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1.xml" ContentType="application/vnd.openxmlformats-officedocument.presentationml.slide+xml"/>
  <Override PartName="/ppt/slides/slide11.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42.xml" ContentType="application/vnd.openxmlformats-officedocument.presentationml.slide+xml"/>
  <Override PartName="/ppt/slides/slide38.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slides/slide35.xml" ContentType="application/vnd.openxmlformats-officedocument.presentationml.slide+xml"/>
  <Override PartName="/ppt/slides/slide37.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37.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slideLayouts/slideLayout5.xml" ContentType="application/vnd.openxmlformats-officedocument.presentationml.slideLayout+xml"/>
  <Override PartName="/ppt/notesSlides/notesSlide33.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35.xml" ContentType="application/vnd.openxmlformats-officedocument.presentationml.notesSlide+xml"/>
  <Override PartName="/ppt/slideMasters/slideMaster1.xml" ContentType="application/vnd.openxmlformats-officedocument.presentationml.slideMaster+xml"/>
  <Override PartName="/ppt/notesSlides/notesSlide3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notesSlides/notesSlide3.xml" ContentType="application/vnd.openxmlformats-officedocument.presentationml.notesSlide+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1"/>
  </p:notesMasterIdLst>
  <p:sldIdLst>
    <p:sldId id="367" r:id="rId2"/>
    <p:sldId id="368" r:id="rId3"/>
    <p:sldId id="369" r:id="rId4"/>
    <p:sldId id="401" r:id="rId5"/>
    <p:sldId id="402" r:id="rId6"/>
    <p:sldId id="370" r:id="rId7"/>
    <p:sldId id="403" r:id="rId8"/>
    <p:sldId id="417" r:id="rId9"/>
    <p:sldId id="372" r:id="rId10"/>
    <p:sldId id="373" r:id="rId11"/>
    <p:sldId id="374" r:id="rId12"/>
    <p:sldId id="375" r:id="rId13"/>
    <p:sldId id="376" r:id="rId14"/>
    <p:sldId id="400"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404" r:id="rId34"/>
    <p:sldId id="419" r:id="rId35"/>
    <p:sldId id="406" r:id="rId36"/>
    <p:sldId id="420" r:id="rId37"/>
    <p:sldId id="408" r:id="rId38"/>
    <p:sldId id="421" r:id="rId39"/>
    <p:sldId id="410" r:id="rId40"/>
    <p:sldId id="411" r:id="rId41"/>
    <p:sldId id="412" r:id="rId42"/>
    <p:sldId id="413" r:id="rId43"/>
    <p:sldId id="415" r:id="rId44"/>
    <p:sldId id="395" r:id="rId45"/>
    <p:sldId id="418" r:id="rId46"/>
    <p:sldId id="396" r:id="rId47"/>
    <p:sldId id="397" r:id="rId48"/>
    <p:sldId id="398" r:id="rId49"/>
    <p:sldId id="399" r:id="rId50"/>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9900"/>
    <a:srgbClr val="0066FF"/>
    <a:srgbClr val="BC1673"/>
    <a:srgbClr val="CC3399"/>
    <a:srgbClr val="0000FF"/>
    <a:srgbClr val="663300"/>
    <a:srgbClr val="FF0000"/>
    <a:srgbClr val="0066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3238" autoAdjust="0"/>
  </p:normalViewPr>
  <p:slideViewPr>
    <p:cSldViewPr showGuides="1">
      <p:cViewPr>
        <p:scale>
          <a:sx n="80" d="100"/>
          <a:sy n="80" d="100"/>
        </p:scale>
        <p:origin x="-1164" y="-72"/>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82" Type="http://schemas.openxmlformats.org/officeDocument/2006/relationships/customXml" Target="../customXml/item2.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81"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569225-2BBD-413C-8C74-02058DACDD5A}" type="slidenum">
              <a:rPr lang="en-US" altLang="en-US" smtClean="0"/>
              <a:pPr/>
              <a:t>1</a:t>
            </a:fld>
            <a:endParaRPr lang="en-US" altLang="en-US"/>
          </a:p>
        </p:txBody>
      </p:sp>
    </p:spTree>
    <p:extLst>
      <p:ext uri="{BB962C8B-B14F-4D97-AF65-F5344CB8AC3E}">
        <p14:creationId xmlns:p14="http://schemas.microsoft.com/office/powerpoint/2010/main" val="418930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6D08D0-EAEE-40FC-9F2E-EB00B0F6137E}" type="slidenum">
              <a:rPr lang="en-US" altLang="en-US" smtClean="0"/>
              <a:pPr/>
              <a:t>10</a:t>
            </a:fld>
            <a:endParaRPr lang="en-US" altLang="en-US"/>
          </a:p>
        </p:txBody>
      </p:sp>
      <p:sp>
        <p:nvSpPr>
          <p:cNvPr id="6246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u="sng" kern="1200" dirty="0" smtClean="0">
                <a:solidFill>
                  <a:schemeClr val="tx1"/>
                </a:solidFill>
                <a:effectLst/>
                <a:latin typeface="Arial" charset="0"/>
                <a:ea typeface="+mn-ea"/>
                <a:cs typeface="+mn-cs"/>
              </a:rPr>
              <a:t>Requirements for DNA Synthesis</a:t>
            </a:r>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There are four basic components required to initiate and propagate DNA synthesis. They are: substrates, template, primer and enzymes.</a:t>
            </a:r>
          </a:p>
          <a:p>
            <a:r>
              <a:rPr lang="en-US" sz="1200" b="1" kern="1200" dirty="0" smtClean="0">
                <a:solidFill>
                  <a:schemeClr val="tx1"/>
                </a:solidFill>
                <a:latin typeface="Arial" charset="0"/>
                <a:ea typeface="+mn-ea"/>
                <a:cs typeface="+mn-cs"/>
              </a:rPr>
              <a:t>Substrates</a:t>
            </a:r>
            <a:endParaRPr lang="en-US" dirty="0" smtClean="0"/>
          </a:p>
          <a:p>
            <a:r>
              <a:rPr lang="en-US" sz="1200" b="0" i="0" kern="1200" dirty="0" smtClean="0">
                <a:solidFill>
                  <a:schemeClr val="tx1"/>
                </a:solidFill>
                <a:effectLst/>
                <a:latin typeface="Arial" charset="0"/>
                <a:ea typeface="+mn-ea"/>
                <a:cs typeface="+mn-cs"/>
              </a:rPr>
              <a:t>Four </a:t>
            </a:r>
            <a:r>
              <a:rPr lang="en-US" sz="1200" b="0" i="0" kern="1200" dirty="0" err="1" smtClean="0">
                <a:solidFill>
                  <a:schemeClr val="tx1"/>
                </a:solidFill>
                <a:effectLst/>
                <a:latin typeface="Arial" charset="0"/>
                <a:ea typeface="+mn-ea"/>
                <a:cs typeface="+mn-cs"/>
              </a:rPr>
              <a:t>deoxyribonucleotide</a:t>
            </a:r>
            <a:r>
              <a:rPr lang="en-US" sz="1200" b="0" i="0" kern="1200" dirty="0" smtClean="0">
                <a:solidFill>
                  <a:schemeClr val="tx1"/>
                </a:solidFill>
                <a:effectLst/>
                <a:latin typeface="Arial" charset="0"/>
                <a:ea typeface="+mn-ea"/>
                <a:cs typeface="+mn-cs"/>
              </a:rPr>
              <a:t> triphosphates (dNTP's) are required for DNA synthesis. These are </a:t>
            </a:r>
            <a:r>
              <a:rPr lang="en-US" sz="1200" b="0" i="0" kern="1200" dirty="0" err="1" smtClean="0">
                <a:solidFill>
                  <a:schemeClr val="tx1"/>
                </a:solidFill>
                <a:effectLst/>
                <a:latin typeface="Arial" charset="0"/>
                <a:ea typeface="+mn-ea"/>
                <a:cs typeface="+mn-cs"/>
              </a:rPr>
              <a:t>dATP</a:t>
            </a:r>
            <a:r>
              <a:rPr lang="en-US" sz="1200" b="0" i="0" kern="1200" dirty="0" smtClean="0">
                <a:solidFill>
                  <a:schemeClr val="tx1"/>
                </a:solidFill>
                <a:effectLst/>
                <a:latin typeface="Arial" charset="0"/>
                <a:ea typeface="+mn-ea"/>
                <a:cs typeface="+mn-cs"/>
              </a:rPr>
              <a:t>, </a:t>
            </a:r>
            <a:r>
              <a:rPr lang="en-US" sz="1200" b="0" i="0" kern="1200" dirty="0" err="1" smtClean="0">
                <a:solidFill>
                  <a:schemeClr val="tx1"/>
                </a:solidFill>
                <a:effectLst/>
                <a:latin typeface="Arial" charset="0"/>
                <a:ea typeface="+mn-ea"/>
                <a:cs typeface="+mn-cs"/>
              </a:rPr>
              <a:t>dGTP</a:t>
            </a:r>
            <a:r>
              <a:rPr lang="en-US" sz="1200" b="0" i="0" kern="1200" dirty="0" smtClean="0">
                <a:solidFill>
                  <a:schemeClr val="tx1"/>
                </a:solidFill>
                <a:effectLst/>
                <a:latin typeface="Arial" charset="0"/>
                <a:ea typeface="+mn-ea"/>
                <a:cs typeface="+mn-cs"/>
              </a:rPr>
              <a:t>, </a:t>
            </a:r>
            <a:r>
              <a:rPr lang="en-US" sz="1200" b="0" i="0" kern="1200" dirty="0" err="1" smtClean="0">
                <a:solidFill>
                  <a:schemeClr val="tx1"/>
                </a:solidFill>
                <a:effectLst/>
                <a:latin typeface="Arial" charset="0"/>
                <a:ea typeface="+mn-ea"/>
                <a:cs typeface="+mn-cs"/>
              </a:rPr>
              <a:t>dTTP</a:t>
            </a:r>
            <a:r>
              <a:rPr lang="en-US" sz="1200" b="0" i="0" kern="1200" dirty="0" smtClean="0">
                <a:solidFill>
                  <a:schemeClr val="tx1"/>
                </a:solidFill>
                <a:effectLst/>
                <a:latin typeface="Arial" charset="0"/>
                <a:ea typeface="+mn-ea"/>
                <a:cs typeface="+mn-cs"/>
              </a:rPr>
              <a:t> and </a:t>
            </a:r>
            <a:r>
              <a:rPr lang="en-US" sz="1200" b="0" i="0" kern="1200" dirty="0" err="1" smtClean="0">
                <a:solidFill>
                  <a:schemeClr val="tx1"/>
                </a:solidFill>
                <a:effectLst/>
                <a:latin typeface="Arial" charset="0"/>
                <a:ea typeface="+mn-ea"/>
                <a:cs typeface="+mn-cs"/>
              </a:rPr>
              <a:t>dCTP</a:t>
            </a:r>
            <a:r>
              <a:rPr lang="en-US" sz="1200" b="0" i="0" kern="1200" dirty="0" smtClean="0">
                <a:solidFill>
                  <a:schemeClr val="tx1"/>
                </a:solidFill>
                <a:effectLst/>
                <a:latin typeface="Arial" charset="0"/>
                <a:ea typeface="+mn-ea"/>
                <a:cs typeface="+mn-cs"/>
              </a:rPr>
              <a:t>. </a:t>
            </a:r>
          </a:p>
          <a:p>
            <a:endParaRPr lang="en-US" sz="1200" b="0" i="0" kern="1200" dirty="0" smtClean="0">
              <a:solidFill>
                <a:schemeClr val="tx1"/>
              </a:solidFill>
              <a:effectLst/>
              <a:latin typeface="Arial" charset="0"/>
              <a:ea typeface="+mn-ea"/>
              <a:cs typeface="+mn-cs"/>
            </a:endParaRPr>
          </a:p>
          <a:p>
            <a:r>
              <a:rPr lang="en-US" sz="1200" b="0" i="0" kern="1200" dirty="0" err="1" smtClean="0">
                <a:solidFill>
                  <a:schemeClr val="tx1"/>
                </a:solidFill>
                <a:effectLst/>
                <a:latin typeface="Arial" charset="0"/>
                <a:ea typeface="+mn-ea"/>
                <a:cs typeface="+mn-cs"/>
              </a:rPr>
              <a:t>Ribonucleoside</a:t>
            </a:r>
            <a:r>
              <a:rPr lang="en-US" sz="1200" b="0" i="0" kern="1200" dirty="0" smtClean="0">
                <a:solidFill>
                  <a:schemeClr val="tx1"/>
                </a:solidFill>
                <a:effectLst/>
                <a:latin typeface="Arial" charset="0"/>
                <a:ea typeface="+mn-ea"/>
                <a:cs typeface="+mn-cs"/>
              </a:rPr>
              <a:t> triphosphates (NTP's) are also required to initiate and sustain DNA synthesis. NTP's are used in the synthesis of RNA primers and ATP is used as an energy source for some of the enzymes needed to initiate and sustain DNA synthesis at the replication fork.</a:t>
            </a:r>
          </a:p>
          <a:p>
            <a:r>
              <a:rPr lang="en-US" b="1" dirty="0" smtClean="0"/>
              <a:t>Template</a:t>
            </a:r>
            <a:endParaRPr lang="en-US" dirty="0" smtClean="0"/>
          </a:p>
          <a:p>
            <a:r>
              <a:rPr lang="en-US" sz="1200" b="0" i="0" kern="1200" dirty="0" smtClean="0">
                <a:solidFill>
                  <a:schemeClr val="tx1"/>
                </a:solidFill>
                <a:effectLst/>
                <a:latin typeface="Arial" charset="0"/>
                <a:ea typeface="+mn-ea"/>
                <a:cs typeface="+mn-cs"/>
              </a:rPr>
              <a:t>The nucleotide that is to be incorporated into the growing DNA chain is selected by base pairing with the template strand of the DNA. </a:t>
            </a:r>
          </a:p>
          <a:p>
            <a:r>
              <a:rPr lang="en-US" b="1" dirty="0" smtClean="0"/>
              <a:t>Primer</a:t>
            </a:r>
            <a:endParaRPr lang="en-US" dirty="0" smtClean="0"/>
          </a:p>
          <a:p>
            <a:r>
              <a:rPr lang="en-US" sz="1200" b="0" i="0" kern="1200" dirty="0" smtClean="0">
                <a:solidFill>
                  <a:schemeClr val="tx1"/>
                </a:solidFill>
                <a:effectLst/>
                <a:latin typeface="Arial" charset="0"/>
                <a:ea typeface="+mn-ea"/>
                <a:cs typeface="+mn-cs"/>
              </a:rPr>
              <a:t>The enzyme that synthesizes DNA, DNA polymerase, can only add nucleotides to an already existing strand or primer of DNA or RNA that is base paired with the template.</a:t>
            </a:r>
          </a:p>
          <a:p>
            <a:r>
              <a:rPr lang="en-US" b="1" dirty="0" smtClean="0"/>
              <a:t>Enzymes</a:t>
            </a:r>
            <a:endParaRPr lang="en-US" dirty="0" smtClean="0"/>
          </a:p>
          <a:p>
            <a:r>
              <a:rPr lang="en-US" sz="1200" b="0" i="0" kern="1200" dirty="0" smtClean="0">
                <a:solidFill>
                  <a:schemeClr val="tx1"/>
                </a:solidFill>
                <a:effectLst/>
                <a:latin typeface="Arial" charset="0"/>
                <a:ea typeface="+mn-ea"/>
                <a:cs typeface="+mn-cs"/>
              </a:rPr>
              <a:t>DNA polymerase, is required for the covalent joining of the incoming nucleotide to the primer. </a:t>
            </a:r>
            <a:endParaRPr lang="en-US" altLang="en-US" dirty="0">
              <a:latin typeface="Arial" panose="020B0604020202020204" pitchFamily="34" charset="0"/>
            </a:endParaRPr>
          </a:p>
        </p:txBody>
      </p:sp>
    </p:spTree>
    <p:extLst>
      <p:ext uri="{BB962C8B-B14F-4D97-AF65-F5344CB8AC3E}">
        <p14:creationId xmlns:p14="http://schemas.microsoft.com/office/powerpoint/2010/main" val="136114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DNA polymerase</a:t>
            </a:r>
            <a:r>
              <a:rPr lang="en-US" sz="1200" b="0" i="0" kern="1200" dirty="0" smtClean="0">
                <a:solidFill>
                  <a:schemeClr val="tx1"/>
                </a:solidFill>
                <a:effectLst/>
                <a:latin typeface="Arial" charset="0"/>
                <a:ea typeface="+mn-ea"/>
                <a:cs typeface="+mn-cs"/>
              </a:rPr>
              <a:t>, also known as DNA pol, which adds nucleotides one-by-one to the growing DNA chain that is complementary to the template strand. The addition of nucleotides requires energy; this energy is obtained from the nucleoside triphosphates ATP, GTP, TTP and CTP. When the bond between the phosphates is “broken,” the energy released is used to form the phosphodiester bond between the incoming nucleotide and the growing chain. </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In prokaryotes, three main types of polymerases are known: DNA pol I, DNA pol II, and DNA pol III. DNA pol III is the enzyme required for DNA synthesis.</a:t>
            </a:r>
          </a:p>
          <a:p>
            <a:endParaRPr lang="en-US" sz="1200" b="0" i="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11</a:t>
            </a:fld>
            <a:endParaRPr lang="en-US" altLang="en-US"/>
          </a:p>
        </p:txBody>
      </p:sp>
    </p:spTree>
    <p:extLst>
      <p:ext uri="{BB962C8B-B14F-4D97-AF65-F5344CB8AC3E}">
        <p14:creationId xmlns:p14="http://schemas.microsoft.com/office/powerpoint/2010/main" val="278238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12</a:t>
            </a:fld>
            <a:endParaRPr lang="en-US" altLang="en-US"/>
          </a:p>
        </p:txBody>
      </p:sp>
    </p:spTree>
    <p:extLst>
      <p:ext uri="{BB962C8B-B14F-4D97-AF65-F5344CB8AC3E}">
        <p14:creationId xmlns:p14="http://schemas.microsoft.com/office/powerpoint/2010/main" val="3495791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There are specific nucleotide sequences called </a:t>
            </a:r>
            <a:r>
              <a:rPr lang="en-US" sz="1200" i="1" kern="1200" dirty="0" smtClean="0">
                <a:solidFill>
                  <a:schemeClr val="tx1"/>
                </a:solidFill>
                <a:effectLst/>
                <a:latin typeface="Arial" charset="0"/>
                <a:ea typeface="+mn-ea"/>
                <a:cs typeface="+mn-cs"/>
              </a:rPr>
              <a:t>origins of replication</a:t>
            </a:r>
            <a:r>
              <a:rPr lang="en-US" sz="1200" kern="1200" dirty="0" smtClean="0">
                <a:solidFill>
                  <a:schemeClr val="tx1"/>
                </a:solidFill>
                <a:effectLst/>
                <a:latin typeface="Arial" charset="0"/>
                <a:ea typeface="+mn-ea"/>
                <a:cs typeface="+mn-cs"/>
              </a:rPr>
              <a:t> where replication begins. The origin of replication is recognized by certain proteins that bind to this site. An enzyme called </a:t>
            </a:r>
            <a:r>
              <a:rPr lang="en-US" sz="1200" i="1" kern="1200" dirty="0" smtClean="0">
                <a:solidFill>
                  <a:schemeClr val="tx1"/>
                </a:solidFill>
                <a:effectLst/>
                <a:latin typeface="Arial" charset="0"/>
                <a:ea typeface="+mn-ea"/>
                <a:cs typeface="+mn-cs"/>
              </a:rPr>
              <a:t>helicase</a:t>
            </a:r>
            <a:r>
              <a:rPr lang="en-US" sz="1200" kern="1200" dirty="0" smtClean="0">
                <a:solidFill>
                  <a:schemeClr val="tx1"/>
                </a:solidFill>
                <a:effectLst/>
                <a:latin typeface="Arial" charset="0"/>
                <a:ea typeface="+mn-ea"/>
                <a:cs typeface="+mn-cs"/>
              </a:rPr>
              <a:t> unwinds the DNA by breaking the hydrogen bonds between the nitrogenous base pairs. ATP hydrolysis is required for this process. As the DNA opens up, Y-shaped structures called </a:t>
            </a:r>
            <a:r>
              <a:rPr lang="en-US" sz="1200" i="1" kern="1200" dirty="0" smtClean="0">
                <a:solidFill>
                  <a:schemeClr val="tx1"/>
                </a:solidFill>
                <a:effectLst/>
                <a:latin typeface="Arial" charset="0"/>
                <a:ea typeface="+mn-ea"/>
                <a:cs typeface="+mn-cs"/>
              </a:rPr>
              <a:t>replication forks</a:t>
            </a:r>
            <a:r>
              <a:rPr lang="en-US" sz="1200" kern="1200" dirty="0" smtClean="0">
                <a:solidFill>
                  <a:schemeClr val="tx1"/>
                </a:solidFill>
                <a:effectLst/>
                <a:latin typeface="Arial" charset="0"/>
                <a:ea typeface="+mn-ea"/>
                <a:cs typeface="+mn-cs"/>
              </a:rPr>
              <a:t> are formed. Single-strand binding proteins coat the single strands of DNA near the replication fork to prevent the single-stranded DNA from winding back into a double helix.</a:t>
            </a:r>
          </a:p>
          <a:p>
            <a:endParaRPr lang="en-GB"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13</a:t>
            </a:fld>
            <a:endParaRPr lang="en-US" altLang="en-US"/>
          </a:p>
        </p:txBody>
      </p:sp>
    </p:spTree>
    <p:extLst>
      <p:ext uri="{BB962C8B-B14F-4D97-AF65-F5344CB8AC3E}">
        <p14:creationId xmlns:p14="http://schemas.microsoft.com/office/powerpoint/2010/main" val="29166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DNA synthesis always occurs in a 5' to 3' direction and that the incoming nucleotide first base pairs with the template and is then linked to the nucleotide on the primer.</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14</a:t>
            </a:fld>
            <a:endParaRPr lang="en-US" altLang="en-US"/>
          </a:p>
        </p:txBody>
      </p:sp>
    </p:spTree>
    <p:extLst>
      <p:ext uri="{BB962C8B-B14F-4D97-AF65-F5344CB8AC3E}">
        <p14:creationId xmlns:p14="http://schemas.microsoft.com/office/powerpoint/2010/main" val="260861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DNA polymerase has two important restrictions: it is able to add nucleotides only in the 5′ to 3′ direction. It also requires a free 3′-OH group to which it can add nucleotides by forming a phosphodiester bond between the 3′-OH end and the 5′ phosphate of the next nucleotide. So it cannot add nucleotides if a free 3′-OH group is not available. Then how does it add the first nucleotide?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You need the help of a primer that provides the free 3′-OH end. The enzyme RNA primase synthesizes an RNA segment that is about five to ten nucleotides long; complementary to the template DNA. DNA polymerase can now extend this RNA primer, adding nucleotides one-by-one that are complementary to the template strand.</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15</a:t>
            </a:fld>
            <a:endParaRPr lang="en-US" altLang="en-US"/>
          </a:p>
        </p:txBody>
      </p:sp>
    </p:spTree>
    <p:extLst>
      <p:ext uri="{BB962C8B-B14F-4D97-AF65-F5344CB8AC3E}">
        <p14:creationId xmlns:p14="http://schemas.microsoft.com/office/powerpoint/2010/main" val="2591172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E5D6BA-910E-415C-9B6B-E8350A28CBFD}" type="slidenum">
              <a:rPr lang="en-US" altLang="en-US" smtClean="0"/>
              <a:pPr/>
              <a:t>16</a:t>
            </a:fld>
            <a:endParaRPr lang="en-US" altLang="en-US"/>
          </a:p>
        </p:txBody>
      </p:sp>
      <p:sp>
        <p:nvSpPr>
          <p:cNvPr id="64515"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Helicase unwinds the double helix in advance of the replication fork. DNA polymerase III can only extend a pre-existing strand. Hence, a short sequence (RNA primer) is provided by RNA polymerase, which is extended by the DNA polymerase III. Later on, this RNA primer is replaced by polymerase I, which put DNA. Finally, ligase joins the fragments.</a:t>
            </a:r>
          </a:p>
          <a:p>
            <a:pPr eaLnBrk="1" hangingPunct="1"/>
            <a:r>
              <a:rPr lang="en-US" altLang="en-US" dirty="0">
                <a:latin typeface="Arial" panose="020B0604020202020204" pitchFamily="34" charset="0"/>
              </a:rPr>
              <a:t>DNA polymerase III can extend a strand only in the 5’ to 3’ direction. Hence, the lagging strand is synthesized discontinuously as more and more DNA is unwound by the helicase. The fragments on the lagging strand are called Okazaki fragments.</a:t>
            </a:r>
          </a:p>
        </p:txBody>
      </p:sp>
    </p:spTree>
    <p:extLst>
      <p:ext uri="{BB962C8B-B14F-4D97-AF65-F5344CB8AC3E}">
        <p14:creationId xmlns:p14="http://schemas.microsoft.com/office/powerpoint/2010/main" val="2022407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E5D6BA-910E-415C-9B6B-E8350A28CBFD}" type="slidenum">
              <a:rPr lang="en-US" altLang="en-US" smtClean="0"/>
              <a:pPr/>
              <a:t>17</a:t>
            </a:fld>
            <a:endParaRPr lang="en-US" altLang="en-US"/>
          </a:p>
        </p:txBody>
      </p:sp>
      <p:sp>
        <p:nvSpPr>
          <p:cNvPr id="64515"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sz="1200" b="0" i="0" kern="1200" dirty="0" smtClean="0">
                <a:solidFill>
                  <a:schemeClr val="tx1"/>
                </a:solidFill>
                <a:effectLst/>
                <a:latin typeface="Arial" charset="0"/>
                <a:ea typeface="+mn-ea"/>
                <a:cs typeface="+mn-cs"/>
              </a:rPr>
              <a:t>DNA unwinds at the origin of replication.</a:t>
            </a:r>
          </a:p>
          <a:p>
            <a:pPr fontAlgn="base"/>
            <a:r>
              <a:rPr lang="en-US" sz="1200" b="0" i="0" kern="1200" dirty="0" smtClean="0">
                <a:solidFill>
                  <a:schemeClr val="tx1"/>
                </a:solidFill>
                <a:effectLst/>
                <a:latin typeface="Arial" charset="0"/>
                <a:ea typeface="+mn-ea"/>
                <a:cs typeface="+mn-cs"/>
              </a:rPr>
              <a:t>Helicase opens up the DNA-forming replication forks.</a:t>
            </a:r>
          </a:p>
          <a:p>
            <a:pPr fontAlgn="base"/>
            <a:r>
              <a:rPr lang="en-US" sz="1200" b="0" i="0" kern="1200" dirty="0" smtClean="0">
                <a:solidFill>
                  <a:schemeClr val="tx1"/>
                </a:solidFill>
                <a:effectLst/>
                <a:latin typeface="Arial" charset="0"/>
                <a:ea typeface="+mn-ea"/>
                <a:cs typeface="+mn-cs"/>
              </a:rPr>
              <a:t>Single-strand binding proteins coat the DNA around the replication fork to prevent rewinding of the DNA.</a:t>
            </a:r>
          </a:p>
          <a:p>
            <a:pPr fontAlgn="base"/>
            <a:r>
              <a:rPr lang="en-US" sz="1200" b="0" i="0" kern="1200" dirty="0" smtClean="0">
                <a:solidFill>
                  <a:schemeClr val="tx1"/>
                </a:solidFill>
                <a:effectLst/>
                <a:latin typeface="Arial" charset="0"/>
                <a:ea typeface="+mn-ea"/>
                <a:cs typeface="+mn-cs"/>
              </a:rPr>
              <a:t>Topoisomerase binds at the region ahead of the replication fork to prevent supercoiling.</a:t>
            </a:r>
          </a:p>
          <a:p>
            <a:pPr fontAlgn="base"/>
            <a:r>
              <a:rPr lang="en-US" sz="1200" b="0" i="0" kern="1200" dirty="0" smtClean="0">
                <a:solidFill>
                  <a:schemeClr val="tx1"/>
                </a:solidFill>
                <a:effectLst/>
                <a:latin typeface="Arial" charset="0"/>
                <a:ea typeface="+mn-ea"/>
                <a:cs typeface="+mn-cs"/>
              </a:rPr>
              <a:t>Primase synthesizes RNA primers complementary to the DNA strand.</a:t>
            </a:r>
          </a:p>
          <a:p>
            <a:pPr fontAlgn="base"/>
            <a:r>
              <a:rPr lang="en-US" sz="1200" b="0" i="0" kern="1200" dirty="0" smtClean="0">
                <a:solidFill>
                  <a:schemeClr val="tx1"/>
                </a:solidFill>
                <a:effectLst/>
                <a:latin typeface="Arial" charset="0"/>
                <a:ea typeface="+mn-ea"/>
                <a:cs typeface="+mn-cs"/>
              </a:rPr>
              <a:t>DNA polymerase III starts adding nucleotides to the 3′-OH end of the primer.</a:t>
            </a:r>
          </a:p>
          <a:p>
            <a:pPr fontAlgn="base"/>
            <a:r>
              <a:rPr lang="en-US" sz="1200" b="0" i="0" kern="1200" dirty="0" smtClean="0">
                <a:solidFill>
                  <a:schemeClr val="tx1"/>
                </a:solidFill>
                <a:effectLst/>
                <a:latin typeface="Arial" charset="0"/>
                <a:ea typeface="+mn-ea"/>
                <a:cs typeface="+mn-cs"/>
              </a:rPr>
              <a:t>Elongation of both the lagging and the leading strand continues.</a:t>
            </a:r>
          </a:p>
          <a:p>
            <a:pPr fontAlgn="base"/>
            <a:r>
              <a:rPr lang="en-US" sz="1200" b="0" i="0" kern="1200" dirty="0" smtClean="0">
                <a:solidFill>
                  <a:schemeClr val="tx1"/>
                </a:solidFill>
                <a:effectLst/>
                <a:latin typeface="Arial" charset="0"/>
                <a:ea typeface="+mn-ea"/>
                <a:cs typeface="+mn-cs"/>
              </a:rPr>
              <a:t>RNA primers are removed by exonuclease activity.</a:t>
            </a:r>
          </a:p>
          <a:p>
            <a:pPr fontAlgn="base"/>
            <a:r>
              <a:rPr lang="en-US" sz="1200" b="0" i="0" kern="1200" dirty="0" smtClean="0">
                <a:solidFill>
                  <a:schemeClr val="tx1"/>
                </a:solidFill>
                <a:effectLst/>
                <a:latin typeface="Arial" charset="0"/>
                <a:ea typeface="+mn-ea"/>
                <a:cs typeface="+mn-cs"/>
              </a:rPr>
              <a:t>Gaps are filled by DNA pol I by adding dNTPs.</a:t>
            </a:r>
          </a:p>
          <a:p>
            <a:pPr fontAlgn="base"/>
            <a:r>
              <a:rPr lang="en-US" sz="1200" b="0" i="0" kern="1200" dirty="0" smtClean="0">
                <a:solidFill>
                  <a:schemeClr val="tx1"/>
                </a:solidFill>
                <a:effectLst/>
                <a:latin typeface="Arial" charset="0"/>
                <a:ea typeface="+mn-ea"/>
                <a:cs typeface="+mn-cs"/>
              </a:rPr>
              <a:t>The gap between the two DNA fragments is sealed by DNA ligase, which helps in the formation of phosphodiester bonds.</a:t>
            </a: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539061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1. Initiation</a:t>
            </a:r>
          </a:p>
          <a:p>
            <a:r>
              <a:rPr lang="en-US" sz="1200" b="0" i="0" kern="1200" dirty="0" smtClean="0">
                <a:solidFill>
                  <a:schemeClr val="tx1"/>
                </a:solidFill>
                <a:effectLst/>
                <a:latin typeface="Arial" charset="0"/>
                <a:ea typeface="+mn-ea"/>
                <a:cs typeface="+mn-cs"/>
              </a:rPr>
              <a:t>Replication starts at a specific point of DNA called origin of replication. </a:t>
            </a:r>
          </a:p>
          <a:p>
            <a:r>
              <a:rPr lang="en-US" sz="1200" b="0" i="0" kern="1200" dirty="0" smtClean="0">
                <a:solidFill>
                  <a:schemeClr val="tx1"/>
                </a:solidFill>
                <a:effectLst/>
                <a:latin typeface="Arial" charset="0"/>
                <a:ea typeface="+mn-ea"/>
                <a:cs typeface="+mn-cs"/>
              </a:rPr>
              <a:t>Each uncoiled parental DNA strand acts as template DNA strand for the synthesis of new complementary strands.</a:t>
            </a:r>
          </a:p>
          <a:p>
            <a:r>
              <a:rPr lang="en-US" sz="1200" b="0" i="0" kern="1200" dirty="0" smtClean="0">
                <a:solidFill>
                  <a:schemeClr val="tx1"/>
                </a:solidFill>
                <a:effectLst/>
                <a:latin typeface="Arial" charset="0"/>
                <a:ea typeface="+mn-ea"/>
                <a:cs typeface="+mn-cs"/>
              </a:rPr>
              <a:t>When two strands unwind and separate incompletely, they form Y-shape where active synthesis occurs. This region is called replication fork.</a:t>
            </a:r>
          </a:p>
          <a:p>
            <a:r>
              <a:rPr lang="en-US" sz="1200" b="0" i="0" kern="1200" dirty="0" smtClean="0">
                <a:solidFill>
                  <a:schemeClr val="tx1"/>
                </a:solidFill>
                <a:effectLst/>
                <a:latin typeface="Arial" charset="0"/>
                <a:ea typeface="+mn-ea"/>
                <a:cs typeface="+mn-cs"/>
              </a:rPr>
              <a:t>Each separated strands are stabilized by single stranded binding protein.</a:t>
            </a:r>
          </a:p>
          <a:p>
            <a:r>
              <a:rPr lang="en-US" sz="1200" b="0" i="0" kern="1200" dirty="0" smtClean="0">
                <a:solidFill>
                  <a:schemeClr val="tx1"/>
                </a:solidFill>
                <a:effectLst/>
                <a:latin typeface="Arial" charset="0"/>
                <a:ea typeface="+mn-ea"/>
                <a:cs typeface="+mn-cs"/>
              </a:rPr>
              <a:t>As the two strands are separated, supercoiling occurs which is removed by DNA topoisomerase.</a:t>
            </a:r>
          </a:p>
          <a:p>
            <a:r>
              <a:rPr lang="en-US" sz="1200" b="0" i="0" kern="1200" dirty="0" smtClean="0">
                <a:solidFill>
                  <a:schemeClr val="tx1"/>
                </a:solidFill>
                <a:effectLst/>
                <a:latin typeface="Arial" charset="0"/>
                <a:ea typeface="+mn-ea"/>
                <a:cs typeface="+mn-cs"/>
              </a:rPr>
              <a:t>Initiation of replication requires RNA primer, which is a small strand of RNA, synthesized by primase. </a:t>
            </a:r>
          </a:p>
          <a:p>
            <a:endParaRPr lang="en-US" dirty="0" smtClean="0"/>
          </a:p>
          <a:p>
            <a:r>
              <a:rPr lang="en-US" sz="1200" b="1" i="0" kern="1200" dirty="0" smtClean="0">
                <a:solidFill>
                  <a:schemeClr val="tx1"/>
                </a:solidFill>
                <a:effectLst/>
                <a:latin typeface="Arial" charset="0"/>
                <a:ea typeface="+mn-ea"/>
                <a:cs typeface="+mn-cs"/>
              </a:rPr>
              <a:t>2. Chain Elongation</a:t>
            </a:r>
          </a:p>
          <a:p>
            <a:r>
              <a:rPr lang="en-US" sz="1200" b="0" i="0" kern="1200" dirty="0" smtClean="0">
                <a:solidFill>
                  <a:schemeClr val="tx1"/>
                </a:solidFill>
                <a:effectLst/>
                <a:latin typeface="Arial" charset="0"/>
                <a:ea typeface="+mn-ea"/>
                <a:cs typeface="+mn-cs"/>
              </a:rPr>
              <a:t>Chain elongation proceeds from the initiation site by the addition of </a:t>
            </a:r>
            <a:r>
              <a:rPr lang="en-US" sz="1200" b="0" i="0" kern="1200" dirty="0" err="1" smtClean="0">
                <a:solidFill>
                  <a:schemeClr val="tx1"/>
                </a:solidFill>
                <a:effectLst/>
                <a:latin typeface="Arial" charset="0"/>
                <a:ea typeface="+mn-ea"/>
                <a:cs typeface="+mn-cs"/>
              </a:rPr>
              <a:t>deoxyribonucleotides</a:t>
            </a:r>
            <a:r>
              <a:rPr lang="en-US" sz="1200" b="0" i="0" kern="1200" dirty="0" smtClean="0">
                <a:solidFill>
                  <a:schemeClr val="tx1"/>
                </a:solidFill>
                <a:effectLst/>
                <a:latin typeface="Arial" charset="0"/>
                <a:ea typeface="+mn-ea"/>
                <a:cs typeface="+mn-cs"/>
              </a:rPr>
              <a:t> at 3’-OH end of the primer by DNA polymerase III.</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DNA Polymerase III forms continuous strand of DNA on 3’→5’ template. The continuous strand of DNA is called leading strand. Since the direction of movement of replication fork and direction of leading strand synthesis are same, leading strand is synthesized continuously after its initiation.</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In other template strand 5’→3’, there is discontinuous formation of DNA and thus more RNA primer are required for the formation of whole strand. Due to discontinuous formation, smaller fragments are formed, which are called Okazaki fragments. DNA ligase joins these Okazaki fragments to form complete lagging strands. Since the direction of movement of replication fork is opposite to direction of lagging strand synthesis, it cannot be synthesized continuously.</a:t>
            </a:r>
          </a:p>
          <a:p>
            <a:r>
              <a:rPr lang="en-US" sz="1200" b="0" i="0" kern="1200" dirty="0" smtClean="0">
                <a:solidFill>
                  <a:schemeClr val="tx1"/>
                </a:solidFill>
                <a:effectLst/>
                <a:latin typeface="Arial" charset="0"/>
                <a:ea typeface="+mn-ea"/>
                <a:cs typeface="+mn-cs"/>
              </a:rPr>
              <a:t>After completion of chain elongation RNA primer is removed by exonuclease activity (</a:t>
            </a:r>
            <a:r>
              <a:rPr lang="en-US" sz="1200" b="0" i="0" kern="1200" dirty="0" err="1" smtClean="0">
                <a:solidFill>
                  <a:schemeClr val="tx1"/>
                </a:solidFill>
                <a:effectLst/>
                <a:latin typeface="Arial" charset="0"/>
                <a:ea typeface="+mn-ea"/>
                <a:cs typeface="+mn-cs"/>
              </a:rPr>
              <a:t>RNaseH</a:t>
            </a:r>
            <a:r>
              <a:rPr lang="en-US" sz="1200" b="0" i="0" kern="1200" dirty="0" smtClean="0">
                <a:solidFill>
                  <a:schemeClr val="tx1"/>
                </a:solidFill>
                <a:effectLst/>
                <a:latin typeface="Arial" charset="0"/>
                <a:ea typeface="+mn-ea"/>
                <a:cs typeface="+mn-cs"/>
              </a:rPr>
              <a:t>) of DNA polymerase I and the gap is filled with complementary bases.</a:t>
            </a:r>
          </a:p>
          <a:p>
            <a:endParaRPr lang="en-US" dirty="0" smtClean="0"/>
          </a:p>
          <a:p>
            <a:r>
              <a:rPr lang="en-US" sz="1200" b="1" i="0" kern="1200" dirty="0" smtClean="0">
                <a:solidFill>
                  <a:schemeClr val="tx1"/>
                </a:solidFill>
                <a:effectLst/>
                <a:latin typeface="Arial" charset="0"/>
                <a:ea typeface="+mn-ea"/>
                <a:cs typeface="+mn-cs"/>
              </a:rPr>
              <a:t>3. Termination</a:t>
            </a:r>
          </a:p>
          <a:p>
            <a:r>
              <a:rPr lang="en-US" sz="1200" b="0" i="0" kern="1200" dirty="0" smtClean="0">
                <a:solidFill>
                  <a:schemeClr val="tx1"/>
                </a:solidFill>
                <a:effectLst/>
                <a:latin typeface="Arial" charset="0"/>
                <a:ea typeface="+mn-ea"/>
                <a:cs typeface="+mn-cs"/>
              </a:rPr>
              <a:t>Replication must be terminated to produce two daughter DNA molecules.</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18</a:t>
            </a:fld>
            <a:endParaRPr lang="en-US" altLang="en-US"/>
          </a:p>
        </p:txBody>
      </p:sp>
    </p:spTree>
    <p:extLst>
      <p:ext uri="{BB962C8B-B14F-4D97-AF65-F5344CB8AC3E}">
        <p14:creationId xmlns:p14="http://schemas.microsoft.com/office/powerpoint/2010/main" val="387296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F7BDF-2038-486C-9B57-F152D5EA0609}" type="slidenum">
              <a:rPr lang="en-US" altLang="en-US" smtClean="0"/>
              <a:pPr/>
              <a:t>19</a:t>
            </a:fld>
            <a:endParaRPr lang="en-US" altLang="en-US"/>
          </a:p>
        </p:txBody>
      </p:sp>
      <p:sp>
        <p:nvSpPr>
          <p:cNvPr id="5222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8849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F7BDF-2038-486C-9B57-F152D5EA0609}" type="slidenum">
              <a:rPr lang="en-US" altLang="en-US" smtClean="0"/>
              <a:pPr/>
              <a:t>2</a:t>
            </a:fld>
            <a:endParaRPr lang="en-US" altLang="en-US"/>
          </a:p>
        </p:txBody>
      </p:sp>
      <p:sp>
        <p:nvSpPr>
          <p:cNvPr id="5222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smtClean="0">
                <a:solidFill>
                  <a:schemeClr val="tx1"/>
                </a:solidFill>
                <a:effectLst/>
                <a:latin typeface="Arial" charset="0"/>
                <a:ea typeface="+mn-ea"/>
                <a:cs typeface="+mn-cs"/>
              </a:rPr>
              <a:t>DNA replication is the process in which new copy of DNA is produced from parent DNA. When two strand of DNA are separated, each strand act as template for the formation of new strand. This process is called DNA replication.</a:t>
            </a:r>
          </a:p>
          <a:p>
            <a:pPr fontAlgn="base"/>
            <a:r>
              <a:rPr lang="en-US" sz="1200" b="0" i="0" kern="1200" dirty="0" smtClean="0">
                <a:solidFill>
                  <a:schemeClr val="tx1"/>
                </a:solidFill>
                <a:effectLst/>
                <a:latin typeface="Arial" charset="0"/>
                <a:ea typeface="+mn-ea"/>
                <a:cs typeface="+mn-cs"/>
              </a:rPr>
              <a:t>Life is dependent on the information stored on the DNA. Without replication of the DNA the information would not be passed on and life would cease to exist.</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57643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Gel electrophoresis is a laboratory method used to separate mixtures of DNA, RNA, or proteins according to molecular size. Charged molecules move through a gel when an electric current is passed across it.</a:t>
            </a:r>
          </a:p>
          <a:p>
            <a:r>
              <a:rPr lang="en-US" sz="1200" b="0" i="0" kern="1200" dirty="0" smtClean="0">
                <a:solidFill>
                  <a:schemeClr val="tx1"/>
                </a:solidFill>
                <a:effectLst/>
                <a:latin typeface="Arial" charset="0"/>
                <a:ea typeface="+mn-ea"/>
                <a:cs typeface="+mn-cs"/>
              </a:rPr>
              <a:t>An electric current is applied across the gel so that one end of the gel has a positive charge and the other end has a negative charge.</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The movement of charged molecules is called migration. Molecules migrate towards the opposite charge. (opposites attract!).</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Smaller molecules migrate through the gel more quickly and therefore travel further than larger fragments that migrate more slowly and therefore will travel a shorter distance. As a result the molecules are separated by size.</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The use of dyes, </a:t>
            </a:r>
            <a:r>
              <a:rPr lang="en-US" sz="1200" b="0" i="0" u="none" strike="noStrike" kern="1200" dirty="0" smtClean="0">
                <a:solidFill>
                  <a:schemeClr val="tx1"/>
                </a:solidFill>
                <a:effectLst/>
                <a:latin typeface="Arial" charset="0"/>
                <a:ea typeface="+mn-ea"/>
                <a:cs typeface="+mn-cs"/>
              </a:rPr>
              <a:t>fluorescent</a:t>
            </a:r>
            <a:r>
              <a:rPr lang="en-US" sz="1200" b="0" i="0" kern="1200" dirty="0" smtClean="0">
                <a:solidFill>
                  <a:schemeClr val="tx1"/>
                </a:solidFill>
                <a:effectLst/>
                <a:latin typeface="Arial" charset="0"/>
                <a:ea typeface="+mn-ea"/>
                <a:cs typeface="+mn-cs"/>
              </a:rPr>
              <a:t> tags helps the DNA on the gel to be seen after they have been separated. They will appear as bands on the gel.</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A DNA marker with fragments of known lengths is usually run through the gel at the same time as the samples.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By comparing the bands of the DNA samples with those from the DNA marker, you can work out the approximate length of the DNA fragments in the samples.</a:t>
            </a:r>
          </a:p>
          <a:p>
            <a:endParaRPr lang="en-US" sz="1200" b="0" i="0" kern="1200" dirty="0" smtClean="0">
              <a:solidFill>
                <a:schemeClr val="tx1"/>
              </a:solidFill>
              <a:effectLst/>
              <a:latin typeface="Arial" charset="0"/>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20</a:t>
            </a:fld>
            <a:endParaRPr lang="en-US" altLang="en-US"/>
          </a:p>
        </p:txBody>
      </p:sp>
    </p:spTree>
    <p:extLst>
      <p:ext uri="{BB962C8B-B14F-4D97-AF65-F5344CB8AC3E}">
        <p14:creationId xmlns:p14="http://schemas.microsoft.com/office/powerpoint/2010/main" val="2513195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Agarose gels</a:t>
            </a:r>
            <a:r>
              <a:rPr lang="en-US" sz="1200" b="0" i="0" kern="1200" dirty="0" smtClean="0">
                <a:solidFill>
                  <a:schemeClr val="tx1"/>
                </a:solidFill>
                <a:effectLst/>
                <a:latin typeface="Arial" charset="0"/>
                <a:ea typeface="+mn-ea"/>
                <a:cs typeface="+mn-cs"/>
              </a:rPr>
              <a:t> are typically used to </a:t>
            </a:r>
            <a:r>
              <a:rPr lang="en-US" sz="1200" b="0" i="0" kern="1200" dirty="0" err="1" smtClean="0">
                <a:solidFill>
                  <a:schemeClr val="tx1"/>
                </a:solidFill>
                <a:effectLst/>
                <a:latin typeface="Arial" charset="0"/>
                <a:ea typeface="+mn-ea"/>
                <a:cs typeface="+mn-cs"/>
              </a:rPr>
              <a:t>visualise</a:t>
            </a:r>
            <a:r>
              <a:rPr lang="en-US" sz="1200" b="0" i="0" kern="1200" dirty="0" smtClean="0">
                <a:solidFill>
                  <a:schemeClr val="tx1"/>
                </a:solidFill>
                <a:effectLst/>
                <a:latin typeface="Arial" charset="0"/>
                <a:ea typeface="+mn-ea"/>
                <a:cs typeface="+mn-cs"/>
              </a:rPr>
              <a:t> fragments of DNA. The concentration of agarose used to make the gel depends on the size of the DNA fragments you are working with.</a:t>
            </a:r>
          </a:p>
          <a:p>
            <a:r>
              <a:rPr lang="en-US" sz="1200" b="0" i="0" kern="1200" dirty="0" smtClean="0">
                <a:solidFill>
                  <a:schemeClr val="tx1"/>
                </a:solidFill>
                <a:effectLst/>
                <a:latin typeface="Arial" charset="0"/>
                <a:ea typeface="+mn-ea"/>
                <a:cs typeface="+mn-cs"/>
              </a:rPr>
              <a:t>The higher the agarose concentration, the denser the matrix and vice versa. Smaller fragments of DNA are separated on higher concentrations of agarose whilst larger molecules require a lower concentration of agarose.</a:t>
            </a:r>
          </a:p>
          <a:p>
            <a:r>
              <a:rPr lang="en-US" sz="1200" b="0" i="0" kern="1200" dirty="0" smtClean="0">
                <a:solidFill>
                  <a:schemeClr val="tx1"/>
                </a:solidFill>
                <a:effectLst/>
                <a:latin typeface="Arial" charset="0"/>
                <a:ea typeface="+mn-ea"/>
                <a:cs typeface="+mn-cs"/>
              </a:rPr>
              <a:t>To make a gel, agarose powder is mixed with an electrophoresis buffer and heated to a high temperature until all of the agarose powder has melted.</a:t>
            </a:r>
          </a:p>
          <a:p>
            <a:r>
              <a:rPr lang="en-US" sz="1200" b="0" i="0" kern="1200" dirty="0" smtClean="0">
                <a:solidFill>
                  <a:schemeClr val="tx1"/>
                </a:solidFill>
                <a:effectLst/>
                <a:latin typeface="Arial" charset="0"/>
                <a:ea typeface="+mn-ea"/>
                <a:cs typeface="+mn-cs"/>
              </a:rPr>
              <a:t>The molten gel is then poured into a gel casting tray and a “comb” is placed at one end to make wells for the sample to be pipetted into.</a:t>
            </a:r>
          </a:p>
          <a:p>
            <a:r>
              <a:rPr lang="en-US" sz="1200" b="0" i="0" kern="1200" dirty="0" smtClean="0">
                <a:solidFill>
                  <a:schemeClr val="tx1"/>
                </a:solidFill>
                <a:effectLst/>
                <a:latin typeface="Arial" charset="0"/>
                <a:ea typeface="+mn-ea"/>
                <a:cs typeface="+mn-cs"/>
              </a:rPr>
              <a:t>Once the gel has cooled and solidified the comb is removed.</a:t>
            </a:r>
          </a:p>
          <a:p>
            <a:r>
              <a:rPr lang="en-US" sz="1200" b="0" i="0" kern="1200" dirty="0" smtClean="0">
                <a:solidFill>
                  <a:schemeClr val="tx1"/>
                </a:solidFill>
                <a:effectLst/>
                <a:latin typeface="Arial" charset="0"/>
                <a:ea typeface="+mn-ea"/>
                <a:cs typeface="+mn-cs"/>
              </a:rPr>
              <a:t>The gel is then placed into an electrophoresis tank and electrophoresis buffer is poured into the tank until the surface of the gel is covered. The buffer conducts the electric current. </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A dye is added to the sample of DNA prior to electrophoresis to increase the viscosity of the sample which will prevent it from floating out of the wells and so that the migration of the sample through the gel can be seen.</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A DNA marker (also known as a DNA ladder) is loaded into the first well of the gel. The fragments in the marker are of a known length so can be used to help approximate the size of the fragments in the samples.</a:t>
            </a:r>
          </a:p>
          <a:p>
            <a:r>
              <a:rPr lang="en-US" sz="1200" b="0" i="0" kern="1200" dirty="0" smtClean="0">
                <a:solidFill>
                  <a:schemeClr val="tx1"/>
                </a:solidFill>
                <a:effectLst/>
                <a:latin typeface="Arial" charset="0"/>
                <a:ea typeface="+mn-ea"/>
                <a:cs typeface="+mn-cs"/>
              </a:rPr>
              <a:t>The prepared DNA samples are then pipetted into the remaining wells of the gel.</a:t>
            </a:r>
          </a:p>
          <a:p>
            <a:endParaRPr lang="en-US" dirty="0" smtClean="0"/>
          </a:p>
          <a:p>
            <a:endParaRPr lang="en-US" dirty="0" smtClean="0"/>
          </a:p>
          <a:p>
            <a:r>
              <a:rPr lang="en-US" sz="1200" b="0" i="0" kern="1200" dirty="0" smtClean="0">
                <a:solidFill>
                  <a:schemeClr val="tx1"/>
                </a:solidFill>
                <a:effectLst/>
                <a:latin typeface="Arial" charset="0"/>
                <a:ea typeface="+mn-ea"/>
                <a:cs typeface="+mn-cs"/>
              </a:rPr>
              <a:t>Separating the fragments</a:t>
            </a:r>
          </a:p>
          <a:p>
            <a:r>
              <a:rPr lang="en-US" sz="1200" b="0" i="0" kern="1200" dirty="0" smtClean="0">
                <a:solidFill>
                  <a:schemeClr val="tx1"/>
                </a:solidFill>
                <a:effectLst/>
                <a:latin typeface="Arial" charset="0"/>
                <a:ea typeface="+mn-ea"/>
                <a:cs typeface="+mn-cs"/>
              </a:rPr>
              <a:t>The electrical current is then turned on so that the negatively charged DNA moves through the gel towards the positive side of the gel.</a:t>
            </a:r>
          </a:p>
          <a:p>
            <a:r>
              <a:rPr lang="en-US" sz="1200" b="0" i="0" kern="1200" dirty="0" smtClean="0">
                <a:solidFill>
                  <a:schemeClr val="tx1"/>
                </a:solidFill>
                <a:effectLst/>
                <a:latin typeface="Arial" charset="0"/>
                <a:ea typeface="+mn-ea"/>
                <a:cs typeface="+mn-cs"/>
              </a:rPr>
              <a:t>Shorter lengths of DNA move faster than longer lengths so move further in the time the current is run.</a:t>
            </a:r>
          </a:p>
          <a:p>
            <a:r>
              <a:rPr lang="en-US" sz="1200" b="0" i="0" kern="1200" dirty="0" smtClean="0">
                <a:solidFill>
                  <a:schemeClr val="tx1"/>
                </a:solidFill>
                <a:effectLst/>
                <a:latin typeface="Arial" charset="0"/>
                <a:ea typeface="+mn-ea"/>
                <a:cs typeface="+mn-cs"/>
              </a:rPr>
              <a:t>The distance the DNA has migrated in the gel can be judged visually by monitoring the migration of the loading buffer dye.</a:t>
            </a:r>
          </a:p>
          <a:p>
            <a:endParaRPr lang="en-US" dirty="0" smtClean="0"/>
          </a:p>
          <a:p>
            <a:endParaRPr lang="en-US" dirty="0" smtClean="0"/>
          </a:p>
          <a:p>
            <a:r>
              <a:rPr lang="en-US" sz="1200" b="0" i="0" kern="1200" dirty="0" smtClean="0">
                <a:solidFill>
                  <a:schemeClr val="tx1"/>
                </a:solidFill>
                <a:effectLst/>
                <a:latin typeface="Arial" charset="0"/>
                <a:ea typeface="+mn-ea"/>
                <a:cs typeface="+mn-cs"/>
              </a:rPr>
              <a:t>To </a:t>
            </a:r>
            <a:r>
              <a:rPr lang="en-US" sz="1200" b="0" i="0" kern="1200" dirty="0" err="1" smtClean="0">
                <a:solidFill>
                  <a:schemeClr val="tx1"/>
                </a:solidFill>
                <a:effectLst/>
                <a:latin typeface="Arial" charset="0"/>
                <a:ea typeface="+mn-ea"/>
                <a:cs typeface="+mn-cs"/>
              </a:rPr>
              <a:t>visualise</a:t>
            </a:r>
            <a:r>
              <a:rPr lang="en-US" sz="1200" b="0" i="0" kern="1200" dirty="0" smtClean="0">
                <a:solidFill>
                  <a:schemeClr val="tx1"/>
                </a:solidFill>
                <a:effectLst/>
                <a:latin typeface="Arial" charset="0"/>
                <a:ea typeface="+mn-ea"/>
                <a:cs typeface="+mn-cs"/>
              </a:rPr>
              <a:t> the DNA, the gel is stained with a fluorescent dye that binds to the DNA, and is placed on an ultraviolet </a:t>
            </a:r>
            <a:r>
              <a:rPr lang="en-US" sz="1200" b="0" i="0" kern="1200" dirty="0" err="1" smtClean="0">
                <a:solidFill>
                  <a:schemeClr val="tx1"/>
                </a:solidFill>
                <a:effectLst/>
                <a:latin typeface="Arial" charset="0"/>
                <a:ea typeface="+mn-ea"/>
                <a:cs typeface="+mn-cs"/>
              </a:rPr>
              <a:t>transilluminator</a:t>
            </a:r>
            <a:r>
              <a:rPr lang="en-US" sz="1200" b="0" i="0" kern="1200" dirty="0" smtClean="0">
                <a:solidFill>
                  <a:schemeClr val="tx1"/>
                </a:solidFill>
                <a:effectLst/>
                <a:latin typeface="Arial" charset="0"/>
                <a:ea typeface="+mn-ea"/>
                <a:cs typeface="+mn-cs"/>
              </a:rPr>
              <a:t> which will show up the stained DNA as bright bands.</a:t>
            </a:r>
          </a:p>
          <a:p>
            <a:endParaRPr lang="en-US" dirty="0" smtClean="0"/>
          </a:p>
          <a:p>
            <a:endParaRPr lang="en-US" dirty="0" smtClean="0"/>
          </a:p>
          <a:p>
            <a:r>
              <a:rPr lang="en-US" sz="1200" b="0" i="0" kern="1200" dirty="0" smtClean="0">
                <a:solidFill>
                  <a:schemeClr val="tx1"/>
                </a:solidFill>
                <a:effectLst/>
                <a:latin typeface="Arial" charset="0"/>
                <a:ea typeface="+mn-ea"/>
                <a:cs typeface="+mn-cs"/>
              </a:rPr>
              <a:t>If the gel has run correctly the banding pattern of the DNA marker/size standard will be visible.</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It is then possible to judge the size of the DNA in your sample by imagining a horizontal line running across from the bands of the DNA marker. You can then estimate the size of the DNA in the sample by matching them against the closest band in the marker.</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21</a:t>
            </a:fld>
            <a:endParaRPr lang="en-US" altLang="en-US"/>
          </a:p>
        </p:txBody>
      </p:sp>
    </p:spTree>
    <p:extLst>
      <p:ext uri="{BB962C8B-B14F-4D97-AF65-F5344CB8AC3E}">
        <p14:creationId xmlns:p14="http://schemas.microsoft.com/office/powerpoint/2010/main" val="241607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dirty="0">
              <a:latin typeface="Arial" panose="020B0604020202020204" pitchFamily="34" charset="0"/>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D316A2-1905-49D6-853A-61A0C168980F}" type="slidenum">
              <a:rPr lang="en-US" altLang="en-US" smtClean="0"/>
              <a:pPr/>
              <a:t>22</a:t>
            </a:fld>
            <a:endParaRPr lang="en-US" altLang="en-US"/>
          </a:p>
        </p:txBody>
      </p:sp>
    </p:spTree>
    <p:extLst>
      <p:ext uri="{BB962C8B-B14F-4D97-AF65-F5344CB8AC3E}">
        <p14:creationId xmlns:p14="http://schemas.microsoft.com/office/powerpoint/2010/main" val="507502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sz="1200" b="1" i="0" kern="1200" dirty="0" smtClean="0">
                <a:solidFill>
                  <a:schemeClr val="tx1"/>
                </a:solidFill>
                <a:effectLst/>
                <a:latin typeface="Arial" charset="0"/>
                <a:ea typeface="+mn-ea"/>
                <a:cs typeface="+mn-cs"/>
              </a:rPr>
              <a:t>Polymerase chain reaction</a:t>
            </a:r>
            <a:r>
              <a:rPr lang="en-US" sz="1200" b="0" i="0" kern="1200" dirty="0" smtClean="0">
                <a:solidFill>
                  <a:schemeClr val="tx1"/>
                </a:solidFill>
                <a:effectLst/>
                <a:latin typeface="Arial" charset="0"/>
                <a:ea typeface="+mn-ea"/>
                <a:cs typeface="+mn-cs"/>
              </a:rPr>
              <a:t> (</a:t>
            </a:r>
            <a:r>
              <a:rPr lang="en-US" sz="1200" b="1" i="0" kern="1200" dirty="0" smtClean="0">
                <a:solidFill>
                  <a:schemeClr val="tx1"/>
                </a:solidFill>
                <a:effectLst/>
                <a:latin typeface="Arial" charset="0"/>
                <a:ea typeface="+mn-ea"/>
                <a:cs typeface="+mn-cs"/>
              </a:rPr>
              <a:t>PCR</a:t>
            </a:r>
            <a:r>
              <a:rPr lang="en-US" sz="1200" b="0" i="0" kern="1200" dirty="0" smtClean="0">
                <a:solidFill>
                  <a:schemeClr val="tx1"/>
                </a:solidFill>
                <a:effectLst/>
                <a:latin typeface="Arial" charset="0"/>
                <a:ea typeface="+mn-ea"/>
                <a:cs typeface="+mn-cs"/>
              </a:rPr>
              <a:t>) is a common laboratory technique used to make many copies (millions or billions!) of a particular region of DNA. This DNA region can be anything the experimenter is interested in. For example, it might be a gene whose function a researcher wants to understand, or a genetic marker used by forensic scientists to match crime scene DNA with suspects.</a:t>
            </a:r>
          </a:p>
          <a:p>
            <a:pPr fontAlgn="base"/>
            <a:r>
              <a:rPr lang="en-US" sz="1200" b="0" i="0" kern="1200" dirty="0" smtClean="0">
                <a:solidFill>
                  <a:schemeClr val="tx1"/>
                </a:solidFill>
                <a:effectLst/>
                <a:latin typeface="Arial" charset="0"/>
                <a:ea typeface="+mn-ea"/>
                <a:cs typeface="+mn-cs"/>
              </a:rPr>
              <a:t>The goal of PCR is to make enough of the target DNA region that it can be analyzed or used in some other way. </a:t>
            </a:r>
            <a:endParaRPr lang="en-CA" altLang="en-US" dirty="0">
              <a:latin typeface="Arial" panose="020B0604020202020204" pitchFamily="34" charset="0"/>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B3FF5E-A00D-49F9-B9E2-E17007B8CD1E}" type="slidenum">
              <a:rPr lang="en-US" altLang="en-US" smtClean="0"/>
              <a:pPr/>
              <a:t>23</a:t>
            </a:fld>
            <a:endParaRPr lang="en-US" altLang="en-US"/>
          </a:p>
        </p:txBody>
      </p:sp>
    </p:spTree>
    <p:extLst>
      <p:ext uri="{BB962C8B-B14F-4D97-AF65-F5344CB8AC3E}">
        <p14:creationId xmlns:p14="http://schemas.microsoft.com/office/powerpoint/2010/main" val="400977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498FAB-9A3C-4D84-A54D-2CEA15BDB715}" type="slidenum">
              <a:rPr lang="en-US" altLang="en-US" smtClean="0"/>
              <a:pPr/>
              <a:t>24</a:t>
            </a:fld>
            <a:endParaRPr lang="en-US" altLang="en-US"/>
          </a:p>
        </p:txBody>
      </p:sp>
      <p:sp>
        <p:nvSpPr>
          <p:cNvPr id="8909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latin typeface="Arial" panose="020B0604020202020204" pitchFamily="34" charset="0"/>
            </a:endParaRPr>
          </a:p>
        </p:txBody>
      </p:sp>
    </p:spTree>
    <p:extLst>
      <p:ext uri="{BB962C8B-B14F-4D97-AF65-F5344CB8AC3E}">
        <p14:creationId xmlns:p14="http://schemas.microsoft.com/office/powerpoint/2010/main" val="3639543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sz="1200" b="1" i="0" kern="1200" dirty="0" err="1" smtClean="0">
                <a:solidFill>
                  <a:schemeClr val="tx1"/>
                </a:solidFill>
                <a:effectLst/>
                <a:latin typeface="Arial" charset="0"/>
                <a:ea typeface="+mn-ea"/>
                <a:cs typeface="+mn-cs"/>
              </a:rPr>
              <a:t>Taq</a:t>
            </a:r>
            <a:r>
              <a:rPr lang="en-US" sz="1200" b="1" i="0" kern="1200" dirty="0" smtClean="0">
                <a:solidFill>
                  <a:schemeClr val="tx1"/>
                </a:solidFill>
                <a:effectLst/>
                <a:latin typeface="Arial" charset="0"/>
                <a:ea typeface="+mn-ea"/>
                <a:cs typeface="+mn-cs"/>
              </a:rPr>
              <a:t> polymerase</a:t>
            </a:r>
          </a:p>
          <a:p>
            <a:pPr fontAlgn="base"/>
            <a:r>
              <a:rPr lang="en-US" sz="1200" b="0" i="0" kern="1200" dirty="0" smtClean="0">
                <a:solidFill>
                  <a:schemeClr val="tx1"/>
                </a:solidFill>
                <a:effectLst/>
                <a:latin typeface="Arial" charset="0"/>
                <a:ea typeface="+mn-ea"/>
                <a:cs typeface="+mn-cs"/>
              </a:rPr>
              <a:t>Like </a:t>
            </a:r>
            <a:r>
              <a:rPr lang="en-US" sz="1200" b="0" i="0" u="none" strike="noStrike" kern="1200" dirty="0" smtClean="0">
                <a:solidFill>
                  <a:schemeClr val="tx1"/>
                </a:solidFill>
                <a:effectLst/>
                <a:latin typeface="Arial" charset="0"/>
                <a:ea typeface="+mn-ea"/>
                <a:cs typeface="+mn-cs"/>
              </a:rPr>
              <a:t>DNA replication</a:t>
            </a:r>
            <a:r>
              <a:rPr lang="en-US" sz="1200" b="0" i="0" kern="1200" dirty="0" smtClean="0">
                <a:solidFill>
                  <a:schemeClr val="tx1"/>
                </a:solidFill>
                <a:effectLst/>
                <a:latin typeface="Arial" charset="0"/>
                <a:ea typeface="+mn-ea"/>
                <a:cs typeface="+mn-cs"/>
              </a:rPr>
              <a:t> in an organism, PCR requires a DNA polymerase enzyme that makes new strands of DNA, using existing strands as templates. The DNA polymerase typically used in PCR is called </a:t>
            </a:r>
            <a:r>
              <a:rPr lang="en-US" sz="1200" b="1" i="1" kern="1200" dirty="0" err="1" smtClean="0">
                <a:solidFill>
                  <a:schemeClr val="tx1"/>
                </a:solidFill>
                <a:effectLst/>
                <a:latin typeface="Arial" charset="0"/>
                <a:ea typeface="+mn-ea"/>
                <a:cs typeface="+mn-cs"/>
              </a:rPr>
              <a:t>Taq</a:t>
            </a:r>
            <a:r>
              <a:rPr lang="en-US" sz="1200" b="1" i="0" kern="1200" dirty="0" smtClean="0">
                <a:solidFill>
                  <a:schemeClr val="tx1"/>
                </a:solidFill>
                <a:effectLst/>
                <a:latin typeface="Arial" charset="0"/>
                <a:ea typeface="+mn-ea"/>
                <a:cs typeface="+mn-cs"/>
              </a:rPr>
              <a:t> polymerase</a:t>
            </a:r>
            <a:r>
              <a:rPr lang="en-US" sz="1200" b="0" i="0" kern="1200" dirty="0" smtClean="0">
                <a:solidFill>
                  <a:schemeClr val="tx1"/>
                </a:solidFill>
                <a:effectLst/>
                <a:latin typeface="Arial" charset="0"/>
                <a:ea typeface="+mn-ea"/>
                <a:cs typeface="+mn-cs"/>
              </a:rPr>
              <a:t>, after the heat-tolerant bacterium from which it was isolated (</a:t>
            </a:r>
            <a:r>
              <a:rPr lang="en-US" sz="1200" b="1" i="1" kern="1200" dirty="0" err="1" smtClean="0">
                <a:solidFill>
                  <a:schemeClr val="tx1"/>
                </a:solidFill>
                <a:effectLst/>
                <a:latin typeface="Arial" charset="0"/>
                <a:ea typeface="+mn-ea"/>
                <a:cs typeface="+mn-cs"/>
              </a:rPr>
              <a:t>T</a:t>
            </a:r>
            <a:r>
              <a:rPr lang="en-US" sz="1200" b="0" i="1" kern="1200" dirty="0" err="1" smtClean="0">
                <a:solidFill>
                  <a:schemeClr val="tx1"/>
                </a:solidFill>
                <a:effectLst/>
                <a:latin typeface="Arial" charset="0"/>
                <a:ea typeface="+mn-ea"/>
                <a:cs typeface="+mn-cs"/>
              </a:rPr>
              <a:t>hermus</a:t>
            </a:r>
            <a:r>
              <a:rPr lang="en-US" sz="1200" b="0" i="1" kern="1200" dirty="0" smtClean="0">
                <a:solidFill>
                  <a:schemeClr val="tx1"/>
                </a:solidFill>
                <a:effectLst/>
                <a:latin typeface="Arial" charset="0"/>
                <a:ea typeface="+mn-ea"/>
                <a:cs typeface="+mn-cs"/>
              </a:rPr>
              <a:t> </a:t>
            </a:r>
            <a:r>
              <a:rPr lang="en-US" sz="1200" b="1" i="1" kern="1200" dirty="0" err="1" smtClean="0">
                <a:solidFill>
                  <a:schemeClr val="tx1"/>
                </a:solidFill>
                <a:effectLst/>
                <a:latin typeface="Arial" charset="0"/>
                <a:ea typeface="+mn-ea"/>
                <a:cs typeface="+mn-cs"/>
              </a:rPr>
              <a:t>aq</a:t>
            </a:r>
            <a:r>
              <a:rPr lang="en-US" sz="1200" b="0" i="1" kern="1200" dirty="0" err="1" smtClean="0">
                <a:solidFill>
                  <a:schemeClr val="tx1"/>
                </a:solidFill>
                <a:effectLst/>
                <a:latin typeface="Arial" charset="0"/>
                <a:ea typeface="+mn-ea"/>
                <a:cs typeface="+mn-cs"/>
              </a:rPr>
              <a:t>uaticus</a:t>
            </a:r>
            <a:r>
              <a:rPr lang="en-US" sz="1200" b="0" i="0" kern="1200" dirty="0" smtClean="0">
                <a:solidFill>
                  <a:schemeClr val="tx1"/>
                </a:solidFill>
                <a:effectLst/>
                <a:latin typeface="Arial" charset="0"/>
                <a:ea typeface="+mn-ea"/>
                <a:cs typeface="+mn-cs"/>
              </a:rPr>
              <a:t>).</a:t>
            </a:r>
          </a:p>
          <a:p>
            <a:pPr fontAlgn="base"/>
            <a:r>
              <a:rPr lang="en-US" sz="1200" b="0" i="1" kern="1200" dirty="0" err="1" smtClean="0">
                <a:solidFill>
                  <a:schemeClr val="tx1"/>
                </a:solidFill>
                <a:effectLst/>
                <a:latin typeface="Arial" charset="0"/>
                <a:ea typeface="+mn-ea"/>
                <a:cs typeface="+mn-cs"/>
              </a:rPr>
              <a:t>Taq</a:t>
            </a:r>
            <a:r>
              <a:rPr lang="en-US" sz="1200" b="0" i="1" kern="120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polymerase is very heat-stable and is most active around 70C (a temperature at which a human or </a:t>
            </a:r>
            <a:r>
              <a:rPr lang="en-US" sz="1200" b="0" i="1" kern="1200" dirty="0" smtClean="0">
                <a:solidFill>
                  <a:schemeClr val="tx1"/>
                </a:solidFill>
                <a:effectLst/>
                <a:latin typeface="Arial" charset="0"/>
                <a:ea typeface="+mn-ea"/>
                <a:cs typeface="+mn-cs"/>
              </a:rPr>
              <a:t>E. coli</a:t>
            </a:r>
            <a:r>
              <a:rPr lang="en-US" sz="1200" b="0" i="0" kern="1200" dirty="0" smtClean="0">
                <a:solidFill>
                  <a:schemeClr val="tx1"/>
                </a:solidFill>
                <a:effectLst/>
                <a:latin typeface="Arial" charset="0"/>
                <a:ea typeface="+mn-ea"/>
                <a:cs typeface="+mn-cs"/>
              </a:rPr>
              <a:t> DNA polymerase would be nonfunctional). This heat-stability makes </a:t>
            </a:r>
            <a:r>
              <a:rPr lang="en-US" sz="1200" b="0" i="0" kern="1200" dirty="0" err="1" smtClean="0">
                <a:solidFill>
                  <a:schemeClr val="tx1"/>
                </a:solidFill>
                <a:effectLst/>
                <a:latin typeface="Arial" charset="0"/>
                <a:ea typeface="+mn-ea"/>
                <a:cs typeface="+mn-cs"/>
              </a:rPr>
              <a:t>Taq</a:t>
            </a:r>
            <a:r>
              <a:rPr lang="en-US" sz="1200" b="0" i="0" kern="1200" dirty="0" smtClean="0">
                <a:solidFill>
                  <a:schemeClr val="tx1"/>
                </a:solidFill>
                <a:effectLst/>
                <a:latin typeface="Arial" charset="0"/>
                <a:ea typeface="+mn-ea"/>
                <a:cs typeface="+mn-cs"/>
              </a:rPr>
              <a:t> polymerase ideal for PCR. High temperature is used repeatedly in PCR to </a:t>
            </a:r>
            <a:r>
              <a:rPr lang="en-US" sz="1200" b="1" i="0" kern="1200" dirty="0" smtClean="0">
                <a:solidFill>
                  <a:schemeClr val="tx1"/>
                </a:solidFill>
                <a:effectLst/>
                <a:latin typeface="Arial" charset="0"/>
                <a:ea typeface="+mn-ea"/>
                <a:cs typeface="+mn-cs"/>
              </a:rPr>
              <a:t>denature</a:t>
            </a:r>
            <a:r>
              <a:rPr lang="en-US" sz="1200" b="0" i="0" kern="1200" dirty="0" smtClean="0">
                <a:solidFill>
                  <a:schemeClr val="tx1"/>
                </a:solidFill>
                <a:effectLst/>
                <a:latin typeface="Arial" charset="0"/>
                <a:ea typeface="+mn-ea"/>
                <a:cs typeface="+mn-cs"/>
              </a:rPr>
              <a:t> the template DNA, or separate its strands.</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PCR primers</a:t>
            </a:r>
          </a:p>
          <a:p>
            <a:pPr fontAlgn="base"/>
            <a:r>
              <a:rPr lang="en-US" sz="1200" b="0" i="0" kern="1200" dirty="0" smtClean="0">
                <a:solidFill>
                  <a:schemeClr val="tx1"/>
                </a:solidFill>
                <a:effectLst/>
                <a:latin typeface="Arial" charset="0"/>
                <a:ea typeface="+mn-ea"/>
                <a:cs typeface="+mn-cs"/>
              </a:rPr>
              <a:t>Like other DNA polymerases, </a:t>
            </a:r>
            <a:r>
              <a:rPr lang="en-US" sz="1200" b="0" i="1" kern="1200" dirty="0" err="1" smtClean="0">
                <a:solidFill>
                  <a:schemeClr val="tx1"/>
                </a:solidFill>
                <a:effectLst/>
                <a:latin typeface="Arial" charset="0"/>
                <a:ea typeface="+mn-ea"/>
                <a:cs typeface="+mn-cs"/>
              </a:rPr>
              <a:t>Taq</a:t>
            </a:r>
            <a:r>
              <a:rPr lang="en-US" sz="1200" b="0" i="0" kern="1200" dirty="0" smtClean="0">
                <a:solidFill>
                  <a:schemeClr val="tx1"/>
                </a:solidFill>
                <a:effectLst/>
                <a:latin typeface="Arial" charset="0"/>
                <a:ea typeface="+mn-ea"/>
                <a:cs typeface="+mn-cs"/>
              </a:rPr>
              <a:t> polymerase can only make DNA if it's given a </a:t>
            </a:r>
            <a:r>
              <a:rPr lang="en-US" sz="1200" b="1" i="0" kern="1200" dirty="0" smtClean="0">
                <a:solidFill>
                  <a:schemeClr val="tx1"/>
                </a:solidFill>
                <a:effectLst/>
                <a:latin typeface="Arial" charset="0"/>
                <a:ea typeface="+mn-ea"/>
                <a:cs typeface="+mn-cs"/>
              </a:rPr>
              <a:t>primer</a:t>
            </a:r>
            <a:r>
              <a:rPr lang="en-US" sz="1200" b="0" i="0" kern="1200" dirty="0" smtClean="0">
                <a:solidFill>
                  <a:schemeClr val="tx1"/>
                </a:solidFill>
                <a:effectLst/>
                <a:latin typeface="Arial" charset="0"/>
                <a:ea typeface="+mn-ea"/>
                <a:cs typeface="+mn-cs"/>
              </a:rPr>
              <a:t>, a short sequence of nucleotides that provides a starting point for DNA synthesis. In a PCR reaction, the experimenter determines the region of DNA that will be copied, or amplified, by the primers she or he chooses.</a:t>
            </a:r>
          </a:p>
          <a:p>
            <a:pPr fontAlgn="base"/>
            <a:r>
              <a:rPr lang="en-US" sz="1200" b="0" i="0" kern="1200" dirty="0" smtClean="0">
                <a:solidFill>
                  <a:schemeClr val="tx1"/>
                </a:solidFill>
                <a:effectLst/>
                <a:latin typeface="Arial" charset="0"/>
                <a:ea typeface="+mn-ea"/>
                <a:cs typeface="+mn-cs"/>
              </a:rPr>
              <a:t>PCR primers are short pieces of single-stranded DNA, usually around 20-22 nucleotides in length. Two primers are used in each PCR reaction, and they are designed so that they flank the target region (region that should be copied). That is, they are given sequences that will make them bind to opposite strands of the template DNA, just at the edges of the region to be copied. The primers bind to the template by complementary base pairing.</a:t>
            </a:r>
          </a:p>
          <a:p>
            <a:pPr fontAlgn="base"/>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r>
              <a:rPr lang="en-US" sz="1200" b="0" i="0" kern="1200" dirty="0" smtClean="0">
                <a:solidFill>
                  <a:schemeClr val="tx1"/>
                </a:solidFill>
                <a:effectLst/>
                <a:latin typeface="Arial" charset="0"/>
                <a:ea typeface="+mn-ea"/>
                <a:cs typeface="+mn-cs"/>
              </a:rPr>
              <a:t>When the primers are bound to the template, they can be extended by the polymerase, and the region that lies between them will get copied.</a:t>
            </a:r>
          </a:p>
          <a:p>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endParaRPr lang="en-US" sz="1200" b="0" i="0" kern="1200" dirty="0" smtClean="0">
              <a:solidFill>
                <a:schemeClr val="tx1"/>
              </a:solidFill>
              <a:effectLst/>
              <a:latin typeface="Arial" charset="0"/>
              <a:ea typeface="+mn-ea"/>
              <a:cs typeface="+mn-cs"/>
            </a:endParaRPr>
          </a:p>
          <a:p>
            <a:endParaRPr lang="en-CA" altLang="en-US" dirty="0">
              <a:latin typeface="Arial" panose="020B0604020202020204" pitchFamily="34"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98964D-6D56-4300-99D9-3C20FFF554A9}" type="slidenum">
              <a:rPr lang="en-US" altLang="en-US" smtClean="0"/>
              <a:pPr/>
              <a:t>25</a:t>
            </a:fld>
            <a:endParaRPr lang="en-US" altLang="en-US"/>
          </a:p>
        </p:txBody>
      </p:sp>
    </p:spTree>
    <p:extLst>
      <p:ext uri="{BB962C8B-B14F-4D97-AF65-F5344CB8AC3E}">
        <p14:creationId xmlns:p14="http://schemas.microsoft.com/office/powerpoint/2010/main" val="1607693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Arial" charset="0"/>
                <a:ea typeface="+mn-ea"/>
                <a:cs typeface="+mn-cs"/>
              </a:rPr>
              <a:t>The steps of PCR</a:t>
            </a:r>
          </a:p>
          <a:p>
            <a:pPr fontAlgn="base"/>
            <a:r>
              <a:rPr lang="en-US" sz="1200" b="0" i="0" kern="1200" dirty="0" smtClean="0">
                <a:solidFill>
                  <a:schemeClr val="tx1"/>
                </a:solidFill>
                <a:effectLst/>
                <a:latin typeface="Arial" charset="0"/>
                <a:ea typeface="+mn-ea"/>
                <a:cs typeface="+mn-cs"/>
              </a:rPr>
              <a:t>The key ingredients of a PCR reaction are </a:t>
            </a:r>
            <a:r>
              <a:rPr lang="en-US" sz="1200" b="0" i="1" kern="1200" dirty="0" err="1" smtClean="0">
                <a:solidFill>
                  <a:schemeClr val="tx1"/>
                </a:solidFill>
                <a:effectLst/>
                <a:latin typeface="Arial" charset="0"/>
                <a:ea typeface="+mn-ea"/>
                <a:cs typeface="+mn-cs"/>
              </a:rPr>
              <a:t>Taq</a:t>
            </a:r>
            <a:r>
              <a:rPr lang="en-US" sz="1200" b="0" i="0" kern="1200" dirty="0" smtClean="0">
                <a:solidFill>
                  <a:schemeClr val="tx1"/>
                </a:solidFill>
                <a:effectLst/>
                <a:latin typeface="Arial" charset="0"/>
                <a:ea typeface="+mn-ea"/>
                <a:cs typeface="+mn-cs"/>
              </a:rPr>
              <a:t> polymerase, primers, template DNA, and nucleotides (DNA building blocks). The ingredients are assembled in a tube, along with cofactors needed by the enzyme, and are put through repeated cycles of heating and cooling that allow DNA to be synthesized.</a:t>
            </a:r>
          </a:p>
          <a:p>
            <a:pPr fontAlgn="base"/>
            <a:r>
              <a:rPr lang="en-US" sz="1200" b="0" i="0" kern="1200" dirty="0" smtClean="0">
                <a:solidFill>
                  <a:schemeClr val="tx1"/>
                </a:solidFill>
                <a:effectLst/>
                <a:latin typeface="Arial" charset="0"/>
                <a:ea typeface="+mn-ea"/>
                <a:cs typeface="+mn-cs"/>
              </a:rPr>
              <a:t>The basic steps are:</a:t>
            </a:r>
          </a:p>
          <a:p>
            <a:pPr fontAlgn="base"/>
            <a:r>
              <a:rPr lang="en-US" sz="1200" b="1" i="0" kern="1200" dirty="0" smtClean="0">
                <a:solidFill>
                  <a:schemeClr val="tx1"/>
                </a:solidFill>
                <a:effectLst/>
                <a:latin typeface="Arial" charset="0"/>
                <a:ea typeface="+mn-ea"/>
                <a:cs typeface="+mn-cs"/>
              </a:rPr>
              <a:t>Denaturation</a:t>
            </a:r>
            <a:r>
              <a:rPr lang="en-US" sz="1200" b="0" i="0" kern="1200" dirty="0" smtClean="0">
                <a:solidFill>
                  <a:schemeClr val="tx1"/>
                </a:solidFill>
                <a:effectLst/>
                <a:latin typeface="Arial" charset="0"/>
                <a:ea typeface="+mn-ea"/>
                <a:cs typeface="+mn-cs"/>
              </a:rPr>
              <a:t> (96 C): Heat the reaction strongly to separate, or denature, the DNA strands. This provides single-stranded template for the next step.</a:t>
            </a:r>
          </a:p>
          <a:p>
            <a:pPr fontAlgn="base"/>
            <a:r>
              <a:rPr lang="en-US" sz="1200" b="1" i="0" kern="1200" dirty="0" smtClean="0">
                <a:solidFill>
                  <a:schemeClr val="tx1"/>
                </a:solidFill>
                <a:effectLst/>
                <a:latin typeface="Arial" charset="0"/>
                <a:ea typeface="+mn-ea"/>
                <a:cs typeface="+mn-cs"/>
              </a:rPr>
              <a:t>Annealing</a:t>
            </a:r>
            <a:r>
              <a:rPr lang="en-US" sz="1200" b="0" i="0" kern="1200" dirty="0" smtClean="0">
                <a:solidFill>
                  <a:schemeClr val="tx1"/>
                </a:solidFill>
                <a:effectLst/>
                <a:latin typeface="Arial" charset="0"/>
                <a:ea typeface="+mn-ea"/>
                <a:cs typeface="+mn-cs"/>
              </a:rPr>
              <a:t> (55C): Cool the reaction so the primers can bind to their complementary sequences on the single-stranded template DNA.</a:t>
            </a:r>
          </a:p>
          <a:p>
            <a:pPr fontAlgn="base"/>
            <a:r>
              <a:rPr lang="en-US" sz="1200" b="1" i="0" kern="1200" dirty="0" smtClean="0">
                <a:solidFill>
                  <a:schemeClr val="tx1"/>
                </a:solidFill>
                <a:effectLst/>
                <a:latin typeface="Arial" charset="0"/>
                <a:ea typeface="+mn-ea"/>
                <a:cs typeface="+mn-cs"/>
              </a:rPr>
              <a:t>Extension</a:t>
            </a:r>
            <a:r>
              <a:rPr lang="en-US" sz="1200" b="0" i="0" kern="1200" dirty="0" smtClean="0">
                <a:solidFill>
                  <a:schemeClr val="tx1"/>
                </a:solidFill>
                <a:effectLst/>
                <a:latin typeface="Arial" charset="0"/>
                <a:ea typeface="+mn-ea"/>
                <a:cs typeface="+mn-cs"/>
              </a:rPr>
              <a:t> (72C): Raise the reaction temperatures so </a:t>
            </a:r>
            <a:r>
              <a:rPr lang="en-US" sz="1200" b="0" i="1" kern="1200" dirty="0" err="1" smtClean="0">
                <a:solidFill>
                  <a:schemeClr val="tx1"/>
                </a:solidFill>
                <a:effectLst/>
                <a:latin typeface="Arial" charset="0"/>
                <a:ea typeface="+mn-ea"/>
                <a:cs typeface="+mn-cs"/>
              </a:rPr>
              <a:t>Taq</a:t>
            </a:r>
            <a:r>
              <a:rPr lang="en-US" sz="1200" b="0" i="0" kern="1200" dirty="0" smtClean="0">
                <a:solidFill>
                  <a:schemeClr val="tx1"/>
                </a:solidFill>
                <a:effectLst/>
                <a:latin typeface="Arial" charset="0"/>
                <a:ea typeface="+mn-ea"/>
                <a:cs typeface="+mn-cs"/>
              </a:rPr>
              <a:t> polymerase extends the primers, synthesizing new strands of DNA.</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This cycle repeats 25</a:t>
            </a:r>
            <a:r>
              <a:rPr lang="en-US" sz="1200" b="0" i="0" u="none" strike="noStrike" kern="120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35 times in a typical PCR reaction, which generally takes 2 </a:t>
            </a:r>
            <a:r>
              <a:rPr lang="en-US" sz="1200" b="0" i="0" u="none" strike="noStrike" kern="120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4 hours, depending on the length of the DNA region being copied.</a:t>
            </a:r>
          </a:p>
          <a:p>
            <a:pPr fontAlgn="base"/>
            <a:r>
              <a:rPr lang="en-US" sz="1200" b="0" i="0" kern="1200" dirty="0" smtClean="0">
                <a:solidFill>
                  <a:schemeClr val="tx1"/>
                </a:solidFill>
                <a:effectLst/>
                <a:latin typeface="Arial" charset="0"/>
                <a:ea typeface="+mn-ea"/>
                <a:cs typeface="+mn-cs"/>
              </a:rPr>
              <a:t>That’s because it’s not just the original DNA that’s used as a template each time. Instead, the new DNA that’s made in one round can serve as a template in the next round of DNA synthesis. There are many copies of the primers and many molecules of </a:t>
            </a:r>
            <a:r>
              <a:rPr lang="en-US" sz="1200" b="0" i="1" kern="1200" dirty="0" err="1" smtClean="0">
                <a:solidFill>
                  <a:schemeClr val="tx1"/>
                </a:solidFill>
                <a:effectLst/>
                <a:latin typeface="Arial" charset="0"/>
                <a:ea typeface="+mn-ea"/>
                <a:cs typeface="+mn-cs"/>
              </a:rPr>
              <a:t>Taq</a:t>
            </a:r>
            <a:r>
              <a:rPr lang="en-US" sz="1200" b="0" i="0" kern="1200" dirty="0" smtClean="0">
                <a:solidFill>
                  <a:schemeClr val="tx1"/>
                </a:solidFill>
                <a:effectLst/>
                <a:latin typeface="Arial" charset="0"/>
                <a:ea typeface="+mn-ea"/>
                <a:cs typeface="+mn-cs"/>
              </a:rPr>
              <a:t> polymerase floating around in the reaction, so the number of DNA molecules can roughly double in each round of cycling.</a:t>
            </a:r>
          </a:p>
          <a:p>
            <a:pPr fontAlgn="base"/>
            <a:endParaRPr lang="en-US" sz="1200" b="0" i="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26</a:t>
            </a:fld>
            <a:endParaRPr lang="en-US" altLang="en-US"/>
          </a:p>
        </p:txBody>
      </p:sp>
    </p:spTree>
    <p:extLst>
      <p:ext uri="{BB962C8B-B14F-4D97-AF65-F5344CB8AC3E}">
        <p14:creationId xmlns:p14="http://schemas.microsoft.com/office/powerpoint/2010/main" val="1365262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EC3611-9F42-44FE-BBC3-CABB4BC4C402}" type="slidenum">
              <a:rPr lang="en-US" altLang="en-US" smtClean="0"/>
              <a:pPr/>
              <a:t>27</a:t>
            </a:fld>
            <a:endParaRPr lang="en-US" altLang="en-US"/>
          </a:p>
        </p:txBody>
      </p:sp>
    </p:spTree>
    <p:extLst>
      <p:ext uri="{BB962C8B-B14F-4D97-AF65-F5344CB8AC3E}">
        <p14:creationId xmlns:p14="http://schemas.microsoft.com/office/powerpoint/2010/main" val="2224731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348FE0-CCED-46BA-893A-F4B917C5B221}" type="slidenum">
              <a:rPr lang="en-US" altLang="en-US" smtClean="0"/>
              <a:pPr/>
              <a:t>28</a:t>
            </a:fld>
            <a:endParaRPr lang="en-US" altLang="en-US"/>
          </a:p>
        </p:txBody>
      </p:sp>
      <p:sp>
        <p:nvSpPr>
          <p:cNvPr id="665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sz="1200" b="1" i="0" kern="1200" dirty="0" smtClean="0">
                <a:solidFill>
                  <a:schemeClr val="tx1"/>
                </a:solidFill>
                <a:effectLst/>
                <a:latin typeface="Arial" charset="0"/>
                <a:ea typeface="+mn-ea"/>
                <a:cs typeface="+mn-cs"/>
              </a:rPr>
              <a:t>Definition:</a:t>
            </a:r>
          </a:p>
          <a:p>
            <a:pPr fontAlgn="base"/>
            <a:r>
              <a:rPr lang="en-US" sz="1200" b="0" i="0" kern="1200" dirty="0" smtClean="0">
                <a:solidFill>
                  <a:schemeClr val="tx1"/>
                </a:solidFill>
                <a:effectLst/>
                <a:latin typeface="Arial" charset="0"/>
                <a:ea typeface="+mn-ea"/>
                <a:cs typeface="+mn-cs"/>
              </a:rPr>
              <a:t>“A laboratory technique employed to known the correct DNA sequence by the sequential chemical reaction is known as DNA sequencing.”</a:t>
            </a:r>
          </a:p>
          <a:p>
            <a:pPr fontAlgn="base"/>
            <a:r>
              <a:rPr lang="en-US" sz="1200" b="0" i="0" kern="1200" dirty="0" smtClean="0">
                <a:solidFill>
                  <a:schemeClr val="tx1"/>
                </a:solidFill>
                <a:effectLst/>
                <a:latin typeface="Arial" charset="0"/>
                <a:ea typeface="+mn-ea"/>
                <a:cs typeface="+mn-cs"/>
              </a:rPr>
              <a:t>laboratory processing and computational analysis both are the key processes in DNA sequencing. Once the chemical reaction is completed, the machine-generated data are sent to the computer lab.</a:t>
            </a:r>
          </a:p>
          <a:p>
            <a:pPr fontAlgn="base"/>
            <a:r>
              <a:rPr lang="en-US" sz="1200" b="0" i="0" kern="1200" dirty="0" smtClean="0">
                <a:solidFill>
                  <a:schemeClr val="tx1"/>
                </a:solidFill>
                <a:effectLst/>
                <a:latin typeface="Arial" charset="0"/>
                <a:ea typeface="+mn-ea"/>
                <a:cs typeface="+mn-cs"/>
              </a:rPr>
              <a:t>In the process, the amplification done by each nucleotide is recorded in the form of signals which are collected by the machine and analyzed on the computer. This is the basic mechanism, the nucleotides are either radio or fluorescent-labeled.</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88257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Now let us understand the process stepwise. But before</a:t>
            </a:r>
            <a:r>
              <a:rPr lang="en-US" sz="1200" b="0" i="0" kern="1200" baseline="0" dirty="0" smtClean="0">
                <a:solidFill>
                  <a:schemeClr val="tx1"/>
                </a:solidFill>
                <a:effectLst/>
                <a:latin typeface="Arial" charset="0"/>
                <a:ea typeface="+mn-ea"/>
                <a:cs typeface="+mn-cs"/>
              </a:rPr>
              <a:t> we do so let us briefly mention about one of the critical components that is </a:t>
            </a:r>
            <a:r>
              <a:rPr lang="en-US" sz="1200" b="0" i="0" kern="1200" baseline="0" dirty="0" err="1" smtClean="0">
                <a:solidFill>
                  <a:schemeClr val="tx1"/>
                </a:solidFill>
                <a:effectLst/>
                <a:latin typeface="Arial" charset="0"/>
                <a:ea typeface="+mn-ea"/>
                <a:cs typeface="+mn-cs"/>
              </a:rPr>
              <a:t>ddNTPs</a:t>
            </a:r>
            <a:r>
              <a:rPr lang="en-US" sz="1200" b="0" i="0" kern="1200" baseline="0" dirty="0" smtClean="0">
                <a:solidFill>
                  <a:schemeClr val="tx1"/>
                </a:solidFill>
                <a:effectLst/>
                <a:latin typeface="Arial" charset="0"/>
                <a:ea typeface="+mn-ea"/>
                <a:cs typeface="+mn-cs"/>
              </a:rPr>
              <a:t>. </a:t>
            </a:r>
            <a:r>
              <a:rPr lang="en-US" altLang="en-US" sz="1200" b="0" kern="1200" dirty="0" smtClean="0">
                <a:solidFill>
                  <a:schemeClr val="tx1"/>
                </a:solidFill>
                <a:latin typeface="Arial" charset="0"/>
                <a:ea typeface="+mn-ea"/>
                <a:cs typeface="+mn-cs"/>
              </a:rPr>
              <a:t>The 3’ hydroxyl has been changed to a hydrogen in </a:t>
            </a:r>
            <a:r>
              <a:rPr lang="en-US" altLang="en-US" sz="1200" b="0" kern="1200" dirty="0" err="1" smtClean="0">
                <a:solidFill>
                  <a:schemeClr val="tx1"/>
                </a:solidFill>
                <a:latin typeface="Arial" charset="0"/>
                <a:ea typeface="+mn-ea"/>
                <a:cs typeface="+mn-cs"/>
              </a:rPr>
              <a:t>ddNTP’s</a:t>
            </a:r>
            <a:r>
              <a:rPr lang="en-US" altLang="en-US" sz="1200" b="0" kern="1200" dirty="0" smtClean="0">
                <a:solidFill>
                  <a:schemeClr val="tx1"/>
                </a:solidFill>
                <a:latin typeface="Arial" charset="0"/>
                <a:ea typeface="+mn-ea"/>
                <a:cs typeface="+mn-cs"/>
              </a:rPr>
              <a:t>, which terminates a DNA chain because a phosphodiester bond cannot form at this 3’ location.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charset="0"/>
              <a:ea typeface="+mn-ea"/>
              <a:cs typeface="+mn-cs"/>
            </a:endParaRPr>
          </a:p>
          <a:p>
            <a:endParaRPr lang="en-US" dirty="0" smtClean="0"/>
          </a:p>
          <a:p>
            <a:pPr fontAlgn="base"/>
            <a:r>
              <a:rPr lang="en-US" sz="1200" b="0" i="0" kern="1200" dirty="0" smtClean="0">
                <a:solidFill>
                  <a:schemeClr val="tx1"/>
                </a:solidFill>
                <a:effectLst/>
                <a:latin typeface="Arial" charset="0"/>
                <a:ea typeface="+mn-ea"/>
                <a:cs typeface="+mn-cs"/>
              </a:rPr>
              <a:t>The Steps that mentioned below are the generalized representation of DNA sequencing, it may vary from sequencing platform to platform.</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Sample preparation (DNA extraction)</a:t>
            </a:r>
          </a:p>
          <a:p>
            <a:pPr fontAlgn="base"/>
            <a:r>
              <a:rPr lang="en-US" sz="1200" b="0" i="0" kern="1200" dirty="0" smtClean="0">
                <a:solidFill>
                  <a:schemeClr val="tx1"/>
                </a:solidFill>
                <a:effectLst/>
                <a:latin typeface="Arial" charset="0"/>
                <a:ea typeface="+mn-ea"/>
                <a:cs typeface="+mn-cs"/>
              </a:rPr>
              <a:t>PCR amplification of target sequence</a:t>
            </a:r>
          </a:p>
          <a:p>
            <a:pPr fontAlgn="base"/>
            <a:r>
              <a:rPr lang="en-US" sz="1200" b="0" i="0" kern="1200" dirty="0" smtClean="0">
                <a:solidFill>
                  <a:schemeClr val="tx1"/>
                </a:solidFill>
                <a:effectLst/>
                <a:latin typeface="Arial" charset="0"/>
                <a:ea typeface="+mn-ea"/>
                <a:cs typeface="+mn-cs"/>
              </a:rPr>
              <a:t>DNA Sequencing</a:t>
            </a:r>
          </a:p>
          <a:p>
            <a:pPr fontAlgn="base"/>
            <a:r>
              <a:rPr lang="en-US" sz="1200" b="0" i="0" kern="1200" dirty="0" smtClean="0">
                <a:solidFill>
                  <a:schemeClr val="tx1"/>
                </a:solidFill>
                <a:effectLst/>
                <a:latin typeface="Arial" charset="0"/>
                <a:ea typeface="+mn-ea"/>
                <a:cs typeface="+mn-cs"/>
              </a:rPr>
              <a:t>Data analysis</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Sample prep:</a:t>
            </a:r>
          </a:p>
          <a:p>
            <a:pPr fontAlgn="base"/>
            <a:r>
              <a:rPr lang="en-US" sz="1200" b="0" i="0" kern="1200" dirty="0" smtClean="0">
                <a:solidFill>
                  <a:schemeClr val="tx1"/>
                </a:solidFill>
                <a:effectLst/>
                <a:latin typeface="Arial" charset="0"/>
                <a:ea typeface="+mn-ea"/>
                <a:cs typeface="+mn-cs"/>
              </a:rPr>
              <a:t>Here the DNA is isolated first. Animal, plant, bacterial, plasmid, or </a:t>
            </a:r>
            <a:r>
              <a:rPr lang="en-US" sz="1200" b="0" i="0" u="none" strike="noStrike" kern="1200" dirty="0" smtClean="0">
                <a:solidFill>
                  <a:schemeClr val="tx1"/>
                </a:solidFill>
                <a:effectLst/>
                <a:latin typeface="Arial" charset="0"/>
                <a:ea typeface="+mn-ea"/>
                <a:cs typeface="+mn-cs"/>
              </a:rPr>
              <a:t>environmental DNA</a:t>
            </a:r>
            <a:r>
              <a:rPr lang="en-US" sz="1200" b="0" i="0" kern="1200" dirty="0" smtClean="0">
                <a:solidFill>
                  <a:schemeClr val="tx1"/>
                </a:solidFill>
                <a:effectLst/>
                <a:latin typeface="Arial" charset="0"/>
                <a:ea typeface="+mn-ea"/>
                <a:cs typeface="+mn-cs"/>
              </a:rPr>
              <a:t> can be used for it.</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PCR amplification of target sequence:</a:t>
            </a:r>
          </a:p>
          <a:p>
            <a:pPr fontAlgn="base"/>
            <a:r>
              <a:rPr lang="en-US" sz="1200" b="0" i="0" kern="1200" dirty="0" smtClean="0">
                <a:solidFill>
                  <a:schemeClr val="tx1"/>
                </a:solidFill>
                <a:effectLst/>
                <a:latin typeface="Arial" charset="0"/>
                <a:ea typeface="+mn-ea"/>
                <a:cs typeface="+mn-cs"/>
              </a:rPr>
              <a:t>Amplification is the key step in sequencing. Here only the gene of interest or the DNA sequence we wish to study is first amplified, the rest of the DNA is discarded.</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DNA sequencing:</a:t>
            </a:r>
          </a:p>
          <a:p>
            <a:pPr fontAlgn="base"/>
            <a:r>
              <a:rPr lang="en-US" sz="1200" b="0" i="0" kern="1200" dirty="0" smtClean="0">
                <a:solidFill>
                  <a:schemeClr val="tx1"/>
                </a:solidFill>
                <a:effectLst/>
                <a:latin typeface="Arial" charset="0"/>
                <a:ea typeface="+mn-ea"/>
                <a:cs typeface="+mn-cs"/>
              </a:rPr>
              <a:t>The prepared reaction tubes are placed into the sequencer machine. During, the reaction in the sequencer, denaturation, annealing, and extension occurs, simultaneously. </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Data analysis:</a:t>
            </a:r>
          </a:p>
          <a:p>
            <a:pPr fontAlgn="base"/>
            <a:r>
              <a:rPr lang="en-US" sz="1200" b="0" i="0" kern="1200" dirty="0" smtClean="0">
                <a:solidFill>
                  <a:schemeClr val="tx1"/>
                </a:solidFill>
                <a:effectLst/>
                <a:latin typeface="Arial" charset="0"/>
                <a:ea typeface="+mn-ea"/>
                <a:cs typeface="+mn-cs"/>
              </a:rPr>
              <a:t>Once the whole DNA is sequenced, the result is saved into one unique file format. The inbuilt software (provided by the manufacturer)  processed the data and compared it with the available data.</a:t>
            </a:r>
          </a:p>
          <a:p>
            <a:pPr fontAlgn="base"/>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pPr fontAlgn="base"/>
            <a:endParaRPr lang="en-US" sz="1200" b="0" i="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29</a:t>
            </a:fld>
            <a:endParaRPr lang="en-US" altLang="en-US"/>
          </a:p>
        </p:txBody>
      </p:sp>
    </p:spTree>
    <p:extLst>
      <p:ext uri="{BB962C8B-B14F-4D97-AF65-F5344CB8AC3E}">
        <p14:creationId xmlns:p14="http://schemas.microsoft.com/office/powerpoint/2010/main" val="147786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D00A0B-189C-4E5B-8371-2DDB70CD3D85}" type="slidenum">
              <a:rPr lang="en-US" altLang="en-US" smtClean="0"/>
              <a:pPr/>
              <a:t>3</a:t>
            </a:fld>
            <a:endParaRPr lang="en-US" altLang="en-US"/>
          </a:p>
        </p:txBody>
      </p:sp>
      <p:sp>
        <p:nvSpPr>
          <p:cNvPr id="54275"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b="1" dirty="0">
                <a:latin typeface="Arial" panose="020B0604020202020204" pitchFamily="34" charset="0"/>
                <a:ea typeface="DejaVu Sans" charset="0"/>
                <a:cs typeface="DejaVu Sans" charset="0"/>
              </a:rPr>
              <a:t>Replication of DNA as suggested by Watson and Crick.</a:t>
            </a:r>
            <a:r>
              <a:rPr lang="en-IN" altLang="en-US" dirty="0">
                <a:latin typeface="Arial" panose="020B0604020202020204" pitchFamily="34" charset="0"/>
                <a:ea typeface="DejaVu Sans" charset="0"/>
                <a:cs typeface="DejaVu Sans" charset="0"/>
              </a:rPr>
              <a:t> The pre-existing or "parent" strands become separated, and each is the template for biosynthesis of a complementary "daughter" strand (in pink).</a:t>
            </a:r>
          </a:p>
        </p:txBody>
      </p:sp>
    </p:spTree>
    <p:extLst>
      <p:ext uri="{BB962C8B-B14F-4D97-AF65-F5344CB8AC3E}">
        <p14:creationId xmlns:p14="http://schemas.microsoft.com/office/powerpoint/2010/main" val="3444721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7690C1-2C68-4B66-B699-2131B0BB67BE}" type="slidenum">
              <a:rPr lang="en-US" altLang="en-US" smtClean="0"/>
              <a:pPr/>
              <a:t>30</a:t>
            </a:fld>
            <a:endParaRPr lang="en-US" altLang="en-US"/>
          </a:p>
        </p:txBody>
      </p:sp>
      <p:sp>
        <p:nvSpPr>
          <p:cNvPr id="686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7025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612394-2BA3-40E1-9D23-4C8312772277}" type="slidenum">
              <a:rPr lang="en-US" altLang="en-US" smtClean="0"/>
              <a:pPr/>
              <a:t>31</a:t>
            </a:fld>
            <a:endParaRPr lang="en-US" altLang="en-US"/>
          </a:p>
        </p:txBody>
      </p:sp>
      <p:sp>
        <p:nvSpPr>
          <p:cNvPr id="7270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1557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Primers are labelled radioactively.</a:t>
            </a:r>
          </a:p>
          <a:p>
            <a:r>
              <a:rPr lang="en-US" dirty="0" smtClean="0"/>
              <a:t>Write the primer (complementary</a:t>
            </a:r>
            <a:r>
              <a:rPr lang="en-US" baseline="0" dirty="0" smtClean="0"/>
              <a:t> to the template), think of the situations where you would encounter any one of the </a:t>
            </a:r>
            <a:r>
              <a:rPr lang="en-US" baseline="0" dirty="0" err="1" smtClean="0"/>
              <a:t>ddNTPs</a:t>
            </a:r>
            <a:r>
              <a:rPr lang="en-US" baseline="0" dirty="0" smtClean="0"/>
              <a:t>. Where will the reactions stop?</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32</a:t>
            </a:fld>
            <a:endParaRPr lang="en-US" altLang="en-US"/>
          </a:p>
        </p:txBody>
      </p:sp>
    </p:spTree>
    <p:extLst>
      <p:ext uri="{BB962C8B-B14F-4D97-AF65-F5344CB8AC3E}">
        <p14:creationId xmlns:p14="http://schemas.microsoft.com/office/powerpoint/2010/main" val="2039244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Shorter DNA fragments migrate faster, the</a:t>
            </a:r>
            <a:r>
              <a:rPr lang="en-US" baseline="0" dirty="0" smtClean="0"/>
              <a:t> fragments near the bottom of the gel represent the nucleotide positions closest to the primer (the 5’end), and the sequence is read (in the 5’ to 3’ direction) from bottom to top.</a:t>
            </a:r>
            <a:endParaRPr lang="en-US" dirty="0" smtClean="0"/>
          </a:p>
          <a:p>
            <a:endParaRPr lang="en-US" dirty="0" smtClean="0"/>
          </a:p>
          <a:p>
            <a:r>
              <a:rPr lang="en-US" dirty="0" smtClean="0"/>
              <a:t>The sequence</a:t>
            </a:r>
            <a:r>
              <a:rPr lang="en-US" baseline="0" dirty="0" smtClean="0"/>
              <a:t> of template DNA is the strand complementary to the strand being synthesized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43</a:t>
            </a:fld>
            <a:endParaRPr lang="en-US" altLang="en-US"/>
          </a:p>
        </p:txBody>
      </p:sp>
    </p:spTree>
    <p:extLst>
      <p:ext uri="{BB962C8B-B14F-4D97-AF65-F5344CB8AC3E}">
        <p14:creationId xmlns:p14="http://schemas.microsoft.com/office/powerpoint/2010/main" val="2136168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7"/>
          <p:cNvSpPr>
            <a:spLocks noGrp="1" noChangeArrowheads="1"/>
          </p:cNvSpPr>
          <p:nvPr>
            <p:ph type="sldNum" sz="quarter"/>
          </p:nvPr>
        </p:nvSpPr>
        <p:spPr>
          <a:noFill/>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fld id="{543548F2-5626-4169-B400-6E1551E1D098}" type="slidenum">
              <a:rPr lang="en-US" altLang="en-US" sz="1200">
                <a:solidFill>
                  <a:srgbClr val="000000"/>
                </a:solidFill>
              </a:rPr>
              <a:pPr/>
              <a:t>44</a:t>
            </a:fld>
            <a:endParaRPr lang="en-US" altLang="en-US" sz="1200">
              <a:solidFill>
                <a:srgbClr val="000000"/>
              </a:solidFill>
            </a:endParaRPr>
          </a:p>
        </p:txBody>
      </p:sp>
      <p:sp>
        <p:nvSpPr>
          <p:cNvPr id="142339" name="Rectangle 1"/>
          <p:cNvSpPr txBox="1">
            <a:spLocks noGrp="1" noRot="1" noChangeAspect="1" noChangeArrowheads="1" noTextEdit="1"/>
          </p:cNvSpPr>
          <p:nvPr>
            <p:ph type="sldImg"/>
          </p:nvPr>
        </p:nvSpPr>
        <p:spPr>
          <a:xfrm>
            <a:off x="1474788" y="676275"/>
            <a:ext cx="4506912" cy="3379788"/>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0" name="Text Box 2"/>
          <p:cNvSpPr txBox="1">
            <a:spLocks noGrp="1" noChangeArrowheads="1"/>
          </p:cNvSpPr>
          <p:nvPr>
            <p:ph type="body" idx="1"/>
          </p:nvPr>
        </p:nvSpPr>
        <p:spPr>
          <a:xfrm>
            <a:off x="994251" y="4282070"/>
            <a:ext cx="5468382" cy="42319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FIGURE 8-33c DNA sequencing by the Sanger method.</a:t>
            </a:r>
            <a:r>
              <a:rPr lang="en-US" altLang="en-US" dirty="0">
                <a:latin typeface="Arial" panose="020B0604020202020204" pitchFamily="34" charset="0"/>
                <a:ea typeface="DejaVu Sans" charset="0"/>
                <a:cs typeface="DejaVu Sans" charset="0"/>
              </a:rPr>
              <a:t> This method makes use of the mechanism of DNA synthesis by DNA polymerases (Chapter 25). (c) The DNA to be sequenced is used as the template strand, and a short primer, radioactively or fluorescently labeled, is annealed to it. By addition of small amounts of a single </a:t>
            </a:r>
            <a:r>
              <a:rPr lang="en-US" altLang="en-US" dirty="0" err="1">
                <a:latin typeface="Arial" panose="020B0604020202020204" pitchFamily="34" charset="0"/>
                <a:ea typeface="DejaVu Sans" charset="0"/>
                <a:cs typeface="DejaVu Sans" charset="0"/>
              </a:rPr>
              <a:t>ddNTP</a:t>
            </a:r>
            <a:r>
              <a:rPr lang="en-US" altLang="en-US" dirty="0">
                <a:latin typeface="Arial" panose="020B0604020202020204" pitchFamily="34" charset="0"/>
                <a:ea typeface="DejaVu Sans" charset="0"/>
                <a:cs typeface="DejaVu Sans" charset="0"/>
              </a:rPr>
              <a:t>, for example </a:t>
            </a:r>
            <a:r>
              <a:rPr lang="en-US" altLang="en-US" dirty="0" err="1">
                <a:latin typeface="Arial" panose="020B0604020202020204" pitchFamily="34" charset="0"/>
                <a:ea typeface="DejaVu Sans" charset="0"/>
                <a:cs typeface="DejaVu Sans" charset="0"/>
              </a:rPr>
              <a:t>ddCTP</a:t>
            </a:r>
            <a:r>
              <a:rPr lang="en-US" altLang="en-US" dirty="0">
                <a:latin typeface="Arial" panose="020B0604020202020204" pitchFamily="34" charset="0"/>
                <a:ea typeface="DejaVu Sans" charset="0"/>
                <a:cs typeface="DejaVu Sans" charset="0"/>
              </a:rPr>
              <a:t>, to an otherwise normal reaction system, the synthesized strands will be prematurely terminated at some locations where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normally occurs. Given the excess of </a:t>
            </a:r>
            <a:r>
              <a:rPr lang="en-US" altLang="en-US" dirty="0" err="1">
                <a:latin typeface="Arial" panose="020B0604020202020204" pitchFamily="34" charset="0"/>
                <a:ea typeface="DejaVu Sans" charset="0"/>
                <a:cs typeface="DejaVu Sans" charset="0"/>
              </a:rPr>
              <a:t>dCTP</a:t>
            </a:r>
            <a:r>
              <a:rPr lang="en-US" altLang="en-US" dirty="0">
                <a:latin typeface="Arial" panose="020B0604020202020204" pitchFamily="34" charset="0"/>
                <a:ea typeface="DejaVu Sans" charset="0"/>
                <a:cs typeface="DejaVu Sans" charset="0"/>
              </a:rPr>
              <a:t> over </a:t>
            </a:r>
            <a:r>
              <a:rPr lang="en-US" altLang="en-US" dirty="0" err="1">
                <a:latin typeface="Arial" panose="020B0604020202020204" pitchFamily="34" charset="0"/>
                <a:ea typeface="DejaVu Sans" charset="0"/>
                <a:cs typeface="DejaVu Sans" charset="0"/>
              </a:rPr>
              <a:t>ddCTP</a:t>
            </a:r>
            <a:r>
              <a:rPr lang="en-US" altLang="en-US" dirty="0">
                <a:latin typeface="Arial" panose="020B0604020202020204" pitchFamily="34" charset="0"/>
                <a:ea typeface="DejaVu Sans" charset="0"/>
                <a:cs typeface="DejaVu Sans" charset="0"/>
              </a:rPr>
              <a:t>, the chance that the analog will be incorporated whenever a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is to be added is small. However, </a:t>
            </a:r>
            <a:r>
              <a:rPr lang="en-US" altLang="en-US" dirty="0" err="1">
                <a:latin typeface="Arial" panose="020B0604020202020204" pitchFamily="34" charset="0"/>
                <a:ea typeface="DejaVu Sans" charset="0"/>
                <a:cs typeface="DejaVu Sans" charset="0"/>
              </a:rPr>
              <a:t>ddCTP</a:t>
            </a:r>
            <a:r>
              <a:rPr lang="en-US" altLang="en-US" dirty="0">
                <a:latin typeface="Arial" panose="020B0604020202020204" pitchFamily="34" charset="0"/>
                <a:ea typeface="DejaVu Sans" charset="0"/>
                <a:cs typeface="DejaVu Sans" charset="0"/>
              </a:rPr>
              <a:t> is present in sufficient amounts to ensure that each new strand has a high probability of acquiring at least one </a:t>
            </a:r>
            <a:r>
              <a:rPr lang="en-US" altLang="en-US" dirty="0" err="1">
                <a:latin typeface="Arial" panose="020B0604020202020204" pitchFamily="34" charset="0"/>
                <a:ea typeface="DejaVu Sans" charset="0"/>
                <a:cs typeface="DejaVu Sans" charset="0"/>
              </a:rPr>
              <a:t>ddC</a:t>
            </a:r>
            <a:r>
              <a:rPr lang="en-US" altLang="en-US" dirty="0">
                <a:latin typeface="Arial" panose="020B0604020202020204" pitchFamily="34" charset="0"/>
                <a:ea typeface="DejaVu Sans" charset="0"/>
                <a:cs typeface="DejaVu Sans" charset="0"/>
              </a:rPr>
              <a:t> at some point during synthesis. The result is a solution containing a mixture of labeled fragments, each ending with a C residue. Each C residue in the sequence generates a set of fragments of a particular length, such that the different-sized fragments, separated by electrophoresis, reveal the location of C residues. This procedure is repeated separately for each of the four </a:t>
            </a:r>
            <a:r>
              <a:rPr lang="en-US" altLang="en-US" dirty="0" err="1">
                <a:latin typeface="Arial" panose="020B0604020202020204" pitchFamily="34" charset="0"/>
                <a:ea typeface="DejaVu Sans" charset="0"/>
                <a:cs typeface="DejaVu Sans" charset="0"/>
              </a:rPr>
              <a:t>ddNTPs</a:t>
            </a:r>
            <a:r>
              <a:rPr lang="en-US" altLang="en-US" dirty="0">
                <a:latin typeface="Arial" panose="020B0604020202020204" pitchFamily="34" charset="0"/>
                <a:ea typeface="DejaVu Sans" charset="0"/>
                <a:cs typeface="DejaVu Sans" charset="0"/>
              </a:rPr>
              <a:t>, and the sequence can be read directly from an autoradiogram of the gel. Because shorter DNA fragments migrate faster, the fragments near the bottom of the gel represent the nucleotide positions closest to the primer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end), and the sequence is read (in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direction) from bottom to top. Note that the sequence obtained is that of the strand </a:t>
            </a:r>
            <a:r>
              <a:rPr lang="en-US" altLang="en-US" i="1" dirty="0">
                <a:latin typeface="Arial" panose="020B0604020202020204" pitchFamily="34" charset="0"/>
                <a:ea typeface="DejaVu Sans" charset="0"/>
                <a:cs typeface="DejaVu Sans" charset="0"/>
              </a:rPr>
              <a:t>complementary </a:t>
            </a:r>
            <a:r>
              <a:rPr lang="en-US" altLang="en-US" dirty="0">
                <a:latin typeface="Arial" panose="020B0604020202020204" pitchFamily="34" charset="0"/>
                <a:ea typeface="DejaVu Sans" charset="0"/>
                <a:cs typeface="DejaVu Sans" charset="0"/>
              </a:rPr>
              <a:t>to the strand being analyzed.</a:t>
            </a:r>
          </a:p>
        </p:txBody>
      </p:sp>
    </p:spTree>
    <p:extLst>
      <p:ext uri="{BB962C8B-B14F-4D97-AF65-F5344CB8AC3E}">
        <p14:creationId xmlns:p14="http://schemas.microsoft.com/office/powerpoint/2010/main" val="4220654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7"/>
          <p:cNvSpPr>
            <a:spLocks noGrp="1" noChangeArrowheads="1"/>
          </p:cNvSpPr>
          <p:nvPr>
            <p:ph type="sldNum" sz="quarter"/>
          </p:nvPr>
        </p:nvSpPr>
        <p:spPr>
          <a:noFill/>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fld id="{08249E46-A968-4FD8-81CB-B172AFAA97C4}" type="slidenum">
              <a:rPr lang="en-US" altLang="en-US" sz="1200">
                <a:solidFill>
                  <a:srgbClr val="000000"/>
                </a:solidFill>
              </a:rPr>
              <a:pPr/>
              <a:t>46</a:t>
            </a:fld>
            <a:endParaRPr lang="en-US" altLang="en-US" sz="1200">
              <a:solidFill>
                <a:srgbClr val="000000"/>
              </a:solidFill>
            </a:endParaRPr>
          </a:p>
        </p:txBody>
      </p:sp>
      <p:sp>
        <p:nvSpPr>
          <p:cNvPr id="143363" name="Rectangle 1"/>
          <p:cNvSpPr txBox="1">
            <a:spLocks noGrp="1" noRot="1" noChangeAspect="1" noChangeArrowheads="1" noTextEdit="1"/>
          </p:cNvSpPr>
          <p:nvPr>
            <p:ph type="sldImg"/>
          </p:nvPr>
        </p:nvSpPr>
        <p:spPr>
          <a:xfrm>
            <a:off x="1474788" y="676275"/>
            <a:ext cx="4506912" cy="3379788"/>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Text Box 2"/>
          <p:cNvSpPr txBox="1">
            <a:spLocks noGrp="1" noChangeArrowheads="1"/>
          </p:cNvSpPr>
          <p:nvPr>
            <p:ph type="body" idx="1"/>
          </p:nvPr>
        </p:nvSpPr>
        <p:spPr>
          <a:xfrm>
            <a:off x="994251" y="4282070"/>
            <a:ext cx="5468382" cy="405669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FIGURE 8-34 Strategy for automating DNA sequencing reactions.</a:t>
            </a:r>
            <a:r>
              <a:rPr lang="en-IN" altLang="en-US" dirty="0">
                <a:latin typeface="Arial" panose="020B0604020202020204" pitchFamily="34" charset="0"/>
                <a:ea typeface="DejaVu Sans" charset="0"/>
                <a:cs typeface="DejaVu Sans" charset="0"/>
              </a:rPr>
              <a:t> Each </a:t>
            </a:r>
            <a:r>
              <a:rPr lang="en-IN" altLang="en-US" dirty="0" err="1">
                <a:latin typeface="Arial" panose="020B0604020202020204" pitchFamily="34" charset="0"/>
                <a:ea typeface="DejaVu Sans" charset="0"/>
                <a:cs typeface="DejaVu Sans" charset="0"/>
              </a:rPr>
              <a:t>dideoxynucleotide</a:t>
            </a:r>
            <a:r>
              <a:rPr lang="en-IN" altLang="en-US" dirty="0">
                <a:latin typeface="Arial" panose="020B0604020202020204" pitchFamily="34" charset="0"/>
                <a:ea typeface="DejaVu Sans" charset="0"/>
                <a:cs typeface="DejaVu Sans" charset="0"/>
              </a:rPr>
              <a:t> used in the Sanger method can be linked to a fluorescent molecule that gives all the fragments terminating in that nucleotide a particular </a:t>
            </a:r>
            <a:r>
              <a:rPr lang="en-IN" altLang="en-US" dirty="0" err="1">
                <a:latin typeface="Arial" panose="020B0604020202020204" pitchFamily="34" charset="0"/>
                <a:ea typeface="DejaVu Sans" charset="0"/>
                <a:cs typeface="DejaVu Sans" charset="0"/>
              </a:rPr>
              <a:t>color</a:t>
            </a:r>
            <a:r>
              <a:rPr lang="en-IN" altLang="en-US" dirty="0">
                <a:latin typeface="Arial" panose="020B0604020202020204" pitchFamily="34" charset="0"/>
                <a:ea typeface="DejaVu Sans" charset="0"/>
                <a:cs typeface="DejaVu Sans" charset="0"/>
              </a:rPr>
              <a:t>. All four </a:t>
            </a:r>
            <a:r>
              <a:rPr lang="en-IN" altLang="en-US" dirty="0" err="1">
                <a:latin typeface="Arial" panose="020B0604020202020204" pitchFamily="34" charset="0"/>
                <a:ea typeface="DejaVu Sans" charset="0"/>
                <a:cs typeface="DejaVu Sans" charset="0"/>
              </a:rPr>
              <a:t>labeled</a:t>
            </a:r>
            <a:r>
              <a:rPr lang="en-IN" altLang="en-US" dirty="0">
                <a:latin typeface="Arial" panose="020B0604020202020204" pitchFamily="34" charset="0"/>
                <a:ea typeface="DejaVu Sans" charset="0"/>
                <a:cs typeface="DejaVu Sans" charset="0"/>
              </a:rPr>
              <a:t> </a:t>
            </a:r>
            <a:r>
              <a:rPr lang="en-IN" altLang="en-US" dirty="0" err="1">
                <a:latin typeface="Arial" panose="020B0604020202020204" pitchFamily="34" charset="0"/>
                <a:ea typeface="DejaVu Sans" charset="0"/>
                <a:cs typeface="DejaVu Sans" charset="0"/>
              </a:rPr>
              <a:t>ddNTPs</a:t>
            </a:r>
            <a:r>
              <a:rPr lang="en-IN" altLang="en-US" dirty="0">
                <a:latin typeface="Arial" panose="020B0604020202020204" pitchFamily="34" charset="0"/>
                <a:ea typeface="DejaVu Sans" charset="0"/>
                <a:cs typeface="DejaVu Sans" charset="0"/>
              </a:rPr>
              <a:t> are added to a single tube. The resulting </a:t>
            </a:r>
            <a:r>
              <a:rPr lang="en-IN" altLang="en-US" dirty="0" err="1">
                <a:latin typeface="Arial" panose="020B0604020202020204" pitchFamily="34" charset="0"/>
                <a:ea typeface="DejaVu Sans" charset="0"/>
                <a:cs typeface="DejaVu Sans" charset="0"/>
              </a:rPr>
              <a:t>colored</a:t>
            </a:r>
            <a:r>
              <a:rPr lang="en-IN" altLang="en-US" dirty="0">
                <a:latin typeface="Arial" panose="020B0604020202020204" pitchFamily="34" charset="0"/>
                <a:ea typeface="DejaVu Sans" charset="0"/>
                <a:cs typeface="DejaVu Sans" charset="0"/>
              </a:rPr>
              <a:t> DNA fragments are then separated by size in a single electrophoretic gel contained in a capillary tube (a refinement of gel electrophoresis that allows for faster separations). All fragments of a given length migrate through the capillary gel in a single peak, and the </a:t>
            </a:r>
            <a:r>
              <a:rPr lang="en-IN" altLang="en-US" dirty="0" err="1">
                <a:latin typeface="Arial" panose="020B0604020202020204" pitchFamily="34" charset="0"/>
                <a:ea typeface="DejaVu Sans" charset="0"/>
                <a:cs typeface="DejaVu Sans" charset="0"/>
              </a:rPr>
              <a:t>color</a:t>
            </a:r>
            <a:r>
              <a:rPr lang="en-IN" altLang="en-US" dirty="0">
                <a:latin typeface="Arial" panose="020B0604020202020204" pitchFamily="34" charset="0"/>
                <a:ea typeface="DejaVu Sans" charset="0"/>
                <a:cs typeface="DejaVu Sans" charset="0"/>
              </a:rPr>
              <a:t> associated with each peak is detected using a laser beam. The DNA sequence is read by determining the sequence of </a:t>
            </a:r>
            <a:r>
              <a:rPr lang="en-IN" altLang="en-US" dirty="0" err="1">
                <a:latin typeface="Arial" panose="020B0604020202020204" pitchFamily="34" charset="0"/>
                <a:ea typeface="DejaVu Sans" charset="0"/>
                <a:cs typeface="DejaVu Sans" charset="0"/>
              </a:rPr>
              <a:t>colors</a:t>
            </a:r>
            <a:r>
              <a:rPr lang="en-IN" altLang="en-US" dirty="0">
                <a:latin typeface="Arial" panose="020B0604020202020204" pitchFamily="34" charset="0"/>
                <a:ea typeface="DejaVu Sans" charset="0"/>
                <a:cs typeface="DejaVu Sans" charset="0"/>
              </a:rPr>
              <a:t> in the peaks as they pass the detector. This information is fed directly to a computer, which determines the sequence.</a:t>
            </a:r>
          </a:p>
        </p:txBody>
      </p:sp>
    </p:spTree>
    <p:extLst>
      <p:ext uri="{BB962C8B-B14F-4D97-AF65-F5344CB8AC3E}">
        <p14:creationId xmlns:p14="http://schemas.microsoft.com/office/powerpoint/2010/main" val="818008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44086A-64FE-4A2F-AB2F-A3A2ABE804C3}" type="slidenum">
              <a:rPr lang="en-US" altLang="en-US" smtClean="0"/>
              <a:pPr/>
              <a:t>48</a:t>
            </a:fld>
            <a:endParaRPr lang="en-US" altLang="en-US"/>
          </a:p>
        </p:txBody>
      </p:sp>
    </p:spTree>
    <p:extLst>
      <p:ext uri="{BB962C8B-B14F-4D97-AF65-F5344CB8AC3E}">
        <p14:creationId xmlns:p14="http://schemas.microsoft.com/office/powerpoint/2010/main" val="2454980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CBC9C2-C02B-4BDE-B7AD-0B6EF0544654}" type="slidenum">
              <a:rPr lang="en-US" altLang="en-US" smtClean="0"/>
              <a:pPr/>
              <a:t>49</a:t>
            </a:fld>
            <a:endParaRPr lang="en-US" altLang="en-US"/>
          </a:p>
        </p:txBody>
      </p:sp>
    </p:spTree>
    <p:extLst>
      <p:ext uri="{BB962C8B-B14F-4D97-AF65-F5344CB8AC3E}">
        <p14:creationId xmlns:p14="http://schemas.microsoft.com/office/powerpoint/2010/main" val="246431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Conservative replication.</a:t>
            </a:r>
            <a:r>
              <a:rPr lang="en-US" sz="1200" b="0" i="0" kern="1200" dirty="0" smtClean="0">
                <a:solidFill>
                  <a:schemeClr val="tx1"/>
                </a:solidFill>
                <a:effectLst/>
                <a:latin typeface="Arial" charset="0"/>
                <a:ea typeface="+mn-ea"/>
                <a:cs typeface="+mn-cs"/>
              </a:rPr>
              <a:t> DNA replication results in one molecule that consists of both original DNA strands (identical to the original DNA molecule) and another molecule that consists of two new strands (with exactly the same sequences as the original molecule).</a:t>
            </a:r>
          </a:p>
          <a:p>
            <a:endParaRPr lang="en-US" sz="1200" b="0" i="0" kern="1200" dirty="0" smtClean="0">
              <a:solidFill>
                <a:schemeClr val="tx1"/>
              </a:solidFill>
              <a:effectLst/>
              <a:latin typeface="Arial" charset="0"/>
              <a:ea typeface="+mn-ea"/>
              <a:cs typeface="+mn-cs"/>
            </a:endParaRPr>
          </a:p>
          <a:p>
            <a:r>
              <a:rPr lang="en-US" sz="1200" b="1" i="0" kern="1200" dirty="0" smtClean="0">
                <a:solidFill>
                  <a:schemeClr val="tx1"/>
                </a:solidFill>
                <a:effectLst/>
                <a:latin typeface="Arial" charset="0"/>
                <a:ea typeface="+mn-ea"/>
                <a:cs typeface="+mn-cs"/>
              </a:rPr>
              <a:t>Semi-conservative replication.</a:t>
            </a:r>
            <a:r>
              <a:rPr lang="en-US" sz="1200" b="0" i="0" kern="1200" dirty="0" smtClean="0">
                <a:solidFill>
                  <a:schemeClr val="tx1"/>
                </a:solidFill>
                <a:effectLst/>
                <a:latin typeface="Arial" charset="0"/>
                <a:ea typeface="+mn-ea"/>
                <a:cs typeface="+mn-cs"/>
              </a:rPr>
              <a:t> The two strands of DNA unwind from each other, and each acts as a template for synthesis of a new, complementary strand. This results in two DNA molecules with one original strand and one new strand.</a:t>
            </a:r>
          </a:p>
          <a:p>
            <a:endParaRPr lang="en-US" sz="1200" b="0" i="0" kern="120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Arial" charset="0"/>
                <a:ea typeface="+mn-ea"/>
                <a:cs typeface="+mn-cs"/>
              </a:rPr>
              <a:t>Dispersive replication.</a:t>
            </a:r>
            <a:r>
              <a:rPr lang="en-US" sz="1200" b="0" i="0" kern="1200" dirty="0" smtClean="0">
                <a:solidFill>
                  <a:schemeClr val="tx1"/>
                </a:solidFill>
                <a:effectLst/>
                <a:latin typeface="Arial" charset="0"/>
                <a:ea typeface="+mn-ea"/>
                <a:cs typeface="+mn-cs"/>
              </a:rPr>
              <a:t> DNA replication results in two DNA molecules that are mixtures, or “hybrids,” of parental and daughter DNA. In this model, each individual strand is a patchwork of original and new DNA.</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a:t>
            </a:fld>
            <a:endParaRPr lang="en-US" altLang="en-US"/>
          </a:p>
        </p:txBody>
      </p:sp>
    </p:spTree>
    <p:extLst>
      <p:ext uri="{BB962C8B-B14F-4D97-AF65-F5344CB8AC3E}">
        <p14:creationId xmlns:p14="http://schemas.microsoft.com/office/powerpoint/2010/main" val="2155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Arial" charset="0"/>
                <a:ea typeface="+mn-ea"/>
                <a:cs typeface="+mn-cs"/>
              </a:rPr>
              <a:t>Meselson and Stahl conducted their experiments on DNA replication using </a:t>
            </a:r>
            <a:r>
              <a:rPr lang="en-US" sz="1200" b="0" i="1" kern="1200" dirty="0" smtClean="0">
                <a:solidFill>
                  <a:schemeClr val="tx1"/>
                </a:solidFill>
                <a:effectLst/>
                <a:latin typeface="Arial" charset="0"/>
                <a:ea typeface="+mn-ea"/>
                <a:cs typeface="+mn-cs"/>
              </a:rPr>
              <a:t>E. coli</a:t>
            </a:r>
            <a:r>
              <a:rPr lang="en-US" sz="1200" b="0" i="0" kern="1200" dirty="0" smtClean="0">
                <a:solidFill>
                  <a:schemeClr val="tx1"/>
                </a:solidFill>
                <a:effectLst/>
                <a:latin typeface="Arial" charset="0"/>
                <a:ea typeface="+mn-ea"/>
                <a:cs typeface="+mn-cs"/>
              </a:rPr>
              <a:t> bacteria as a model system.</a:t>
            </a:r>
          </a:p>
          <a:p>
            <a:pPr fontAlgn="base"/>
            <a:r>
              <a:rPr lang="en-US" sz="1200" b="0" i="0" kern="1200" dirty="0" smtClean="0">
                <a:solidFill>
                  <a:schemeClr val="tx1"/>
                </a:solidFill>
                <a:effectLst/>
                <a:latin typeface="Arial" charset="0"/>
                <a:ea typeface="+mn-ea"/>
                <a:cs typeface="+mn-cs"/>
              </a:rPr>
              <a:t>They began by growing </a:t>
            </a:r>
            <a:r>
              <a:rPr lang="en-US" sz="1200" b="0" i="1" kern="1200" dirty="0" smtClean="0">
                <a:solidFill>
                  <a:schemeClr val="tx1"/>
                </a:solidFill>
                <a:effectLst/>
                <a:latin typeface="Arial" charset="0"/>
                <a:ea typeface="+mn-ea"/>
                <a:cs typeface="+mn-cs"/>
              </a:rPr>
              <a:t>E. coli</a:t>
            </a:r>
            <a:r>
              <a:rPr lang="en-US" sz="1200" b="0" i="0" kern="1200" dirty="0" smtClean="0">
                <a:solidFill>
                  <a:schemeClr val="tx1"/>
                </a:solidFill>
                <a:effectLst/>
                <a:latin typeface="Arial" charset="0"/>
                <a:ea typeface="+mn-ea"/>
                <a:cs typeface="+mn-cs"/>
              </a:rPr>
              <a:t> in medium, or nutrient broth, containing a "heavy" isotope of nitrogen, 15N.</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When grown on medium containing heavy 15N, the bacteria took up the nitrogen and used it to synthesize new biological molecules, including DNA.</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After many generations growing in the 15N medium, the nitrogenous bases of the bacteria's DNA were all labeled with heavy 15N. Then, the bacteria were switched to medium containing a "light“ 14N isotope and allowed to grow for several generations. DNA made after the switch would have to be made up of 14N, as this would have been the only nitrogen available for DNA synthesis.</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Meselson and Stahl knew how often </a:t>
            </a:r>
            <a:r>
              <a:rPr lang="en-US" sz="1200" b="0" i="1" kern="1200" dirty="0" smtClean="0">
                <a:solidFill>
                  <a:schemeClr val="tx1"/>
                </a:solidFill>
                <a:effectLst/>
                <a:latin typeface="Arial" charset="0"/>
                <a:ea typeface="+mn-ea"/>
                <a:cs typeface="+mn-cs"/>
              </a:rPr>
              <a:t>E. coli</a:t>
            </a:r>
            <a:r>
              <a:rPr lang="en-US" sz="1200" b="0" i="0" kern="1200" dirty="0" smtClean="0">
                <a:solidFill>
                  <a:schemeClr val="tx1"/>
                </a:solidFill>
                <a:effectLst/>
                <a:latin typeface="Arial" charset="0"/>
                <a:ea typeface="+mn-ea"/>
                <a:cs typeface="+mn-cs"/>
              </a:rPr>
              <a:t> cells divided, so they were able to collect small samples in each generation and extract and purify the DNA. They then measured the density of the DNA using </a:t>
            </a:r>
            <a:r>
              <a:rPr lang="en-US" sz="1200" b="1" i="0" kern="1200" dirty="0" smtClean="0">
                <a:solidFill>
                  <a:schemeClr val="tx1"/>
                </a:solidFill>
                <a:effectLst/>
                <a:latin typeface="Arial" charset="0"/>
                <a:ea typeface="+mn-ea"/>
                <a:cs typeface="+mn-cs"/>
              </a:rPr>
              <a:t>density gradient centrifugation</a:t>
            </a:r>
            <a:r>
              <a:rPr lang="en-US" sz="1200" b="0" i="0" kern="1200" dirty="0" smtClean="0">
                <a:solidFill>
                  <a:schemeClr val="tx1"/>
                </a:solidFill>
                <a:effectLst/>
                <a:latin typeface="Arial" charset="0"/>
                <a:ea typeface="+mn-ea"/>
                <a:cs typeface="+mn-cs"/>
              </a:rPr>
              <a:t>.</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This method separates molecules such as DNA into bands by spinning them at high speeds in the presence of another molecule, such as cesium chloride, that forms a density gradient from the top to the bottom of the spinning tube. Density gradient centrifugation allows very small differences—like those between 15N and 14N labeled DNA—to be detected.</a:t>
            </a:r>
          </a:p>
          <a:p>
            <a:pPr fontAlgn="base"/>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5</a:t>
            </a:fld>
            <a:endParaRPr lang="en-US" altLang="en-US"/>
          </a:p>
        </p:txBody>
      </p:sp>
    </p:spTree>
    <p:extLst>
      <p:ext uri="{BB962C8B-B14F-4D97-AF65-F5344CB8AC3E}">
        <p14:creationId xmlns:p14="http://schemas.microsoft.com/office/powerpoint/2010/main" val="20238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DE55AA-2426-4621-AB20-941E026C20AC}" type="slidenum">
              <a:rPr lang="en-US" altLang="en-US" smtClean="0"/>
              <a:pPr/>
              <a:t>6</a:t>
            </a:fld>
            <a:endParaRPr lang="en-US" altLang="en-US"/>
          </a:p>
        </p:txBody>
      </p:sp>
      <p:sp>
        <p:nvSpPr>
          <p:cNvPr id="5632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r>
              <a:rPr lang="en-US" sz="1200" b="1" i="0" kern="1200" dirty="0" smtClean="0">
                <a:solidFill>
                  <a:schemeClr val="tx1"/>
                </a:solidFill>
                <a:effectLst/>
                <a:latin typeface="Arial" charset="0"/>
                <a:ea typeface="+mn-ea"/>
                <a:cs typeface="+mn-cs"/>
              </a:rPr>
              <a:t>Results of the experiment</a:t>
            </a:r>
          </a:p>
          <a:p>
            <a:pPr fontAlgn="base"/>
            <a:r>
              <a:rPr lang="en-US" sz="1200" b="0" i="0" kern="1200" dirty="0" smtClean="0">
                <a:solidFill>
                  <a:schemeClr val="tx1"/>
                </a:solidFill>
                <a:effectLst/>
                <a:latin typeface="Arial" charset="0"/>
                <a:ea typeface="+mn-ea"/>
                <a:cs typeface="+mn-cs"/>
              </a:rPr>
              <a:t>When DNA from the first four generations of </a:t>
            </a:r>
            <a:r>
              <a:rPr lang="en-US" sz="1200" b="0" i="1" kern="1200" dirty="0" smtClean="0">
                <a:solidFill>
                  <a:schemeClr val="tx1"/>
                </a:solidFill>
                <a:effectLst/>
                <a:latin typeface="Arial" charset="0"/>
                <a:ea typeface="+mn-ea"/>
                <a:cs typeface="+mn-cs"/>
              </a:rPr>
              <a:t>E. coli</a:t>
            </a:r>
            <a:r>
              <a:rPr lang="en-US" sz="1200" b="0" i="0" kern="1200" dirty="0" smtClean="0">
                <a:solidFill>
                  <a:schemeClr val="tx1"/>
                </a:solidFill>
                <a:effectLst/>
                <a:latin typeface="Arial" charset="0"/>
                <a:ea typeface="+mn-ea"/>
                <a:cs typeface="+mn-cs"/>
              </a:rPr>
              <a:t> was analyzed, it produced the pattern of bands shown in the figure below:</a:t>
            </a:r>
          </a:p>
          <a:p>
            <a:pPr eaLnBrk="1" hangingPunct="1"/>
            <a:endParaRPr lang="en-US" altLang="en-US" b="1" dirty="0" smtClean="0">
              <a:latin typeface="Arial" panose="020B0604020202020204" pitchFamily="34" charset="0"/>
            </a:endParaRPr>
          </a:p>
          <a:p>
            <a:pPr fontAlgn="base"/>
            <a:r>
              <a:rPr lang="en-US" sz="1200" b="1" i="0" kern="1200" dirty="0" smtClean="0">
                <a:solidFill>
                  <a:schemeClr val="tx1"/>
                </a:solidFill>
                <a:effectLst/>
                <a:latin typeface="Arial" charset="0"/>
                <a:ea typeface="+mn-ea"/>
                <a:cs typeface="+mn-cs"/>
              </a:rPr>
              <a:t>Generation 0</a:t>
            </a:r>
          </a:p>
          <a:p>
            <a:pPr fontAlgn="base"/>
            <a:r>
              <a:rPr lang="en-US" sz="1200" b="0" i="0" kern="1200" dirty="0" smtClean="0">
                <a:solidFill>
                  <a:schemeClr val="tx1"/>
                </a:solidFill>
                <a:effectLst/>
                <a:latin typeface="Arial" charset="0"/>
                <a:ea typeface="+mn-ea"/>
                <a:cs typeface="+mn-cs"/>
              </a:rPr>
              <a:t>DNA isolated from cells at the start of the experiment (“generation 0,” just before the switch to 14N medium) produced a single band after centrifugation. Makes sense because the DNA should have contained only heavy 15N at that time.</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Generation 1</a:t>
            </a:r>
          </a:p>
          <a:p>
            <a:pPr fontAlgn="base"/>
            <a:r>
              <a:rPr lang="en-US" sz="1200" b="0" i="0" kern="1200" dirty="0" smtClean="0">
                <a:solidFill>
                  <a:schemeClr val="tx1"/>
                </a:solidFill>
                <a:effectLst/>
                <a:latin typeface="Arial" charset="0"/>
                <a:ea typeface="+mn-ea"/>
                <a:cs typeface="+mn-cs"/>
              </a:rPr>
              <a:t>DNA isolated after one generation also produced a single band when centrifuged. However, this band was higher, intermediate in density between the heavy 15N DNA and the light 14N DNA.</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The intermediate band told Meselson and Stahl that the DNA molecules made in the first round of replication was a hybrid of light and heavy DNA. This result fit with the dispersive and semi-conservative models, but not with the conservative model.</a:t>
            </a:r>
          </a:p>
          <a:p>
            <a:pPr fontAlgn="base"/>
            <a:r>
              <a:rPr lang="en-US" sz="1200" b="0" i="0" kern="1200" dirty="0" smtClean="0">
                <a:solidFill>
                  <a:schemeClr val="tx1"/>
                </a:solidFill>
                <a:effectLst/>
                <a:latin typeface="Arial" charset="0"/>
                <a:ea typeface="+mn-ea"/>
                <a:cs typeface="+mn-cs"/>
              </a:rPr>
              <a:t>The conservative model would have predicted two distinct bands in this generation (a band for the heavy original molecule and a band for the light, newly made molecule).</a:t>
            </a:r>
          </a:p>
          <a:p>
            <a:pPr fontAlgn="base"/>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Generation 2</a:t>
            </a:r>
          </a:p>
          <a:p>
            <a:pPr fontAlgn="base"/>
            <a:r>
              <a:rPr lang="en-US" sz="1200" b="0" i="0" kern="1200" dirty="0" smtClean="0">
                <a:solidFill>
                  <a:schemeClr val="tx1"/>
                </a:solidFill>
                <a:effectLst/>
                <a:latin typeface="Arial" charset="0"/>
                <a:ea typeface="+mn-ea"/>
                <a:cs typeface="+mn-cs"/>
              </a:rPr>
              <a:t>Information from the second generation let Meselson and Stahl determine which of the remaining models (semi-conservative or dispersive) was actually correct.</a:t>
            </a:r>
          </a:p>
          <a:p>
            <a:pPr fontAlgn="base"/>
            <a:r>
              <a:rPr lang="en-US" sz="1200" b="0" i="0" kern="1200" dirty="0" smtClean="0">
                <a:solidFill>
                  <a:schemeClr val="tx1"/>
                </a:solidFill>
                <a:effectLst/>
                <a:latin typeface="Arial" charset="0"/>
                <a:ea typeface="+mn-ea"/>
                <a:cs typeface="+mn-cs"/>
              </a:rPr>
              <a:t>When second-generation DNA was centrifuged, it produced two bands. One was in the same position as the intermediate band from the first generation, while the second was higher (appeared to be labeled only with 14N).</a:t>
            </a:r>
          </a:p>
          <a:p>
            <a:pPr fontAlgn="base"/>
            <a:endParaRPr lang="en-US" sz="1200" b="0" i="0" kern="1200" dirty="0" smtClean="0">
              <a:solidFill>
                <a:schemeClr val="tx1"/>
              </a:solidFill>
              <a:effectLst/>
              <a:latin typeface="Arial" charset="0"/>
              <a:ea typeface="+mn-ea"/>
              <a:cs typeface="+mn-cs"/>
            </a:endParaRPr>
          </a:p>
          <a:p>
            <a:pPr eaLnBrk="1" hangingPunct="1"/>
            <a:endParaRPr lang="en-US" altLang="en-US" b="1" dirty="0" smtClean="0">
              <a:latin typeface="Arial" panose="020B0604020202020204" pitchFamily="34" charset="0"/>
            </a:endParaRPr>
          </a:p>
          <a:p>
            <a:pPr eaLnBrk="1" hangingPunct="1"/>
            <a:endParaRPr lang="en-US" altLang="en-US" b="1" dirty="0" smtClean="0">
              <a:latin typeface="Arial" panose="020B0604020202020204" pitchFamily="34" charset="0"/>
            </a:endParaRPr>
          </a:p>
          <a:p>
            <a:pPr eaLnBrk="1" hangingPunct="1"/>
            <a:endParaRPr lang="en-US" altLang="en-US" b="1" dirty="0" smtClean="0">
              <a:latin typeface="Arial" panose="020B0604020202020204" pitchFamily="34" charset="0"/>
            </a:endParaRPr>
          </a:p>
          <a:p>
            <a:pPr eaLnBrk="1" hangingPunct="1"/>
            <a:endParaRPr lang="en-US" altLang="en-US" b="1" dirty="0" smtClean="0">
              <a:latin typeface="Arial" panose="020B0604020202020204" pitchFamily="34" charset="0"/>
            </a:endParaRPr>
          </a:p>
          <a:p>
            <a:pPr eaLnBrk="1" hangingPunct="1"/>
            <a:endParaRPr lang="en-US" altLang="en-US" b="1" dirty="0" smtClean="0">
              <a:latin typeface="Arial" panose="020B0604020202020204" pitchFamily="34" charset="0"/>
            </a:endParaRPr>
          </a:p>
        </p:txBody>
      </p:sp>
    </p:spTree>
    <p:extLst>
      <p:ext uri="{BB962C8B-B14F-4D97-AF65-F5344CB8AC3E}">
        <p14:creationId xmlns:p14="http://schemas.microsoft.com/office/powerpoint/2010/main" val="242855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In dispersive replication, all the molecules should have bits of old and new DNA, making it impossible to get a "purely light" molecule.</a:t>
            </a:r>
          </a:p>
          <a:p>
            <a:endParaRPr lang="en-US" sz="1200" b="0" i="0" kern="1200" dirty="0" smtClean="0">
              <a:solidFill>
                <a:schemeClr val="tx1"/>
              </a:solidFill>
              <a:effectLst/>
              <a:latin typeface="Arial" charset="0"/>
              <a:ea typeface="+mn-ea"/>
              <a:cs typeface="+mn-cs"/>
            </a:endParaRPr>
          </a:p>
          <a:p>
            <a:pPr fontAlgn="base"/>
            <a:r>
              <a:rPr lang="en-US" sz="1200" b="1" i="0" kern="1200" dirty="0" smtClean="0">
                <a:solidFill>
                  <a:schemeClr val="tx1"/>
                </a:solidFill>
                <a:effectLst/>
                <a:latin typeface="Arial" charset="0"/>
                <a:ea typeface="+mn-ea"/>
                <a:cs typeface="+mn-cs"/>
              </a:rPr>
              <a:t>Generations 3 and 4</a:t>
            </a:r>
          </a:p>
          <a:p>
            <a:pPr fontAlgn="base"/>
            <a:r>
              <a:rPr lang="en-US" sz="1200" b="0" i="0" kern="1200" dirty="0" smtClean="0">
                <a:solidFill>
                  <a:schemeClr val="tx1"/>
                </a:solidFill>
                <a:effectLst/>
                <a:latin typeface="Arial" charset="0"/>
                <a:ea typeface="+mn-ea"/>
                <a:cs typeface="+mn-cs"/>
              </a:rPr>
              <a:t>In the semi-conservative model, each hybrid DNA molecule from the second generation would be expected to give rise to a hybrid molecule and a light molecule in the third generation, while each light DNA molecule would only yield more light molecules.</a:t>
            </a:r>
          </a:p>
          <a:p>
            <a:pPr fontAlgn="base"/>
            <a:r>
              <a:rPr lang="en-US" sz="1200" b="0" i="0" kern="1200" dirty="0" smtClean="0">
                <a:solidFill>
                  <a:schemeClr val="tx1"/>
                </a:solidFill>
                <a:effectLst/>
                <a:latin typeface="Arial" charset="0"/>
                <a:ea typeface="+mn-ea"/>
                <a:cs typeface="+mn-cs"/>
              </a:rPr>
              <a:t>Thus, over the third and fourth generations, we'd expect the hybrid band to become progressively fainter and the light band to become progressively stronger.</a:t>
            </a:r>
          </a:p>
          <a:p>
            <a:pPr fontAlgn="base"/>
            <a:r>
              <a:rPr lang="en-US" sz="1200" b="0" i="0" kern="1200" dirty="0" smtClean="0">
                <a:solidFill>
                  <a:schemeClr val="tx1"/>
                </a:solidFill>
                <a:effectLst/>
                <a:latin typeface="Arial" charset="0"/>
                <a:ea typeface="+mn-ea"/>
                <a:cs typeface="+mn-cs"/>
              </a:rPr>
              <a:t>As we can see in the figure, Meselson and Stahl saw just this pattern in their results, confirming a semi-conservative replication model.</a:t>
            </a:r>
          </a:p>
          <a:p>
            <a:endParaRPr lang="en-US" dirty="0" smtClean="0"/>
          </a:p>
          <a:p>
            <a:pPr fontAlgn="base"/>
            <a:r>
              <a:rPr lang="en-US" sz="1200" b="1" i="0" kern="1200" dirty="0" smtClean="0">
                <a:solidFill>
                  <a:schemeClr val="tx1"/>
                </a:solidFill>
                <a:effectLst/>
                <a:latin typeface="Arial" charset="0"/>
                <a:ea typeface="+mn-ea"/>
                <a:cs typeface="+mn-cs"/>
              </a:rPr>
              <a:t>Conclusion</a:t>
            </a:r>
          </a:p>
          <a:p>
            <a:pPr fontAlgn="base"/>
            <a:r>
              <a:rPr lang="en-US" sz="1200" b="0" i="0" kern="1200" dirty="0" smtClean="0">
                <a:solidFill>
                  <a:schemeClr val="tx1"/>
                </a:solidFill>
                <a:effectLst/>
                <a:latin typeface="Arial" charset="0"/>
                <a:ea typeface="+mn-ea"/>
                <a:cs typeface="+mn-cs"/>
              </a:rPr>
              <a:t>The experiment done by Meselson and Stahl demonstrated that DNA replicated semi-conservatively, meaning that each strand in a DNA molecule serves as a template for synthesis of a new, complementary strand.</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7</a:t>
            </a:fld>
            <a:endParaRPr lang="en-US" altLang="en-US"/>
          </a:p>
        </p:txBody>
      </p:sp>
    </p:spTree>
    <p:extLst>
      <p:ext uri="{BB962C8B-B14F-4D97-AF65-F5344CB8AC3E}">
        <p14:creationId xmlns:p14="http://schemas.microsoft.com/office/powerpoint/2010/main" val="284534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B0F995-BB37-41F4-BE98-51C757E324E9}" type="slidenum">
              <a:rPr lang="en-US" altLang="en-US" smtClean="0"/>
              <a:pPr/>
              <a:t>8</a:t>
            </a:fld>
            <a:endParaRPr lang="en-US" altLang="en-US"/>
          </a:p>
        </p:txBody>
      </p:sp>
      <p:sp>
        <p:nvSpPr>
          <p:cNvPr id="5837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ea typeface="DejaVu Sans" charset="0"/>
                <a:cs typeface="DejaVu Sans" charset="0"/>
              </a:rPr>
              <a:t>The Meselson-Stahl experiment.</a:t>
            </a:r>
            <a:r>
              <a:rPr lang="en-US" altLang="en-US" dirty="0">
                <a:latin typeface="Arial" panose="020B0604020202020204" pitchFamily="34" charset="0"/>
                <a:ea typeface="DejaVu Sans" charset="0"/>
                <a:cs typeface="DejaVu Sans" charset="0"/>
              </a:rPr>
              <a:t> (a) Cells were grown for many generations in a medium containing only heavy nitrogen,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so that all the nitrogen in their DNA was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as shown by a single band (blue) when centrifuged in a </a:t>
            </a:r>
            <a:r>
              <a:rPr lang="en-US" altLang="en-US" dirty="0" err="1">
                <a:latin typeface="Arial" panose="020B0604020202020204" pitchFamily="34" charset="0"/>
                <a:ea typeface="DejaVu Sans" charset="0"/>
                <a:cs typeface="DejaVu Sans" charset="0"/>
              </a:rPr>
              <a:t>CsCl</a:t>
            </a:r>
            <a:r>
              <a:rPr lang="en-US" altLang="en-US" dirty="0">
                <a:latin typeface="Arial" panose="020B0604020202020204" pitchFamily="34" charset="0"/>
                <a:ea typeface="DejaVu Sans" charset="0"/>
                <a:cs typeface="DejaVu Sans" charset="0"/>
              </a:rPr>
              <a:t> density gradient. (b) Once the cells had been transferred to a medium containing only light nitrogen,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 cellular DNA isolated after one generation equilibrated at a higher position in the density gradient (purple band). (c) A second cycle of replication yielded a hybrid DNA band (purple) and another band (red), containing only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N]DNA, confirming semiconservative replication.</a:t>
            </a:r>
          </a:p>
        </p:txBody>
      </p:sp>
    </p:spTree>
    <p:extLst>
      <p:ext uri="{BB962C8B-B14F-4D97-AF65-F5344CB8AC3E}">
        <p14:creationId xmlns:p14="http://schemas.microsoft.com/office/powerpoint/2010/main" val="3072170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Arial" charset="0"/>
                <a:ea typeface="+mn-ea"/>
                <a:cs typeface="+mn-cs"/>
              </a:rPr>
              <a:t>The replication process relies on the fact that each strand of DNA can serve as a template for duplication. DNA replication initiates at specific points, called origins, where the DNA double helix is unwound. A short segment of RNA, called a primer, is then synthesized and acts as a starting point for new DNA synthesis. The enzyme DNA polymerase next begins replicating the DNA by matching bases to the original strand. Once synthesis is complete, the RNA primers are replaced with DNA, and any gaps between newly synthesized DNA segments are sealed together with other enzymes.</a:t>
            </a:r>
            <a:endParaRPr lang="en-CA" altLang="en-US" dirty="0">
              <a:latin typeface="Arial" panose="020B0604020202020204"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BD2184-1565-45F3-B69A-2C8304ACC139}" type="slidenum">
              <a:rPr lang="en-US" altLang="en-US" smtClean="0"/>
              <a:pPr/>
              <a:t>9</a:t>
            </a:fld>
            <a:endParaRPr lang="en-US" altLang="en-US"/>
          </a:p>
        </p:txBody>
      </p:sp>
    </p:spTree>
    <p:extLst>
      <p:ext uri="{BB962C8B-B14F-4D97-AF65-F5344CB8AC3E}">
        <p14:creationId xmlns:p14="http://schemas.microsoft.com/office/powerpoint/2010/main" val="342357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TNKWgcFPHqw" TargetMode="External"/><Relationship Id="rId7" Type="http://schemas.openxmlformats.org/officeDocument/2006/relationships/hyperlink" Target="https://www.dnalc.org/view/15475-The-cycles-of-the-polymerase-chain-reaction-PCR-3D-animation.html"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video.mit.edu/watch/pcr-polymerase-chain-reaction-10948/" TargetMode="External"/><Relationship Id="rId5" Type="http://schemas.openxmlformats.org/officeDocument/2006/relationships/hyperlink" Target="https://www.youtube.com/watch?v=-QIMkQ4E_wE&amp;t=487s" TargetMode="External"/><Relationship Id="rId4" Type="http://schemas.openxmlformats.org/officeDocument/2006/relationships/hyperlink" Target="https://www.youtube.com/watch?v=vK-HlMaitn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23900" y="762000"/>
            <a:ext cx="7696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7200" b="1" dirty="0">
                <a:latin typeface="Arial" panose="020B0604020202020204" pitchFamily="34" charset="0"/>
              </a:rPr>
              <a:t>Science of Living System</a:t>
            </a:r>
          </a:p>
        </p:txBody>
      </p:sp>
      <p:sp>
        <p:nvSpPr>
          <p:cNvPr id="4100" name="Rectangle 1"/>
          <p:cNvSpPr>
            <a:spLocks noChangeArrowheads="1"/>
          </p:cNvSpPr>
          <p:nvPr/>
        </p:nvSpPr>
        <p:spPr bwMode="auto">
          <a:xfrm>
            <a:off x="1257300" y="4433888"/>
            <a:ext cx="6629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3600" b="1" dirty="0" smtClean="0">
                <a:solidFill>
                  <a:srgbClr val="0000FF"/>
                </a:solidFill>
                <a:latin typeface="Arial" panose="020B0604020202020204" pitchFamily="34" charset="0"/>
              </a:rPr>
              <a:t>Ritobrata Goswami</a:t>
            </a:r>
            <a:endParaRPr lang="en-US" altLang="en-US" sz="3600" b="1" dirty="0">
              <a:solidFill>
                <a:srgbClr val="0000FF"/>
              </a:solidFill>
              <a:latin typeface="Arial" panose="020B0604020202020204" pitchFamily="34" charset="0"/>
            </a:endParaRPr>
          </a:p>
          <a:p>
            <a:pPr algn="ctr" eaLnBrk="1" hangingPunct="1">
              <a:spcBef>
                <a:spcPct val="0"/>
              </a:spcBef>
              <a:buFontTx/>
              <a:buNone/>
            </a:pPr>
            <a:r>
              <a:rPr lang="en-US" altLang="en-US" sz="2800" dirty="0">
                <a:latin typeface="Arial" panose="020B0604020202020204" pitchFamily="34" charset="0"/>
              </a:rPr>
              <a:t>School of Bioscience</a:t>
            </a:r>
          </a:p>
          <a:p>
            <a:pPr algn="ctr" eaLnBrk="1" hangingPunct="1">
              <a:spcBef>
                <a:spcPct val="0"/>
              </a:spcBef>
              <a:buFontTx/>
              <a:buNone/>
            </a:pPr>
            <a:r>
              <a:rPr lang="en-US" altLang="en-US" sz="2800" i="1" dirty="0">
                <a:latin typeface="Arial" panose="020B0604020202020204" pitchFamily="34" charset="0"/>
              </a:rPr>
              <a:t>Email: </a:t>
            </a:r>
            <a:r>
              <a:rPr lang="en-US" altLang="en-US" sz="2800" b="1" i="1" dirty="0" smtClean="0">
                <a:solidFill>
                  <a:srgbClr val="0000FF"/>
                </a:solidFill>
                <a:latin typeface="Arial" panose="020B0604020202020204" pitchFamily="34" charset="0"/>
              </a:rPr>
              <a:t>ritobrata.goswami@iitkgp.ac.in</a:t>
            </a:r>
            <a:endParaRPr lang="en-US" altLang="en-US" sz="2800" b="1" i="1" dirty="0">
              <a:solidFill>
                <a:srgbClr val="0000FF"/>
              </a:solidFill>
              <a:latin typeface="Arial" panose="020B0604020202020204" pitchFamily="34" charset="0"/>
            </a:endParaRPr>
          </a:p>
          <a:p>
            <a:pPr algn="ctr" eaLnBrk="1" hangingPunct="1">
              <a:spcBef>
                <a:spcPct val="0"/>
              </a:spcBef>
              <a:buFontTx/>
              <a:buNone/>
            </a:pPr>
            <a:endParaRPr lang="en-IN" altLang="en-US" sz="2800" i="1" dirty="0">
              <a:latin typeface="Arial" panose="020B0604020202020204" pitchFamily="34" charset="0"/>
            </a:endParaRPr>
          </a:p>
        </p:txBody>
      </p:sp>
      <p:sp>
        <p:nvSpPr>
          <p:cNvPr id="4101" name="TextBox 2"/>
          <p:cNvSpPr txBox="1">
            <a:spLocks noChangeArrowheads="1"/>
          </p:cNvSpPr>
          <p:nvPr/>
        </p:nvSpPr>
        <p:spPr bwMode="auto">
          <a:xfrm>
            <a:off x="2984500" y="5943600"/>
            <a:ext cx="3174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2800" i="1" dirty="0">
                <a:latin typeface="Arial" panose="020B0604020202020204" pitchFamily="34" charset="0"/>
              </a:rPr>
              <a:t>Tel</a:t>
            </a:r>
            <a:r>
              <a:rPr lang="en-US" altLang="en-US" sz="2800" i="1">
                <a:latin typeface="Arial" panose="020B0604020202020204" pitchFamily="34" charset="0"/>
              </a:rPr>
              <a:t>: </a:t>
            </a:r>
            <a:r>
              <a:rPr lang="en-US" altLang="en-US" sz="2800" i="1" smtClean="0">
                <a:latin typeface="Arial" panose="020B0604020202020204" pitchFamily="34" charset="0"/>
              </a:rPr>
              <a:t>03222-260518</a:t>
            </a:r>
            <a:endParaRPr lang="en-US" altLang="en-US" sz="2800" i="1" dirty="0">
              <a:latin typeface="Arial" panose="020B0604020202020204" pitchFamily="34" charset="0"/>
            </a:endParaRPr>
          </a:p>
        </p:txBody>
      </p:sp>
      <p:sp>
        <p:nvSpPr>
          <p:cNvPr id="4102" name="TextBox 1"/>
          <p:cNvSpPr txBox="1">
            <a:spLocks noChangeArrowheads="1"/>
          </p:cNvSpPr>
          <p:nvPr/>
        </p:nvSpPr>
        <p:spPr bwMode="auto">
          <a:xfrm>
            <a:off x="3342624" y="3276600"/>
            <a:ext cx="24320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CA" altLang="en-US" sz="4200" b="1" smtClean="0">
                <a:latin typeface="Arial" panose="020B0604020202020204" pitchFamily="34" charset="0"/>
              </a:rPr>
              <a:t>BS20001</a:t>
            </a:r>
            <a:endParaRPr lang="en-CA" altLang="en-US" sz="42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533400" y="2118985"/>
            <a:ext cx="6131679" cy="4801314"/>
          </a:xfrm>
          <a:prstGeom prst="rect">
            <a:avLst/>
          </a:prstGeom>
          <a:noFill/>
          <a:ln>
            <a:noFill/>
          </a:ln>
          <a:extLst/>
        </p:spPr>
        <p:txBody>
          <a:bodyPr wrap="non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defRPr/>
            </a:pPr>
            <a:r>
              <a:rPr lang="en-US" altLang="en-US" sz="2200" dirty="0">
                <a:latin typeface="+mn-lt"/>
              </a:rPr>
              <a:t>Worked with </a:t>
            </a:r>
            <a:r>
              <a:rPr lang="en-US" altLang="en-US" sz="2200" i="1" dirty="0">
                <a:latin typeface="+mn-lt"/>
              </a:rPr>
              <a:t>E. coli</a:t>
            </a:r>
            <a:r>
              <a:rPr lang="en-US" altLang="en-US" sz="2200" dirty="0">
                <a:latin typeface="+mn-lt"/>
              </a:rPr>
              <a:t>. Discovered the mechanisms of </a:t>
            </a:r>
          </a:p>
          <a:p>
            <a:pPr>
              <a:lnSpc>
                <a:spcPct val="150000"/>
              </a:lnSpc>
              <a:spcBef>
                <a:spcPct val="0"/>
              </a:spcBef>
              <a:buFontTx/>
              <a:buNone/>
              <a:defRPr/>
            </a:pPr>
            <a:r>
              <a:rPr lang="en-US" altLang="en-US" sz="2200" dirty="0">
                <a:latin typeface="+mn-lt"/>
              </a:rPr>
              <a:t>DNA synthesis in 1956.</a:t>
            </a:r>
          </a:p>
          <a:p>
            <a:pPr>
              <a:lnSpc>
                <a:spcPct val="150000"/>
              </a:lnSpc>
              <a:spcBef>
                <a:spcPct val="0"/>
              </a:spcBef>
              <a:buFontTx/>
              <a:buNone/>
              <a:defRPr/>
            </a:pPr>
            <a:r>
              <a:rPr lang="en-US" altLang="en-US" sz="2000" u="sng" dirty="0">
                <a:latin typeface="+mn-lt"/>
              </a:rPr>
              <a:t>Four components are required:</a:t>
            </a:r>
            <a:endParaRPr lang="en-US" altLang="en-US" sz="2000" dirty="0">
              <a:latin typeface="+mn-lt"/>
            </a:endParaRPr>
          </a:p>
          <a:p>
            <a:pPr>
              <a:lnSpc>
                <a:spcPct val="150000"/>
              </a:lnSpc>
              <a:spcBef>
                <a:spcPct val="0"/>
              </a:spcBef>
              <a:buFont typeface="Times" panose="02020603050405020304" pitchFamily="18" charset="0"/>
              <a:buAutoNum type="arabicPeriod"/>
              <a:defRPr/>
            </a:pPr>
            <a:r>
              <a:rPr lang="en-US" altLang="en-US" sz="2000" dirty="0" err="1">
                <a:latin typeface="+mn-lt"/>
              </a:rPr>
              <a:t>dNTPs</a:t>
            </a:r>
            <a:r>
              <a:rPr lang="en-US" altLang="en-US" sz="2000" dirty="0">
                <a:latin typeface="+mn-lt"/>
              </a:rPr>
              <a:t>: </a:t>
            </a:r>
            <a:r>
              <a:rPr lang="en-US" altLang="en-US" sz="2000" dirty="0" err="1">
                <a:latin typeface="+mn-lt"/>
              </a:rPr>
              <a:t>dATP</a:t>
            </a:r>
            <a:r>
              <a:rPr lang="en-US" altLang="en-US" sz="2000" dirty="0">
                <a:latin typeface="+mn-lt"/>
              </a:rPr>
              <a:t>, </a:t>
            </a:r>
            <a:r>
              <a:rPr lang="en-US" altLang="en-US" sz="2000" dirty="0" err="1">
                <a:latin typeface="+mn-lt"/>
              </a:rPr>
              <a:t>dTTP</a:t>
            </a:r>
            <a:r>
              <a:rPr lang="en-US" altLang="en-US" sz="2000" dirty="0">
                <a:latin typeface="+mn-lt"/>
              </a:rPr>
              <a:t>, </a:t>
            </a:r>
            <a:r>
              <a:rPr lang="en-US" altLang="en-US" sz="2000" dirty="0" err="1">
                <a:latin typeface="+mn-lt"/>
              </a:rPr>
              <a:t>dGTP</a:t>
            </a:r>
            <a:r>
              <a:rPr lang="en-US" altLang="en-US" sz="2000" dirty="0">
                <a:latin typeface="+mn-lt"/>
              </a:rPr>
              <a:t>, </a:t>
            </a:r>
            <a:r>
              <a:rPr lang="en-US" altLang="en-US" sz="2000" dirty="0" err="1">
                <a:latin typeface="+mn-lt"/>
              </a:rPr>
              <a:t>dCTP</a:t>
            </a:r>
            <a:endParaRPr lang="en-US" altLang="en-US" sz="2000" dirty="0">
              <a:latin typeface="+mn-lt"/>
            </a:endParaRPr>
          </a:p>
          <a:p>
            <a:pPr>
              <a:lnSpc>
                <a:spcPct val="150000"/>
              </a:lnSpc>
              <a:spcBef>
                <a:spcPct val="0"/>
              </a:spcBef>
              <a:buFont typeface="Times" panose="02020603050405020304" pitchFamily="18" charset="0"/>
              <a:buNone/>
              <a:defRPr/>
            </a:pPr>
            <a:r>
              <a:rPr lang="en-US" altLang="en-US" sz="2000" dirty="0">
                <a:latin typeface="+mn-lt"/>
              </a:rPr>
              <a:t>	(</a:t>
            </a:r>
            <a:r>
              <a:rPr lang="en-US" altLang="en-US" sz="2000" dirty="0" err="1">
                <a:latin typeface="+mn-lt"/>
              </a:rPr>
              <a:t>deoxyribonucleoside</a:t>
            </a:r>
            <a:r>
              <a:rPr lang="en-US" altLang="en-US" sz="2000" dirty="0">
                <a:latin typeface="+mn-lt"/>
              </a:rPr>
              <a:t> 5’-triphosphates)</a:t>
            </a:r>
          </a:p>
          <a:p>
            <a:pPr>
              <a:lnSpc>
                <a:spcPct val="150000"/>
              </a:lnSpc>
              <a:spcBef>
                <a:spcPct val="0"/>
              </a:spcBef>
              <a:buFont typeface="Times" panose="02020603050405020304" pitchFamily="18" charset="0"/>
              <a:buNone/>
              <a:defRPr/>
            </a:pPr>
            <a:r>
              <a:rPr lang="en-US" altLang="en-US" sz="2000" dirty="0">
                <a:latin typeface="+mn-lt"/>
              </a:rPr>
              <a:t>	(sugar-base + 3 phosphates)</a:t>
            </a:r>
          </a:p>
          <a:p>
            <a:pPr>
              <a:lnSpc>
                <a:spcPct val="150000"/>
              </a:lnSpc>
              <a:spcBef>
                <a:spcPct val="0"/>
              </a:spcBef>
              <a:buFont typeface="Times" panose="02020603050405020304" pitchFamily="18" charset="0"/>
              <a:buNone/>
              <a:defRPr/>
            </a:pPr>
            <a:r>
              <a:rPr lang="en-US" altLang="en-US" sz="2000" dirty="0">
                <a:latin typeface="+mn-lt"/>
              </a:rPr>
              <a:t>2.	DNA template</a:t>
            </a:r>
          </a:p>
          <a:p>
            <a:pPr>
              <a:lnSpc>
                <a:spcPct val="150000"/>
              </a:lnSpc>
              <a:spcBef>
                <a:spcPct val="0"/>
              </a:spcBef>
              <a:buFont typeface="Times" panose="02020603050405020304" pitchFamily="18" charset="0"/>
              <a:buAutoNum type="arabicPeriod" startAt="3"/>
              <a:defRPr/>
            </a:pPr>
            <a:r>
              <a:rPr lang="en-US" altLang="en-US" sz="2000" dirty="0">
                <a:latin typeface="+mn-lt"/>
              </a:rPr>
              <a:t>DNA polymerase (</a:t>
            </a:r>
            <a:r>
              <a:rPr lang="en-US" altLang="en-US" sz="2000" i="1" dirty="0">
                <a:latin typeface="+mn-lt"/>
              </a:rPr>
              <a:t>Kornberg enzyme</a:t>
            </a:r>
            <a:r>
              <a:rPr lang="en-US" altLang="en-US" sz="2000" dirty="0">
                <a:latin typeface="+mn-lt"/>
              </a:rPr>
              <a:t>)</a:t>
            </a:r>
          </a:p>
          <a:p>
            <a:pPr>
              <a:lnSpc>
                <a:spcPct val="150000"/>
              </a:lnSpc>
              <a:spcBef>
                <a:spcPct val="0"/>
              </a:spcBef>
              <a:buFont typeface="Times" panose="02020603050405020304" pitchFamily="18" charset="0"/>
              <a:buAutoNum type="arabicPeriod" startAt="4"/>
              <a:defRPr/>
            </a:pPr>
            <a:r>
              <a:rPr lang="en-US" altLang="en-US" sz="2000" dirty="0" smtClean="0">
                <a:latin typeface="+mn-lt"/>
              </a:rPr>
              <a:t>Mg</a:t>
            </a:r>
            <a:r>
              <a:rPr lang="en-US" altLang="en-US" sz="2000" baseline="30000" dirty="0" smtClean="0">
                <a:latin typeface="+mn-lt"/>
              </a:rPr>
              <a:t>2</a:t>
            </a:r>
            <a:r>
              <a:rPr lang="en-US" altLang="en-US" sz="2000" baseline="30000" dirty="0">
                <a:latin typeface="+mn-lt"/>
              </a:rPr>
              <a:t>+ </a:t>
            </a:r>
            <a:r>
              <a:rPr lang="en-US" altLang="en-US" sz="2000" dirty="0">
                <a:latin typeface="+mn-lt"/>
              </a:rPr>
              <a:t>(optimizes DNA polymerase activity</a:t>
            </a:r>
            <a:r>
              <a:rPr lang="en-US" altLang="en-US" sz="2000" dirty="0" smtClean="0">
                <a:latin typeface="+mn-lt"/>
              </a:rPr>
              <a:t>)</a:t>
            </a:r>
          </a:p>
          <a:p>
            <a:pPr>
              <a:lnSpc>
                <a:spcPct val="150000"/>
              </a:lnSpc>
              <a:spcBef>
                <a:spcPct val="0"/>
              </a:spcBef>
              <a:buFont typeface="Times" panose="02020603050405020304" pitchFamily="18" charset="0"/>
              <a:buAutoNum type="arabicPeriod" startAt="4"/>
              <a:defRPr/>
            </a:pPr>
            <a:r>
              <a:rPr lang="en-US" altLang="en-US" sz="2000" dirty="0" smtClean="0">
                <a:latin typeface="+mn-lt"/>
              </a:rPr>
              <a:t>Primer</a:t>
            </a:r>
            <a:endParaRPr lang="en-US" altLang="en-US" sz="2000" dirty="0">
              <a:latin typeface="+mn-lt"/>
            </a:endParaRPr>
          </a:p>
        </p:txBody>
      </p:sp>
      <p:pic>
        <p:nvPicPr>
          <p:cNvPr id="614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6050" y="57406"/>
            <a:ext cx="1897380" cy="281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57163"/>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78429" y="304800"/>
            <a:ext cx="5584371" cy="1077218"/>
          </a:xfrm>
          <a:prstGeom prst="rect">
            <a:avLst/>
          </a:prstGeom>
          <a:noFill/>
        </p:spPr>
        <p:txBody>
          <a:bodyPr wrap="square" rtlCol="0">
            <a:spAutoFit/>
          </a:bodyPr>
          <a:lstStyle/>
          <a:p>
            <a:pPr algn="ctr"/>
            <a:r>
              <a:rPr lang="en-US" altLang="en-US" sz="3200" b="1" dirty="0">
                <a:solidFill>
                  <a:srgbClr val="C00000"/>
                </a:solidFill>
              </a:rPr>
              <a:t>Arthur Kornberg </a:t>
            </a:r>
          </a:p>
          <a:p>
            <a:pPr algn="ctr"/>
            <a:r>
              <a:rPr lang="en-US" altLang="en-US" sz="3200" b="1" dirty="0">
                <a:solidFill>
                  <a:srgbClr val="C00000"/>
                </a:solidFill>
              </a:rPr>
              <a:t>Nobel Prize in 1959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838200" y="1211112"/>
            <a:ext cx="7467600" cy="5600700"/>
          </a:xfrm>
          <a:prstGeom prst="rect">
            <a:avLst/>
          </a:prstGeom>
        </p:spPr>
      </p:pic>
      <p:sp>
        <p:nvSpPr>
          <p:cNvPr id="3" name="TextBox 2"/>
          <p:cNvSpPr txBox="1"/>
          <p:nvPr/>
        </p:nvSpPr>
        <p:spPr>
          <a:xfrm>
            <a:off x="304800" y="133894"/>
            <a:ext cx="8534400" cy="1077218"/>
          </a:xfrm>
          <a:prstGeom prst="rect">
            <a:avLst/>
          </a:prstGeom>
          <a:noFill/>
        </p:spPr>
        <p:txBody>
          <a:bodyPr wrap="square" rtlCol="0">
            <a:spAutoFit/>
          </a:bodyPr>
          <a:lstStyle/>
          <a:p>
            <a:pPr algn="ctr"/>
            <a:r>
              <a:rPr lang="en-US" sz="3200" b="1" dirty="0">
                <a:solidFill>
                  <a:srgbClr val="C00000"/>
                </a:solidFill>
                <a:cs typeface="+mj-cs"/>
              </a:rPr>
              <a:t>Polymerization of nucleotide triphosphates by DNA polymerase </a:t>
            </a:r>
            <a:r>
              <a:rPr lang="mr-IN" sz="3200" b="1" dirty="0">
                <a:solidFill>
                  <a:srgbClr val="C00000"/>
                </a:solidFill>
                <a:cs typeface="+mj-cs"/>
              </a:rPr>
              <a:t>–</a:t>
            </a:r>
            <a:r>
              <a:rPr lang="en-US" sz="3200" b="1" dirty="0">
                <a:solidFill>
                  <a:srgbClr val="C00000"/>
                </a:solidFill>
                <a:cs typeface="+mj-cs"/>
              </a:rPr>
              <a:t> needs free 3’OH</a:t>
            </a:r>
          </a:p>
        </p:txBody>
      </p:sp>
      <p:sp>
        <p:nvSpPr>
          <p:cNvPr id="4" name="TextBox 7"/>
          <p:cNvSpPr txBox="1"/>
          <p:nvPr/>
        </p:nvSpPr>
        <p:spPr>
          <a:xfrm>
            <a:off x="3515816" y="5616775"/>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dirty="0"/>
              <a:t>OH</a:t>
            </a:r>
          </a:p>
        </p:txBody>
      </p:sp>
      <p:sp>
        <p:nvSpPr>
          <p:cNvPr id="5" name="Oval 4"/>
          <p:cNvSpPr/>
          <p:nvPr/>
        </p:nvSpPr>
        <p:spPr>
          <a:xfrm>
            <a:off x="2543603" y="4816273"/>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nvGrpSpPr>
          <p:cNvPr id="6" name="Group 9"/>
          <p:cNvGrpSpPr/>
          <p:nvPr/>
        </p:nvGrpSpPr>
        <p:grpSpPr>
          <a:xfrm>
            <a:off x="8048624" y="4808131"/>
            <a:ext cx="457200" cy="454429"/>
            <a:chOff x="8077200" y="4822419"/>
            <a:chExt cx="457200" cy="454429"/>
          </a:xfrm>
        </p:grpSpPr>
        <p:sp>
          <p:nvSpPr>
            <p:cNvPr id="7" name="TextBox 8"/>
            <p:cNvSpPr txBox="1"/>
            <p:nvPr/>
          </p:nvSpPr>
          <p:spPr>
            <a:xfrm>
              <a:off x="8080430" y="4912957"/>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a:t>OH</a:t>
              </a:r>
            </a:p>
          </p:txBody>
        </p:sp>
        <p:cxnSp>
          <p:nvCxnSpPr>
            <p:cNvPr id="8" name="Straight Connector 7"/>
            <p:cNvCxnSpPr/>
            <p:nvPr/>
          </p:nvCxnSpPr>
          <p:spPr>
            <a:xfrm flipH="1">
              <a:off x="8080430" y="5108306"/>
              <a:ext cx="118460" cy="81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077200" y="4822419"/>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584254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28" y="267683"/>
            <a:ext cx="9013372" cy="1569660"/>
          </a:xfrm>
          <a:prstGeom prst="rect">
            <a:avLst/>
          </a:prstGeom>
          <a:noFill/>
        </p:spPr>
        <p:txBody>
          <a:bodyPr wrap="square" rtlCol="0">
            <a:spAutoFit/>
          </a:bodyPr>
          <a:lstStyle/>
          <a:p>
            <a:pPr algn="ctr"/>
            <a:r>
              <a:rPr lang="en-US" sz="3200" b="1" dirty="0">
                <a:solidFill>
                  <a:srgbClr val="C00000"/>
                </a:solidFill>
              </a:rPr>
              <a:t>Problem -1 </a:t>
            </a:r>
          </a:p>
          <a:p>
            <a:pPr algn="ctr"/>
            <a:r>
              <a:rPr lang="en-US" sz="3200" b="1" dirty="0"/>
              <a:t>DNA is double helical. Hence the two strands have to be separated from each other</a:t>
            </a:r>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7887"/>
          <a:stretch>
            <a:fillRect/>
          </a:stretch>
        </p:blipFill>
        <p:spPr bwMode="auto">
          <a:xfrm>
            <a:off x="3048000" y="2057400"/>
            <a:ext cx="2927350" cy="41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96678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56"/>
          <p:cNvGrpSpPr/>
          <p:nvPr/>
        </p:nvGrpSpPr>
        <p:grpSpPr>
          <a:xfrm>
            <a:off x="1157288" y="3597275"/>
            <a:ext cx="7275514" cy="960438"/>
            <a:chOff x="1157288" y="3597275"/>
            <a:chExt cx="7275514" cy="960438"/>
          </a:xfrm>
        </p:grpSpPr>
        <p:sp>
          <p:nvSpPr>
            <p:cNvPr id="2" name="Line 13"/>
            <p:cNvSpPr>
              <a:spLocks noChangeShapeType="1"/>
            </p:cNvSpPr>
            <p:nvPr/>
          </p:nvSpPr>
          <p:spPr bwMode="auto">
            <a:xfrm>
              <a:off x="1157288" y="4308475"/>
              <a:ext cx="68400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3" name="Line 14"/>
            <p:cNvSpPr>
              <a:spLocks noChangeShapeType="1"/>
            </p:cNvSpPr>
            <p:nvPr/>
          </p:nvSpPr>
          <p:spPr bwMode="auto">
            <a:xfrm>
              <a:off x="1157288" y="3851275"/>
              <a:ext cx="68400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4" name="Line 17"/>
            <p:cNvSpPr>
              <a:spLocks noChangeShapeType="1"/>
            </p:cNvSpPr>
            <p:nvPr/>
          </p:nvSpPr>
          <p:spPr bwMode="auto">
            <a:xfrm>
              <a:off x="5791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 name="Line 18"/>
            <p:cNvSpPr>
              <a:spLocks noChangeShapeType="1"/>
            </p:cNvSpPr>
            <p:nvPr/>
          </p:nvSpPr>
          <p:spPr bwMode="auto">
            <a:xfrm>
              <a:off x="6096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6" name="Line 19"/>
            <p:cNvSpPr>
              <a:spLocks noChangeShapeType="1"/>
            </p:cNvSpPr>
            <p:nvPr/>
          </p:nvSpPr>
          <p:spPr bwMode="auto">
            <a:xfrm>
              <a:off x="6400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7" name="Line 20"/>
            <p:cNvSpPr>
              <a:spLocks noChangeShapeType="1"/>
            </p:cNvSpPr>
            <p:nvPr/>
          </p:nvSpPr>
          <p:spPr bwMode="auto">
            <a:xfrm>
              <a:off x="67056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 name="Line 21"/>
            <p:cNvSpPr>
              <a:spLocks noChangeShapeType="1"/>
            </p:cNvSpPr>
            <p:nvPr/>
          </p:nvSpPr>
          <p:spPr bwMode="auto">
            <a:xfrm>
              <a:off x="70104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 name="Line 22"/>
            <p:cNvSpPr>
              <a:spLocks noChangeShapeType="1"/>
            </p:cNvSpPr>
            <p:nvPr/>
          </p:nvSpPr>
          <p:spPr bwMode="auto">
            <a:xfrm>
              <a:off x="7315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0" name="Line 23"/>
            <p:cNvSpPr>
              <a:spLocks noChangeShapeType="1"/>
            </p:cNvSpPr>
            <p:nvPr/>
          </p:nvSpPr>
          <p:spPr bwMode="auto">
            <a:xfrm>
              <a:off x="7620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1" name="Line 24"/>
            <p:cNvSpPr>
              <a:spLocks noChangeShapeType="1"/>
            </p:cNvSpPr>
            <p:nvPr/>
          </p:nvSpPr>
          <p:spPr bwMode="auto">
            <a:xfrm>
              <a:off x="7924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2" name="Rectangle 26"/>
            <p:cNvSpPr>
              <a:spLocks noChangeArrowheads="1"/>
            </p:cNvSpPr>
            <p:nvPr/>
          </p:nvSpPr>
          <p:spPr bwMode="auto">
            <a:xfrm>
              <a:off x="8077202" y="42195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13" name="Rectangle 29"/>
            <p:cNvSpPr>
              <a:spLocks noChangeArrowheads="1"/>
            </p:cNvSpPr>
            <p:nvPr/>
          </p:nvSpPr>
          <p:spPr bwMode="auto">
            <a:xfrm>
              <a:off x="8077202" y="35972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14" name="Line 17"/>
            <p:cNvSpPr>
              <a:spLocks noChangeShapeType="1"/>
            </p:cNvSpPr>
            <p:nvPr/>
          </p:nvSpPr>
          <p:spPr bwMode="auto">
            <a:xfrm>
              <a:off x="33670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5" name="Line 18"/>
            <p:cNvSpPr>
              <a:spLocks noChangeShapeType="1"/>
            </p:cNvSpPr>
            <p:nvPr/>
          </p:nvSpPr>
          <p:spPr bwMode="auto">
            <a:xfrm>
              <a:off x="36718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6" name="Line 19"/>
            <p:cNvSpPr>
              <a:spLocks noChangeShapeType="1"/>
            </p:cNvSpPr>
            <p:nvPr/>
          </p:nvSpPr>
          <p:spPr bwMode="auto">
            <a:xfrm>
              <a:off x="39766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7" name="Line 20"/>
            <p:cNvSpPr>
              <a:spLocks noChangeShapeType="1"/>
            </p:cNvSpPr>
            <p:nvPr/>
          </p:nvSpPr>
          <p:spPr bwMode="auto">
            <a:xfrm>
              <a:off x="42814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8" name="Line 21"/>
            <p:cNvSpPr>
              <a:spLocks noChangeShapeType="1"/>
            </p:cNvSpPr>
            <p:nvPr/>
          </p:nvSpPr>
          <p:spPr bwMode="auto">
            <a:xfrm>
              <a:off x="45862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9" name="Line 22"/>
            <p:cNvSpPr>
              <a:spLocks noChangeShapeType="1"/>
            </p:cNvSpPr>
            <p:nvPr/>
          </p:nvSpPr>
          <p:spPr bwMode="auto">
            <a:xfrm>
              <a:off x="48910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0" name="Line 23"/>
            <p:cNvSpPr>
              <a:spLocks noChangeShapeType="1"/>
            </p:cNvSpPr>
            <p:nvPr/>
          </p:nvSpPr>
          <p:spPr bwMode="auto">
            <a:xfrm>
              <a:off x="51958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1" name="Line 24"/>
            <p:cNvSpPr>
              <a:spLocks noChangeShapeType="1"/>
            </p:cNvSpPr>
            <p:nvPr/>
          </p:nvSpPr>
          <p:spPr bwMode="auto">
            <a:xfrm>
              <a:off x="55006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3" name="Line 18"/>
            <p:cNvSpPr>
              <a:spLocks noChangeShapeType="1"/>
            </p:cNvSpPr>
            <p:nvPr/>
          </p:nvSpPr>
          <p:spPr bwMode="auto">
            <a:xfrm>
              <a:off x="12334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4" name="Line 19"/>
            <p:cNvSpPr>
              <a:spLocks noChangeShapeType="1"/>
            </p:cNvSpPr>
            <p:nvPr/>
          </p:nvSpPr>
          <p:spPr bwMode="auto">
            <a:xfrm>
              <a:off x="15382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5" name="Line 20"/>
            <p:cNvSpPr>
              <a:spLocks noChangeShapeType="1"/>
            </p:cNvSpPr>
            <p:nvPr/>
          </p:nvSpPr>
          <p:spPr bwMode="auto">
            <a:xfrm>
              <a:off x="18430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6" name="Line 21"/>
            <p:cNvSpPr>
              <a:spLocks noChangeShapeType="1"/>
            </p:cNvSpPr>
            <p:nvPr/>
          </p:nvSpPr>
          <p:spPr bwMode="auto">
            <a:xfrm>
              <a:off x="21478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7" name="Line 22"/>
            <p:cNvSpPr>
              <a:spLocks noChangeShapeType="1"/>
            </p:cNvSpPr>
            <p:nvPr/>
          </p:nvSpPr>
          <p:spPr bwMode="auto">
            <a:xfrm>
              <a:off x="24526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8" name="Line 23"/>
            <p:cNvSpPr>
              <a:spLocks noChangeShapeType="1"/>
            </p:cNvSpPr>
            <p:nvPr/>
          </p:nvSpPr>
          <p:spPr bwMode="auto">
            <a:xfrm>
              <a:off x="27574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9" name="Line 24"/>
            <p:cNvSpPr>
              <a:spLocks noChangeShapeType="1"/>
            </p:cNvSpPr>
            <p:nvPr/>
          </p:nvSpPr>
          <p:spPr bwMode="auto">
            <a:xfrm>
              <a:off x="30622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grpSp>
      <p:grpSp>
        <p:nvGrpSpPr>
          <p:cNvPr id="30" name="Group 32"/>
          <p:cNvGrpSpPr>
            <a:grpSpLocks/>
          </p:cNvGrpSpPr>
          <p:nvPr/>
        </p:nvGrpSpPr>
        <p:grpSpPr bwMode="auto">
          <a:xfrm>
            <a:off x="849312" y="2992437"/>
            <a:ext cx="1817688" cy="1350963"/>
            <a:chOff x="2784" y="1462"/>
            <a:chExt cx="1145" cy="851"/>
          </a:xfrm>
        </p:grpSpPr>
        <p:sp>
          <p:nvSpPr>
            <p:cNvPr id="36"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37" name="Text Box 34"/>
            <p:cNvSpPr txBox="1">
              <a:spLocks noChangeArrowheads="1"/>
            </p:cNvSpPr>
            <p:nvPr/>
          </p:nvSpPr>
          <p:spPr bwMode="auto">
            <a:xfrm>
              <a:off x="2784" y="1462"/>
              <a:ext cx="1145" cy="52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a:solidFill>
                    <a:srgbClr val="0000FF"/>
                  </a:solidFill>
                  <a:latin typeface="+mj-lt"/>
                </a:rPr>
                <a:t>Helicase </a:t>
              </a:r>
            </a:p>
            <a:p>
              <a:pPr algn="ctr">
                <a:spcBef>
                  <a:spcPct val="0"/>
                </a:spcBef>
                <a:buFontTx/>
                <a:buNone/>
                <a:defRPr/>
              </a:pPr>
              <a:r>
                <a:rPr lang="en-US" altLang="en-US" sz="1600" b="1" dirty="0">
                  <a:solidFill>
                    <a:srgbClr val="0000FF"/>
                  </a:solidFill>
                  <a:latin typeface="+mj-lt"/>
                </a:rPr>
                <a:t>+</a:t>
              </a:r>
            </a:p>
            <a:p>
              <a:pPr algn="ctr">
                <a:spcBef>
                  <a:spcPct val="0"/>
                </a:spcBef>
                <a:buFontTx/>
                <a:buNone/>
                <a:defRPr/>
              </a:pPr>
              <a:r>
                <a:rPr lang="en-US" altLang="en-US" sz="1600" b="1" dirty="0">
                  <a:solidFill>
                    <a:srgbClr val="0000FF"/>
                  </a:solidFill>
                  <a:latin typeface="+mj-lt"/>
                </a:rPr>
                <a:t>Initiator Proteins</a:t>
              </a:r>
              <a:endParaRPr lang="en-US" altLang="en-US" sz="1600" dirty="0">
                <a:latin typeface="+mj-lt"/>
              </a:endParaRPr>
            </a:p>
          </p:txBody>
        </p:sp>
      </p:grpSp>
      <p:grpSp>
        <p:nvGrpSpPr>
          <p:cNvPr id="31" name="Group 83"/>
          <p:cNvGrpSpPr/>
          <p:nvPr/>
        </p:nvGrpSpPr>
        <p:grpSpPr>
          <a:xfrm>
            <a:off x="957618" y="1489075"/>
            <a:ext cx="7475184" cy="5291138"/>
            <a:chOff x="957618" y="1489075"/>
            <a:chExt cx="7475184" cy="5291138"/>
          </a:xfrm>
        </p:grpSpPr>
        <p:sp>
          <p:nvSpPr>
            <p:cNvPr id="85" name="Line 13"/>
            <p:cNvSpPr>
              <a:spLocks noChangeShapeType="1"/>
            </p:cNvSpPr>
            <p:nvPr/>
          </p:nvSpPr>
          <p:spPr bwMode="auto">
            <a:xfrm>
              <a:off x="5410202" y="43084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6" name="Line 14"/>
            <p:cNvSpPr>
              <a:spLocks noChangeShapeType="1"/>
            </p:cNvSpPr>
            <p:nvPr/>
          </p:nvSpPr>
          <p:spPr bwMode="auto">
            <a:xfrm>
              <a:off x="5410202" y="38512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7" name="Line 15"/>
            <p:cNvSpPr>
              <a:spLocks noChangeShapeType="1"/>
            </p:cNvSpPr>
            <p:nvPr/>
          </p:nvSpPr>
          <p:spPr bwMode="auto">
            <a:xfrm flipV="1">
              <a:off x="2514601" y="4308475"/>
              <a:ext cx="2882900" cy="21336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8" name="Line 16"/>
            <p:cNvSpPr>
              <a:spLocks noChangeShapeType="1"/>
            </p:cNvSpPr>
            <p:nvPr/>
          </p:nvSpPr>
          <p:spPr bwMode="auto">
            <a:xfrm>
              <a:off x="2514601" y="1793875"/>
              <a:ext cx="2882900" cy="20574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9" name="Line 17"/>
            <p:cNvSpPr>
              <a:spLocks noChangeShapeType="1"/>
            </p:cNvSpPr>
            <p:nvPr/>
          </p:nvSpPr>
          <p:spPr bwMode="auto">
            <a:xfrm>
              <a:off x="5791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0" name="Line 18"/>
            <p:cNvSpPr>
              <a:spLocks noChangeShapeType="1"/>
            </p:cNvSpPr>
            <p:nvPr/>
          </p:nvSpPr>
          <p:spPr bwMode="auto">
            <a:xfrm>
              <a:off x="6096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1" name="Line 19"/>
            <p:cNvSpPr>
              <a:spLocks noChangeShapeType="1"/>
            </p:cNvSpPr>
            <p:nvPr/>
          </p:nvSpPr>
          <p:spPr bwMode="auto">
            <a:xfrm>
              <a:off x="6400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2" name="Line 20"/>
            <p:cNvSpPr>
              <a:spLocks noChangeShapeType="1"/>
            </p:cNvSpPr>
            <p:nvPr/>
          </p:nvSpPr>
          <p:spPr bwMode="auto">
            <a:xfrm>
              <a:off x="67056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3" name="Line 21"/>
            <p:cNvSpPr>
              <a:spLocks noChangeShapeType="1"/>
            </p:cNvSpPr>
            <p:nvPr/>
          </p:nvSpPr>
          <p:spPr bwMode="auto">
            <a:xfrm>
              <a:off x="70104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4" name="Line 22"/>
            <p:cNvSpPr>
              <a:spLocks noChangeShapeType="1"/>
            </p:cNvSpPr>
            <p:nvPr/>
          </p:nvSpPr>
          <p:spPr bwMode="auto">
            <a:xfrm>
              <a:off x="7315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5" name="Line 23"/>
            <p:cNvSpPr>
              <a:spLocks noChangeShapeType="1"/>
            </p:cNvSpPr>
            <p:nvPr/>
          </p:nvSpPr>
          <p:spPr bwMode="auto">
            <a:xfrm>
              <a:off x="7620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6" name="Line 24"/>
            <p:cNvSpPr>
              <a:spLocks noChangeShapeType="1"/>
            </p:cNvSpPr>
            <p:nvPr/>
          </p:nvSpPr>
          <p:spPr bwMode="auto">
            <a:xfrm>
              <a:off x="7924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7" name="Rectangle 26"/>
            <p:cNvSpPr>
              <a:spLocks noChangeArrowheads="1"/>
            </p:cNvSpPr>
            <p:nvPr/>
          </p:nvSpPr>
          <p:spPr bwMode="auto">
            <a:xfrm>
              <a:off x="8077202" y="42195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98" name="Rectangle 27"/>
            <p:cNvSpPr>
              <a:spLocks noChangeArrowheads="1"/>
            </p:cNvSpPr>
            <p:nvPr/>
          </p:nvSpPr>
          <p:spPr bwMode="auto">
            <a:xfrm>
              <a:off x="2133601" y="1489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99" name="Rectangle 28"/>
            <p:cNvSpPr>
              <a:spLocks noChangeArrowheads="1"/>
            </p:cNvSpPr>
            <p:nvPr/>
          </p:nvSpPr>
          <p:spPr bwMode="auto">
            <a:xfrm>
              <a:off x="2133601" y="6442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100" name="Rectangle 29"/>
            <p:cNvSpPr>
              <a:spLocks noChangeArrowheads="1"/>
            </p:cNvSpPr>
            <p:nvPr/>
          </p:nvSpPr>
          <p:spPr bwMode="auto">
            <a:xfrm>
              <a:off x="8077202" y="35972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pic>
          <p:nvPicPr>
            <p:cNvPr id="101" name="Picture 2"/>
            <p:cNvPicPr>
              <a:picLocks noChangeAspect="1" noChangeArrowheads="1"/>
            </p:cNvPicPr>
            <p:nvPr/>
          </p:nvPicPr>
          <p:blipFill rotWithShape="1">
            <a:blip r:embed="rId3" cstate="print">
              <a:extLst/>
            </a:blip>
            <a:srcRect l="3030" t="32525" r="64952" b="34949"/>
            <a:stretch/>
          </p:blipFill>
          <p:spPr bwMode="auto">
            <a:xfrm>
              <a:off x="957618" y="3557981"/>
              <a:ext cx="2395182" cy="1166419"/>
            </a:xfrm>
            <a:prstGeom prst="ellipse">
              <a:avLst/>
            </a:prstGeom>
            <a:noFill/>
            <a:ln>
              <a:noFill/>
            </a:ln>
            <a:extLst/>
          </p:spPr>
        </p:pic>
      </p:grpSp>
      <p:grpSp>
        <p:nvGrpSpPr>
          <p:cNvPr id="32" name="Group 101"/>
          <p:cNvGrpSpPr/>
          <p:nvPr/>
        </p:nvGrpSpPr>
        <p:grpSpPr>
          <a:xfrm>
            <a:off x="5130805" y="2825294"/>
            <a:ext cx="1111251" cy="1518105"/>
            <a:chOff x="4957765" y="2576057"/>
            <a:chExt cx="1111251" cy="1518105"/>
          </a:xfrm>
        </p:grpSpPr>
        <p:grpSp>
          <p:nvGrpSpPr>
            <p:cNvPr id="33" name="Group 31"/>
            <p:cNvGrpSpPr>
              <a:grpSpLocks/>
            </p:cNvGrpSpPr>
            <p:nvPr/>
          </p:nvGrpSpPr>
          <p:grpSpPr bwMode="auto">
            <a:xfrm>
              <a:off x="4957765" y="2693987"/>
              <a:ext cx="1111251" cy="1400175"/>
              <a:chOff x="2787" y="1431"/>
              <a:chExt cx="700" cy="882"/>
            </a:xfrm>
          </p:grpSpPr>
          <p:grpSp>
            <p:nvGrpSpPr>
              <p:cNvPr id="34" name="Group 32"/>
              <p:cNvGrpSpPr>
                <a:grpSpLocks/>
              </p:cNvGrpSpPr>
              <p:nvPr/>
            </p:nvGrpSpPr>
            <p:grpSpPr bwMode="auto">
              <a:xfrm>
                <a:off x="2847" y="1791"/>
                <a:ext cx="640" cy="522"/>
                <a:chOff x="2847" y="1791"/>
                <a:chExt cx="640" cy="522"/>
              </a:xfrm>
            </p:grpSpPr>
            <p:sp>
              <p:nvSpPr>
                <p:cNvPr id="108"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09" name="Text Box 34"/>
                <p:cNvSpPr txBox="1">
                  <a:spLocks noChangeArrowheads="1"/>
                </p:cNvSpPr>
                <p:nvPr/>
              </p:nvSpPr>
              <p:spPr bwMode="auto">
                <a:xfrm>
                  <a:off x="2847" y="1791"/>
                  <a:ext cx="640"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smtClean="0">
                      <a:solidFill>
                        <a:srgbClr val="0000FF"/>
                      </a:solidFill>
                      <a:latin typeface="+mj-lt"/>
                    </a:rPr>
                    <a:t>Helicase</a:t>
                  </a:r>
                </a:p>
              </p:txBody>
            </p:sp>
          </p:grpSp>
          <p:sp>
            <p:nvSpPr>
              <p:cNvPr id="106" name="Rectangle 35"/>
              <p:cNvSpPr>
                <a:spLocks noChangeArrowheads="1"/>
              </p:cNvSpPr>
              <p:nvPr/>
            </p:nvSpPr>
            <p:spPr bwMode="auto">
              <a:xfrm>
                <a:off x="2787" y="1431"/>
                <a:ext cx="36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ATP</a:t>
                </a:r>
              </a:p>
            </p:txBody>
          </p:sp>
          <p:sp>
            <p:nvSpPr>
              <p:cNvPr id="107" name="AutoShape 36"/>
              <p:cNvSpPr>
                <a:spLocks noChangeAspect="1" noChangeArrowheads="1"/>
              </p:cNvSpPr>
              <p:nvPr/>
            </p:nvSpPr>
            <p:spPr bwMode="auto">
              <a:xfrm flipV="1">
                <a:off x="2953" y="1452"/>
                <a:ext cx="355" cy="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0000FF"/>
              </a:solidFill>
              <a:ln w="19050">
                <a:solidFill>
                  <a:schemeClr val="tx1"/>
                </a:solidFill>
                <a:miter lim="800000"/>
                <a:headEnd/>
                <a:tailEnd/>
              </a:ln>
            </p:spPr>
            <p:txBody>
              <a:bodyPr rot="10800000" wrap="none" anchor="ctr"/>
              <a:lstStyle/>
              <a:p>
                <a:pPr>
                  <a:defRPr/>
                </a:pPr>
                <a:endParaRPr lang="en-CA">
                  <a:latin typeface="+mj-lt"/>
                </a:endParaRPr>
              </a:p>
            </p:txBody>
          </p:sp>
        </p:grpSp>
        <p:sp>
          <p:nvSpPr>
            <p:cNvPr id="104" name="Rectangle 35"/>
            <p:cNvSpPr>
              <a:spLocks noChangeArrowheads="1"/>
            </p:cNvSpPr>
            <p:nvPr/>
          </p:nvSpPr>
          <p:spPr bwMode="auto">
            <a:xfrm>
              <a:off x="5450559" y="2576057"/>
              <a:ext cx="615874" cy="338554"/>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ADP</a:t>
              </a:r>
            </a:p>
          </p:txBody>
        </p:sp>
      </p:grpSp>
      <p:grpSp>
        <p:nvGrpSpPr>
          <p:cNvPr id="35" name="Group 37"/>
          <p:cNvGrpSpPr>
            <a:grpSpLocks/>
          </p:cNvGrpSpPr>
          <p:nvPr/>
        </p:nvGrpSpPr>
        <p:grpSpPr bwMode="auto">
          <a:xfrm>
            <a:off x="2655888" y="1489075"/>
            <a:ext cx="4729162" cy="804863"/>
            <a:chOff x="1337" y="672"/>
            <a:chExt cx="2979" cy="507"/>
          </a:xfrm>
        </p:grpSpPr>
        <p:sp>
          <p:nvSpPr>
            <p:cNvPr id="111" name="Oval 38"/>
            <p:cNvSpPr>
              <a:spLocks noChangeAspect="1" noChangeArrowheads="1"/>
            </p:cNvSpPr>
            <p:nvPr/>
          </p:nvSpPr>
          <p:spPr bwMode="auto">
            <a:xfrm rot="-553668">
              <a:off x="1337" y="905"/>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12" name="Oval 39"/>
            <p:cNvSpPr>
              <a:spLocks noChangeAspect="1" noChangeArrowheads="1"/>
            </p:cNvSpPr>
            <p:nvPr/>
          </p:nvSpPr>
          <p:spPr bwMode="auto">
            <a:xfrm rot="-553668">
              <a:off x="1447" y="98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13" name="Oval 40"/>
            <p:cNvSpPr>
              <a:spLocks noChangeAspect="1" noChangeArrowheads="1"/>
            </p:cNvSpPr>
            <p:nvPr/>
          </p:nvSpPr>
          <p:spPr bwMode="auto">
            <a:xfrm rot="-553668">
              <a:off x="1557" y="106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14" name="Text Box 41"/>
            <p:cNvSpPr txBox="1">
              <a:spLocks noChangeArrowheads="1"/>
            </p:cNvSpPr>
            <p:nvPr/>
          </p:nvSpPr>
          <p:spPr bwMode="auto">
            <a:xfrm>
              <a:off x="1392" y="672"/>
              <a:ext cx="29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SSB (</a:t>
              </a:r>
              <a:r>
                <a:rPr lang="en-US" altLang="en-US" sz="2000" b="1" u="sng" dirty="0">
                  <a:solidFill>
                    <a:srgbClr val="FF0000"/>
                  </a:solidFill>
                  <a:latin typeface="+mj-lt"/>
                </a:rPr>
                <a:t>s</a:t>
              </a:r>
              <a:r>
                <a:rPr lang="en-US" altLang="en-US" sz="2000" b="1" dirty="0">
                  <a:solidFill>
                    <a:srgbClr val="FF0000"/>
                  </a:solidFill>
                  <a:latin typeface="+mj-lt"/>
                </a:rPr>
                <a:t>ingle </a:t>
              </a:r>
              <a:r>
                <a:rPr lang="en-US" altLang="en-US" sz="2000" b="1" u="sng" dirty="0">
                  <a:solidFill>
                    <a:srgbClr val="FF0000"/>
                  </a:solidFill>
                  <a:latin typeface="+mj-lt"/>
                </a:rPr>
                <a:t>s</a:t>
              </a:r>
              <a:r>
                <a:rPr lang="en-US" altLang="en-US" sz="2000" b="1" dirty="0">
                  <a:solidFill>
                    <a:srgbClr val="FF0000"/>
                  </a:solidFill>
                  <a:latin typeface="+mj-lt"/>
                </a:rPr>
                <a:t>trand </a:t>
              </a:r>
              <a:r>
                <a:rPr lang="en-US" altLang="en-US" sz="2000" b="1" u="sng" dirty="0">
                  <a:solidFill>
                    <a:srgbClr val="FF0000"/>
                  </a:solidFill>
                  <a:latin typeface="+mj-lt"/>
                </a:rPr>
                <a:t>b</a:t>
              </a:r>
              <a:r>
                <a:rPr lang="en-US" altLang="en-US" sz="2000" b="1" dirty="0">
                  <a:solidFill>
                    <a:srgbClr val="FF0000"/>
                  </a:solidFill>
                  <a:latin typeface="+mj-lt"/>
                </a:rPr>
                <a:t>inding) Proteins</a:t>
              </a:r>
              <a:endParaRPr lang="en-US" altLang="en-US" sz="2000" dirty="0">
                <a:latin typeface="+mj-lt"/>
              </a:endParaRPr>
            </a:p>
          </p:txBody>
        </p:sp>
      </p:grpSp>
      <p:sp>
        <p:nvSpPr>
          <p:cNvPr id="115" name="Text Box 30"/>
          <p:cNvSpPr txBox="1">
            <a:spLocks noChangeArrowheads="1"/>
          </p:cNvSpPr>
          <p:nvPr/>
        </p:nvSpPr>
        <p:spPr bwMode="auto">
          <a:xfrm>
            <a:off x="304801" y="547687"/>
            <a:ext cx="8534401" cy="830263"/>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400" dirty="0">
                <a:solidFill>
                  <a:srgbClr val="0000FF"/>
                </a:solidFill>
                <a:latin typeface="+mj-lt"/>
              </a:rPr>
              <a:t>DNA is unwound by </a:t>
            </a:r>
            <a:r>
              <a:rPr lang="en-US" altLang="en-US" sz="2400" u="sng" dirty="0" smtClean="0">
                <a:solidFill>
                  <a:srgbClr val="0000FF"/>
                </a:solidFill>
                <a:latin typeface="+mj-lt"/>
              </a:rPr>
              <a:t>helicase</a:t>
            </a:r>
            <a:r>
              <a:rPr lang="en-US" altLang="en-US" sz="2400" dirty="0">
                <a:solidFill>
                  <a:srgbClr val="0000FF"/>
                </a:solidFill>
                <a:latin typeface="+mj-lt"/>
              </a:rPr>
              <a:t>, stabilized by </a:t>
            </a:r>
            <a:r>
              <a:rPr lang="en-US" altLang="en-US" sz="2400" u="sng" dirty="0">
                <a:solidFill>
                  <a:srgbClr val="0000FF"/>
                </a:solidFill>
                <a:latin typeface="+mj-lt"/>
              </a:rPr>
              <a:t>SSB</a:t>
            </a:r>
            <a:r>
              <a:rPr lang="en-US" altLang="en-US" sz="2400" dirty="0">
                <a:solidFill>
                  <a:srgbClr val="0000FF"/>
                </a:solidFill>
                <a:latin typeface="+mj-lt"/>
              </a:rPr>
              <a:t> proteins; </a:t>
            </a:r>
            <a:r>
              <a:rPr lang="en-US" altLang="en-US" sz="2400" dirty="0">
                <a:solidFill>
                  <a:srgbClr val="0000FF"/>
                </a:solidFill>
              </a:rPr>
              <a:t>supercoiling is relaxed by </a:t>
            </a:r>
            <a:r>
              <a:rPr lang="en-US" altLang="en-US" sz="2400" u="sng" dirty="0" smtClean="0">
                <a:solidFill>
                  <a:srgbClr val="0000FF"/>
                </a:solidFill>
              </a:rPr>
              <a:t>Topoisomerase</a:t>
            </a:r>
            <a:endParaRPr lang="en-US" altLang="en-US" sz="2400" dirty="0">
              <a:solidFill>
                <a:srgbClr val="0000FF"/>
              </a:solidFill>
              <a:latin typeface="+mj-lt"/>
            </a:endParaRPr>
          </a:p>
        </p:txBody>
      </p:sp>
      <p:sp>
        <p:nvSpPr>
          <p:cNvPr id="116" name="TextBox 3"/>
          <p:cNvSpPr txBox="1">
            <a:spLocks noChangeArrowheads="1"/>
          </p:cNvSpPr>
          <p:nvPr/>
        </p:nvSpPr>
        <p:spPr bwMode="auto">
          <a:xfrm>
            <a:off x="2211335" y="76200"/>
            <a:ext cx="51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b="1" dirty="0">
                <a:solidFill>
                  <a:srgbClr val="C00000"/>
                </a:solidFill>
              </a:rPr>
              <a:t>Problem - 1 : </a:t>
            </a:r>
            <a:r>
              <a:rPr lang="en-US" sz="2800" b="1" dirty="0"/>
              <a:t>DNA unwinding</a:t>
            </a:r>
          </a:p>
        </p:txBody>
      </p:sp>
      <p:grpSp>
        <p:nvGrpSpPr>
          <p:cNvPr id="38" name="Group 119"/>
          <p:cNvGrpSpPr/>
          <p:nvPr/>
        </p:nvGrpSpPr>
        <p:grpSpPr>
          <a:xfrm>
            <a:off x="6291942" y="3393280"/>
            <a:ext cx="1873141" cy="1759292"/>
            <a:chOff x="6291942" y="3393280"/>
            <a:chExt cx="1873141" cy="1759292"/>
          </a:xfrm>
        </p:grpSpPr>
        <p:sp>
          <p:nvSpPr>
            <p:cNvPr id="117" name="Oval 116"/>
            <p:cNvSpPr/>
            <p:nvPr/>
          </p:nvSpPr>
          <p:spPr>
            <a:xfrm>
              <a:off x="6876903" y="3597275"/>
              <a:ext cx="609600" cy="96043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TextBox 117"/>
            <p:cNvSpPr txBox="1"/>
            <p:nvPr/>
          </p:nvSpPr>
          <p:spPr>
            <a:xfrm>
              <a:off x="6291942" y="4783240"/>
              <a:ext cx="1873141" cy="369332"/>
            </a:xfrm>
            <a:prstGeom prst="rect">
              <a:avLst/>
            </a:prstGeom>
            <a:noFill/>
          </p:spPr>
          <p:txBody>
            <a:bodyPr wrap="none" rtlCol="0">
              <a:spAutoFit/>
            </a:bodyPr>
            <a:lstStyle/>
            <a:p>
              <a:r>
                <a:rPr lang="en-GB" b="1" dirty="0" smtClean="0"/>
                <a:t>Topoisomerase</a:t>
              </a:r>
              <a:endParaRPr lang="en-GB" b="1" dirty="0"/>
            </a:p>
          </p:txBody>
        </p:sp>
        <p:sp>
          <p:nvSpPr>
            <p:cNvPr id="119" name="Arrow: Curved Right 118"/>
            <p:cNvSpPr/>
            <p:nvPr/>
          </p:nvSpPr>
          <p:spPr>
            <a:xfrm flipH="1">
              <a:off x="7162800" y="3393280"/>
              <a:ext cx="654048" cy="1445142"/>
            </a:xfrm>
            <a:prstGeom prst="curvedRightArrow">
              <a:avLst/>
            </a:prstGeom>
            <a:no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530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nodeType="clickEffect">
                                  <p:stCondLst>
                                    <p:cond delay="0"/>
                                  </p:stCondLst>
                                  <p:childTnLst>
                                    <p:animEffect transition="out" filter="wipe(left)">
                                      <p:cBhvr>
                                        <p:cTn id="10" dur="500"/>
                                        <p:tgtEl>
                                          <p:spTgt spid="22"/>
                                        </p:tgtEl>
                                      </p:cBhvr>
                                    </p:animEffect>
                                    <p:set>
                                      <p:cBhvr>
                                        <p:cTn id="11" dur="1" fill="hold">
                                          <p:stCondLst>
                                            <p:cond delay="499"/>
                                          </p:stCondLst>
                                        </p:cTn>
                                        <p:tgtEl>
                                          <p:spTgt spid="22"/>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30"/>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4910"/>
            <a:ext cx="4572000" cy="5298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3"/>
          <p:cNvSpPr txBox="1">
            <a:spLocks noChangeArrowheads="1"/>
          </p:cNvSpPr>
          <p:nvPr/>
        </p:nvSpPr>
        <p:spPr bwMode="auto">
          <a:xfrm>
            <a:off x="2764660" y="76200"/>
            <a:ext cx="401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b="1" dirty="0" smtClean="0"/>
              <a:t>DNA synthesis: 5’ to 3’</a:t>
            </a:r>
            <a:endParaRPr lang="en-US" sz="2800" b="1"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450" y="1866900"/>
            <a:ext cx="386715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859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512" y="304800"/>
            <a:ext cx="8556172" cy="1569660"/>
          </a:xfrm>
          <a:prstGeom prst="rect">
            <a:avLst/>
          </a:prstGeom>
          <a:noFill/>
        </p:spPr>
        <p:txBody>
          <a:bodyPr wrap="square" rtlCol="0">
            <a:spAutoFit/>
          </a:bodyPr>
          <a:lstStyle/>
          <a:p>
            <a:pPr algn="ctr"/>
            <a:r>
              <a:rPr lang="en-US" sz="3200" b="1" dirty="0">
                <a:solidFill>
                  <a:srgbClr val="C00000"/>
                </a:solidFill>
              </a:rPr>
              <a:t>Problem - 2 </a:t>
            </a:r>
          </a:p>
          <a:p>
            <a:pPr algn="ctr"/>
            <a:r>
              <a:rPr lang="en-US" sz="3200" b="1" dirty="0"/>
              <a:t>DNA polymerase needs a free 3’-OH of a pre-existing nucleotide to extend the chain</a:t>
            </a:r>
          </a:p>
        </p:txBody>
      </p:sp>
      <p:pic>
        <p:nvPicPr>
          <p:cNvPr id="3" name="Picture 2"/>
          <p:cNvPicPr>
            <a:picLocks noChangeAspect="1"/>
          </p:cNvPicPr>
          <p:nvPr/>
        </p:nvPicPr>
        <p:blipFill rotWithShape="1">
          <a:blip r:embed="rId3" cstate="print"/>
          <a:srcRect t="60544"/>
          <a:stretch/>
        </p:blipFill>
        <p:spPr>
          <a:xfrm>
            <a:off x="446690" y="2438400"/>
            <a:ext cx="8240110" cy="2438400"/>
          </a:xfrm>
          <a:prstGeom prst="rect">
            <a:avLst/>
          </a:prstGeom>
        </p:spPr>
      </p:pic>
      <p:sp>
        <p:nvSpPr>
          <p:cNvPr id="4" name="TextBox 7"/>
          <p:cNvSpPr txBox="1"/>
          <p:nvPr/>
        </p:nvSpPr>
        <p:spPr>
          <a:xfrm>
            <a:off x="3384606" y="3545087"/>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dirty="0"/>
              <a:t>OH</a:t>
            </a:r>
          </a:p>
        </p:txBody>
      </p:sp>
      <p:sp>
        <p:nvSpPr>
          <p:cNvPr id="5" name="Oval 4"/>
          <p:cNvSpPr/>
          <p:nvPr/>
        </p:nvSpPr>
        <p:spPr>
          <a:xfrm>
            <a:off x="2343579" y="2701721"/>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nvGrpSpPr>
          <p:cNvPr id="6" name="Group 5"/>
          <p:cNvGrpSpPr/>
          <p:nvPr/>
        </p:nvGrpSpPr>
        <p:grpSpPr>
          <a:xfrm>
            <a:off x="8396288" y="2707867"/>
            <a:ext cx="457200" cy="454429"/>
            <a:chOff x="8077200" y="4822419"/>
            <a:chExt cx="457200" cy="454429"/>
          </a:xfrm>
        </p:grpSpPr>
        <p:sp>
          <p:nvSpPr>
            <p:cNvPr id="7" name="TextBox 8"/>
            <p:cNvSpPr txBox="1"/>
            <p:nvPr/>
          </p:nvSpPr>
          <p:spPr>
            <a:xfrm>
              <a:off x="8080430" y="4912957"/>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a:t>OH</a:t>
              </a:r>
            </a:p>
          </p:txBody>
        </p:sp>
        <p:cxnSp>
          <p:nvCxnSpPr>
            <p:cNvPr id="8" name="Straight Connector 7"/>
            <p:cNvCxnSpPr/>
            <p:nvPr/>
          </p:nvCxnSpPr>
          <p:spPr>
            <a:xfrm flipH="1">
              <a:off x="8080430" y="5108306"/>
              <a:ext cx="118460" cy="81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077200" y="4822419"/>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104189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346575" y="2936875"/>
            <a:ext cx="601663" cy="768350"/>
            <a:chOff x="2402" y="1584"/>
            <a:chExt cx="379" cy="484"/>
          </a:xfrm>
        </p:grpSpPr>
        <p:sp>
          <p:nvSpPr>
            <p:cNvPr id="54334" name="Line 3"/>
            <p:cNvSpPr>
              <a:spLocks noChangeShapeType="1"/>
            </p:cNvSpPr>
            <p:nvPr/>
          </p:nvSpPr>
          <p:spPr bwMode="auto">
            <a:xfrm rot="164618" flipH="1" flipV="1">
              <a:off x="2402" y="1819"/>
              <a:ext cx="192" cy="12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335" name="Line 4"/>
            <p:cNvSpPr>
              <a:spLocks noChangeShapeType="1"/>
            </p:cNvSpPr>
            <p:nvPr/>
          </p:nvSpPr>
          <p:spPr bwMode="auto">
            <a:xfrm rot="164618" flipH="1" flipV="1">
              <a:off x="2589" y="1945"/>
              <a:ext cx="192" cy="12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336" name="Rectangle 5"/>
            <p:cNvSpPr>
              <a:spLocks noChangeArrowheads="1"/>
            </p:cNvSpPr>
            <p:nvPr/>
          </p:nvSpPr>
          <p:spPr bwMode="auto">
            <a:xfrm>
              <a:off x="2528" y="1584"/>
              <a:ext cx="188"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3</a:t>
              </a:r>
            </a:p>
          </p:txBody>
        </p:sp>
      </p:grpSp>
      <p:grpSp>
        <p:nvGrpSpPr>
          <p:cNvPr id="3" name="Group 6"/>
          <p:cNvGrpSpPr>
            <a:grpSpLocks/>
          </p:cNvGrpSpPr>
          <p:nvPr/>
        </p:nvGrpSpPr>
        <p:grpSpPr bwMode="auto">
          <a:xfrm>
            <a:off x="1295400" y="4724400"/>
            <a:ext cx="3213100" cy="1565275"/>
            <a:chOff x="480" y="2710"/>
            <a:chExt cx="2024" cy="986"/>
          </a:xfrm>
        </p:grpSpPr>
        <p:sp>
          <p:nvSpPr>
            <p:cNvPr id="54329" name="Line 7"/>
            <p:cNvSpPr>
              <a:spLocks noChangeShapeType="1"/>
            </p:cNvSpPr>
            <p:nvPr/>
          </p:nvSpPr>
          <p:spPr bwMode="auto">
            <a:xfrm flipV="1">
              <a:off x="1176" y="2928"/>
              <a:ext cx="1032" cy="768"/>
            </a:xfrm>
            <a:prstGeom prst="line">
              <a:avLst/>
            </a:prstGeom>
            <a:noFill/>
            <a:ln w="57150">
              <a:solidFill>
                <a:srgbClr val="FF0000"/>
              </a:solidFill>
              <a:round/>
              <a:headEnd/>
              <a:tailEnd/>
            </a:ln>
            <a:extLst/>
          </p:spPr>
          <p:txBody>
            <a:bodyPr wrap="none" anchor="ctr"/>
            <a:lstStyle/>
            <a:p>
              <a:pPr>
                <a:defRPr/>
              </a:pPr>
              <a:endParaRPr lang="en-CA">
                <a:latin typeface="+mj-lt"/>
              </a:endParaRPr>
            </a:p>
          </p:txBody>
        </p:sp>
        <p:sp>
          <p:nvSpPr>
            <p:cNvPr id="54330" name="AutoShape 8"/>
            <p:cNvSpPr>
              <a:spLocks noChangeArrowheads="1"/>
            </p:cNvSpPr>
            <p:nvPr/>
          </p:nvSpPr>
          <p:spPr bwMode="auto">
            <a:xfrm rot="-2337404">
              <a:off x="2168" y="2760"/>
              <a:ext cx="336" cy="144"/>
            </a:xfrm>
            <a:prstGeom prst="rightArrow">
              <a:avLst>
                <a:gd name="adj1" fmla="val 50000"/>
                <a:gd name="adj2" fmla="val 58333"/>
              </a:avLst>
            </a:prstGeom>
            <a:solidFill>
              <a:srgbClr val="FF0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31" name="Rectangle 9"/>
            <p:cNvSpPr>
              <a:spLocks noChangeArrowheads="1"/>
            </p:cNvSpPr>
            <p:nvPr/>
          </p:nvSpPr>
          <p:spPr bwMode="auto">
            <a:xfrm>
              <a:off x="480" y="2968"/>
              <a:ext cx="1201"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Polymerase III</a:t>
              </a:r>
            </a:p>
          </p:txBody>
        </p:sp>
        <p:sp>
          <p:nvSpPr>
            <p:cNvPr id="54332" name="Rectangle 10"/>
            <p:cNvSpPr>
              <a:spLocks noChangeArrowheads="1"/>
            </p:cNvSpPr>
            <p:nvPr/>
          </p:nvSpPr>
          <p:spPr bwMode="auto">
            <a:xfrm rot="19441882">
              <a:off x="1426" y="3031"/>
              <a:ext cx="6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5’ </a:t>
              </a:r>
              <a:r>
                <a:rPr lang="en-US" altLang="en-US" sz="2000" b="1" dirty="0">
                  <a:solidFill>
                    <a:srgbClr val="FF0000"/>
                  </a:solidFill>
                  <a:latin typeface="+mj-lt"/>
                  <a:sym typeface="Symbol" panose="05050102010706020507" pitchFamily="18" charset="2"/>
                </a:rPr>
                <a:t> 3’</a:t>
              </a:r>
              <a:endParaRPr lang="en-US" altLang="en-US" sz="2000" b="1" dirty="0">
                <a:solidFill>
                  <a:srgbClr val="FF0000"/>
                </a:solidFill>
                <a:latin typeface="+mj-lt"/>
              </a:endParaRPr>
            </a:p>
          </p:txBody>
        </p:sp>
        <p:sp>
          <p:nvSpPr>
            <p:cNvPr id="54333" name="Rectangle 11"/>
            <p:cNvSpPr>
              <a:spLocks noChangeArrowheads="1"/>
            </p:cNvSpPr>
            <p:nvPr/>
          </p:nvSpPr>
          <p:spPr bwMode="auto">
            <a:xfrm>
              <a:off x="885" y="2710"/>
              <a:ext cx="1275"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Leading strand</a:t>
              </a:r>
            </a:p>
          </p:txBody>
        </p:sp>
      </p:grpSp>
      <p:grpSp>
        <p:nvGrpSpPr>
          <p:cNvPr id="4" name="Group 12"/>
          <p:cNvGrpSpPr>
            <a:grpSpLocks/>
          </p:cNvGrpSpPr>
          <p:nvPr/>
        </p:nvGrpSpPr>
        <p:grpSpPr bwMode="auto">
          <a:xfrm>
            <a:off x="1219200" y="533400"/>
            <a:ext cx="7239000" cy="6246813"/>
            <a:chOff x="432" y="70"/>
            <a:chExt cx="4560" cy="3935"/>
          </a:xfrm>
        </p:grpSpPr>
        <p:sp>
          <p:nvSpPr>
            <p:cNvPr id="54311" name="Line 13"/>
            <p:cNvSpPr>
              <a:spLocks noChangeShapeType="1"/>
            </p:cNvSpPr>
            <p:nvPr/>
          </p:nvSpPr>
          <p:spPr bwMode="auto">
            <a:xfrm>
              <a:off x="3072" y="2448"/>
              <a:ext cx="1632"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2" name="Line 14"/>
            <p:cNvSpPr>
              <a:spLocks noChangeShapeType="1"/>
            </p:cNvSpPr>
            <p:nvPr/>
          </p:nvSpPr>
          <p:spPr bwMode="auto">
            <a:xfrm>
              <a:off x="3072" y="2160"/>
              <a:ext cx="1632"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3" name="Line 15"/>
            <p:cNvSpPr>
              <a:spLocks noChangeShapeType="1"/>
            </p:cNvSpPr>
            <p:nvPr/>
          </p:nvSpPr>
          <p:spPr bwMode="auto">
            <a:xfrm flipV="1">
              <a:off x="1248" y="2448"/>
              <a:ext cx="1816" cy="1344"/>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4" name="Line 16"/>
            <p:cNvSpPr>
              <a:spLocks noChangeShapeType="1"/>
            </p:cNvSpPr>
            <p:nvPr/>
          </p:nvSpPr>
          <p:spPr bwMode="auto">
            <a:xfrm>
              <a:off x="1248" y="864"/>
              <a:ext cx="1816" cy="1296"/>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5" name="Line 17"/>
            <p:cNvSpPr>
              <a:spLocks noChangeShapeType="1"/>
            </p:cNvSpPr>
            <p:nvPr/>
          </p:nvSpPr>
          <p:spPr bwMode="auto">
            <a:xfrm>
              <a:off x="3312"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6" name="Line 18"/>
            <p:cNvSpPr>
              <a:spLocks noChangeShapeType="1"/>
            </p:cNvSpPr>
            <p:nvPr/>
          </p:nvSpPr>
          <p:spPr bwMode="auto">
            <a:xfrm>
              <a:off x="3504"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7" name="Line 19"/>
            <p:cNvSpPr>
              <a:spLocks noChangeShapeType="1"/>
            </p:cNvSpPr>
            <p:nvPr/>
          </p:nvSpPr>
          <p:spPr bwMode="auto">
            <a:xfrm>
              <a:off x="3696"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8" name="Line 20"/>
            <p:cNvSpPr>
              <a:spLocks noChangeShapeType="1"/>
            </p:cNvSpPr>
            <p:nvPr/>
          </p:nvSpPr>
          <p:spPr bwMode="auto">
            <a:xfrm>
              <a:off x="3888"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9" name="Line 21"/>
            <p:cNvSpPr>
              <a:spLocks noChangeShapeType="1"/>
            </p:cNvSpPr>
            <p:nvPr/>
          </p:nvSpPr>
          <p:spPr bwMode="auto">
            <a:xfrm>
              <a:off x="4080"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0" name="Line 22"/>
            <p:cNvSpPr>
              <a:spLocks noChangeShapeType="1"/>
            </p:cNvSpPr>
            <p:nvPr/>
          </p:nvSpPr>
          <p:spPr bwMode="auto">
            <a:xfrm>
              <a:off x="4272"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1" name="Line 23"/>
            <p:cNvSpPr>
              <a:spLocks noChangeShapeType="1"/>
            </p:cNvSpPr>
            <p:nvPr/>
          </p:nvSpPr>
          <p:spPr bwMode="auto">
            <a:xfrm>
              <a:off x="4464"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2" name="Line 24"/>
            <p:cNvSpPr>
              <a:spLocks noChangeShapeType="1"/>
            </p:cNvSpPr>
            <p:nvPr/>
          </p:nvSpPr>
          <p:spPr bwMode="auto">
            <a:xfrm>
              <a:off x="4656"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4" name="Rectangle 26"/>
            <p:cNvSpPr>
              <a:spLocks noChangeArrowheads="1"/>
            </p:cNvSpPr>
            <p:nvPr/>
          </p:nvSpPr>
          <p:spPr bwMode="auto">
            <a:xfrm>
              <a:off x="4752" y="2392"/>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5" name="Rectangle 27"/>
            <p:cNvSpPr>
              <a:spLocks noChangeArrowheads="1"/>
            </p:cNvSpPr>
            <p:nvPr/>
          </p:nvSpPr>
          <p:spPr bwMode="auto">
            <a:xfrm>
              <a:off x="1008" y="672"/>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6" name="Rectangle 28"/>
            <p:cNvSpPr>
              <a:spLocks noChangeArrowheads="1"/>
            </p:cNvSpPr>
            <p:nvPr/>
          </p:nvSpPr>
          <p:spPr bwMode="auto">
            <a:xfrm>
              <a:off x="1008" y="3792"/>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7" name="Rectangle 29"/>
            <p:cNvSpPr>
              <a:spLocks noChangeArrowheads="1"/>
            </p:cNvSpPr>
            <p:nvPr/>
          </p:nvSpPr>
          <p:spPr bwMode="auto">
            <a:xfrm>
              <a:off x="4752" y="2000"/>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8" name="Text Box 30"/>
            <p:cNvSpPr txBox="1">
              <a:spLocks noChangeArrowheads="1"/>
            </p:cNvSpPr>
            <p:nvPr/>
          </p:nvSpPr>
          <p:spPr bwMode="auto">
            <a:xfrm>
              <a:off x="432" y="70"/>
              <a:ext cx="4560" cy="523"/>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400" u="sng" dirty="0">
                  <a:solidFill>
                    <a:srgbClr val="0000FF"/>
                  </a:solidFill>
                  <a:latin typeface="+mj-lt"/>
                </a:rPr>
                <a:t>Primase</a:t>
              </a:r>
              <a:r>
                <a:rPr lang="en-US" altLang="en-US" sz="2400" dirty="0">
                  <a:solidFill>
                    <a:srgbClr val="0000FF"/>
                  </a:solidFill>
                  <a:latin typeface="+mj-lt"/>
                </a:rPr>
                <a:t> synthesizes small RNA primers, </a:t>
              </a:r>
            </a:p>
            <a:p>
              <a:pPr algn="ctr">
                <a:spcBef>
                  <a:spcPct val="0"/>
                </a:spcBef>
                <a:buFontTx/>
                <a:buNone/>
                <a:defRPr/>
              </a:pPr>
              <a:r>
                <a:rPr lang="en-US" altLang="en-US" sz="2400" u="sng" dirty="0">
                  <a:solidFill>
                    <a:srgbClr val="0000FF"/>
                  </a:solidFill>
                  <a:latin typeface="+mj-lt"/>
                </a:rPr>
                <a:t>DNA Polymerase III</a:t>
              </a:r>
              <a:r>
                <a:rPr lang="en-US" altLang="en-US" sz="2400" dirty="0">
                  <a:solidFill>
                    <a:srgbClr val="0000FF"/>
                  </a:solidFill>
                  <a:latin typeface="+mj-lt"/>
                </a:rPr>
                <a:t> extends them</a:t>
              </a:r>
            </a:p>
          </p:txBody>
        </p:sp>
      </p:grpSp>
      <p:grpSp>
        <p:nvGrpSpPr>
          <p:cNvPr id="5" name="Group 31"/>
          <p:cNvGrpSpPr>
            <a:grpSpLocks/>
          </p:cNvGrpSpPr>
          <p:nvPr/>
        </p:nvGrpSpPr>
        <p:grpSpPr bwMode="auto">
          <a:xfrm>
            <a:off x="5105400" y="2335212"/>
            <a:ext cx="1817688" cy="2008188"/>
            <a:chOff x="2784" y="1048"/>
            <a:chExt cx="1145" cy="1265"/>
          </a:xfrm>
        </p:grpSpPr>
        <p:grpSp>
          <p:nvGrpSpPr>
            <p:cNvPr id="6" name="Group 32"/>
            <p:cNvGrpSpPr>
              <a:grpSpLocks/>
            </p:cNvGrpSpPr>
            <p:nvPr/>
          </p:nvGrpSpPr>
          <p:grpSpPr bwMode="auto">
            <a:xfrm>
              <a:off x="2784" y="1462"/>
              <a:ext cx="1145" cy="851"/>
              <a:chOff x="2784" y="1462"/>
              <a:chExt cx="1145" cy="851"/>
            </a:xfrm>
          </p:grpSpPr>
          <p:sp>
            <p:nvSpPr>
              <p:cNvPr id="54309"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10" name="Text Box 34"/>
              <p:cNvSpPr txBox="1">
                <a:spLocks noChangeArrowheads="1"/>
              </p:cNvSpPr>
              <p:nvPr/>
            </p:nvSpPr>
            <p:spPr bwMode="auto">
              <a:xfrm>
                <a:off x="2784" y="1462"/>
                <a:ext cx="1145" cy="52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a:solidFill>
                      <a:srgbClr val="0000FF"/>
                    </a:solidFill>
                    <a:latin typeface="+mj-lt"/>
                  </a:rPr>
                  <a:t>Helicase </a:t>
                </a:r>
              </a:p>
              <a:p>
                <a:pPr algn="ctr">
                  <a:spcBef>
                    <a:spcPct val="0"/>
                  </a:spcBef>
                  <a:buFontTx/>
                  <a:buNone/>
                  <a:defRPr/>
                </a:pPr>
                <a:r>
                  <a:rPr lang="en-US" altLang="en-US" sz="1600" b="1" dirty="0">
                    <a:solidFill>
                      <a:srgbClr val="0000FF"/>
                    </a:solidFill>
                    <a:latin typeface="+mj-lt"/>
                  </a:rPr>
                  <a:t>+</a:t>
                </a:r>
              </a:p>
              <a:p>
                <a:pPr algn="ctr">
                  <a:spcBef>
                    <a:spcPct val="0"/>
                  </a:spcBef>
                  <a:buFontTx/>
                  <a:buNone/>
                  <a:defRPr/>
                </a:pPr>
                <a:r>
                  <a:rPr lang="en-US" altLang="en-US" sz="1600" b="1" dirty="0">
                    <a:solidFill>
                      <a:srgbClr val="0000FF"/>
                    </a:solidFill>
                    <a:latin typeface="+mj-lt"/>
                  </a:rPr>
                  <a:t>Initiator Proteins</a:t>
                </a:r>
                <a:endParaRPr lang="en-US" altLang="en-US" sz="1600" dirty="0">
                  <a:latin typeface="+mj-lt"/>
                </a:endParaRPr>
              </a:p>
            </p:txBody>
          </p:sp>
        </p:grpSp>
        <p:sp>
          <p:nvSpPr>
            <p:cNvPr id="54307" name="Rectangle 35"/>
            <p:cNvSpPr>
              <a:spLocks noChangeArrowheads="1"/>
            </p:cNvSpPr>
            <p:nvPr/>
          </p:nvSpPr>
          <p:spPr bwMode="auto">
            <a:xfrm>
              <a:off x="3016" y="1048"/>
              <a:ext cx="36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ATP</a:t>
              </a:r>
            </a:p>
          </p:txBody>
        </p:sp>
        <p:sp>
          <p:nvSpPr>
            <p:cNvPr id="54308" name="AutoShape 36"/>
            <p:cNvSpPr>
              <a:spLocks noChangeAspect="1" noChangeArrowheads="1"/>
            </p:cNvSpPr>
            <p:nvPr/>
          </p:nvSpPr>
          <p:spPr bwMode="auto">
            <a:xfrm flipV="1">
              <a:off x="3160" y="1096"/>
              <a:ext cx="369" cy="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0000FF"/>
            </a:solidFill>
            <a:ln w="19050">
              <a:solidFill>
                <a:schemeClr val="tx1"/>
              </a:solidFill>
              <a:miter lim="800000"/>
              <a:headEnd/>
              <a:tailEnd/>
            </a:ln>
          </p:spPr>
          <p:txBody>
            <a:bodyPr rot="10800000" wrap="none" anchor="ctr"/>
            <a:lstStyle/>
            <a:p>
              <a:pPr>
                <a:defRPr/>
              </a:pPr>
              <a:endParaRPr lang="en-CA">
                <a:latin typeface="+mj-lt"/>
              </a:endParaRPr>
            </a:p>
          </p:txBody>
        </p:sp>
      </p:grpSp>
      <p:grpSp>
        <p:nvGrpSpPr>
          <p:cNvPr id="7" name="Group 37"/>
          <p:cNvGrpSpPr>
            <a:grpSpLocks/>
          </p:cNvGrpSpPr>
          <p:nvPr/>
        </p:nvGrpSpPr>
        <p:grpSpPr bwMode="auto">
          <a:xfrm>
            <a:off x="2655888" y="1489075"/>
            <a:ext cx="4729162" cy="804863"/>
            <a:chOff x="1337" y="672"/>
            <a:chExt cx="2979" cy="507"/>
          </a:xfrm>
        </p:grpSpPr>
        <p:sp>
          <p:nvSpPr>
            <p:cNvPr id="54302" name="Oval 38"/>
            <p:cNvSpPr>
              <a:spLocks noChangeAspect="1" noChangeArrowheads="1"/>
            </p:cNvSpPr>
            <p:nvPr/>
          </p:nvSpPr>
          <p:spPr bwMode="auto">
            <a:xfrm rot="-553668">
              <a:off x="1337" y="905"/>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3" name="Oval 39"/>
            <p:cNvSpPr>
              <a:spLocks noChangeAspect="1" noChangeArrowheads="1"/>
            </p:cNvSpPr>
            <p:nvPr/>
          </p:nvSpPr>
          <p:spPr bwMode="auto">
            <a:xfrm rot="-553668">
              <a:off x="1447" y="98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4" name="Oval 40"/>
            <p:cNvSpPr>
              <a:spLocks noChangeAspect="1" noChangeArrowheads="1"/>
            </p:cNvSpPr>
            <p:nvPr/>
          </p:nvSpPr>
          <p:spPr bwMode="auto">
            <a:xfrm rot="-553668">
              <a:off x="1557" y="106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5" name="Text Box 41"/>
            <p:cNvSpPr txBox="1">
              <a:spLocks noChangeArrowheads="1"/>
            </p:cNvSpPr>
            <p:nvPr/>
          </p:nvSpPr>
          <p:spPr bwMode="auto">
            <a:xfrm>
              <a:off x="1392" y="672"/>
              <a:ext cx="29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SSB (</a:t>
              </a:r>
              <a:r>
                <a:rPr lang="en-US" altLang="en-US" sz="2000" b="1" u="sng" dirty="0">
                  <a:solidFill>
                    <a:srgbClr val="FF0000"/>
                  </a:solidFill>
                  <a:latin typeface="+mj-lt"/>
                </a:rPr>
                <a:t>s</a:t>
              </a:r>
              <a:r>
                <a:rPr lang="en-US" altLang="en-US" sz="2000" b="1" dirty="0">
                  <a:solidFill>
                    <a:srgbClr val="FF0000"/>
                  </a:solidFill>
                  <a:latin typeface="+mj-lt"/>
                </a:rPr>
                <a:t>ingle </a:t>
              </a:r>
              <a:r>
                <a:rPr lang="en-US" altLang="en-US" sz="2000" b="1" u="sng" dirty="0">
                  <a:solidFill>
                    <a:srgbClr val="FF0000"/>
                  </a:solidFill>
                  <a:latin typeface="+mj-lt"/>
                </a:rPr>
                <a:t>s</a:t>
              </a:r>
              <a:r>
                <a:rPr lang="en-US" altLang="en-US" sz="2000" b="1" dirty="0">
                  <a:solidFill>
                    <a:srgbClr val="FF0000"/>
                  </a:solidFill>
                  <a:latin typeface="+mj-lt"/>
                </a:rPr>
                <a:t>trand </a:t>
              </a:r>
              <a:r>
                <a:rPr lang="en-US" altLang="en-US" sz="2000" b="1" u="sng" dirty="0">
                  <a:solidFill>
                    <a:srgbClr val="FF0000"/>
                  </a:solidFill>
                  <a:latin typeface="+mj-lt"/>
                </a:rPr>
                <a:t>b</a:t>
              </a:r>
              <a:r>
                <a:rPr lang="en-US" altLang="en-US" sz="2000" b="1" dirty="0">
                  <a:solidFill>
                    <a:srgbClr val="FF0000"/>
                  </a:solidFill>
                  <a:latin typeface="+mj-lt"/>
                </a:rPr>
                <a:t>inding) Proteins</a:t>
              </a:r>
              <a:endParaRPr lang="en-US" altLang="en-US" sz="2000" dirty="0">
                <a:latin typeface="+mj-lt"/>
              </a:endParaRPr>
            </a:p>
          </p:txBody>
        </p:sp>
      </p:grpSp>
      <p:grpSp>
        <p:nvGrpSpPr>
          <p:cNvPr id="8" name="Group 42"/>
          <p:cNvGrpSpPr>
            <a:grpSpLocks/>
          </p:cNvGrpSpPr>
          <p:nvPr/>
        </p:nvGrpSpPr>
        <p:grpSpPr bwMode="auto">
          <a:xfrm>
            <a:off x="838200" y="5791200"/>
            <a:ext cx="3452813" cy="628650"/>
            <a:chOff x="192" y="3382"/>
            <a:chExt cx="2175" cy="396"/>
          </a:xfrm>
        </p:grpSpPr>
        <p:sp>
          <p:nvSpPr>
            <p:cNvPr id="54298" name="Line 43"/>
            <p:cNvSpPr>
              <a:spLocks noChangeShapeType="1"/>
            </p:cNvSpPr>
            <p:nvPr/>
          </p:nvSpPr>
          <p:spPr bwMode="auto">
            <a:xfrm flipV="1">
              <a:off x="1184" y="3552"/>
              <a:ext cx="192" cy="144"/>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9" name="Rectangle 44"/>
            <p:cNvSpPr>
              <a:spLocks noChangeArrowheads="1"/>
            </p:cNvSpPr>
            <p:nvPr/>
          </p:nvSpPr>
          <p:spPr bwMode="auto">
            <a:xfrm>
              <a:off x="192" y="3382"/>
              <a:ext cx="1017"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latin typeface="+mj-lt"/>
                </a:rPr>
                <a:t>RNA Primer</a:t>
              </a:r>
              <a:endParaRPr lang="en-US" altLang="en-US" sz="2000" b="1" dirty="0">
                <a:solidFill>
                  <a:srgbClr val="FF0000"/>
                </a:solidFill>
                <a:latin typeface="+mj-lt"/>
              </a:endParaRPr>
            </a:p>
          </p:txBody>
        </p:sp>
        <p:sp>
          <p:nvSpPr>
            <p:cNvPr id="54300" name="Rectangle 45"/>
            <p:cNvSpPr>
              <a:spLocks noChangeArrowheads="1"/>
            </p:cNvSpPr>
            <p:nvPr/>
          </p:nvSpPr>
          <p:spPr bwMode="auto">
            <a:xfrm>
              <a:off x="1632" y="3526"/>
              <a:ext cx="735"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latin typeface="+mj-lt"/>
                </a:rPr>
                <a:t>primase</a:t>
              </a:r>
              <a:endParaRPr lang="en-US" altLang="en-US" sz="2000" b="1" dirty="0">
                <a:solidFill>
                  <a:srgbClr val="FF0000"/>
                </a:solidFill>
                <a:latin typeface="+mj-lt"/>
              </a:endParaRPr>
            </a:p>
          </p:txBody>
        </p:sp>
        <p:sp>
          <p:nvSpPr>
            <p:cNvPr id="54301" name="AutoShape 46"/>
            <p:cNvSpPr>
              <a:spLocks noChangeArrowheads="1"/>
            </p:cNvSpPr>
            <p:nvPr/>
          </p:nvSpPr>
          <p:spPr bwMode="auto">
            <a:xfrm>
              <a:off x="1296" y="3562"/>
              <a:ext cx="384" cy="192"/>
            </a:xfrm>
            <a:prstGeom prst="triangle">
              <a:avLst>
                <a:gd name="adj" fmla="val 50000"/>
              </a:avLst>
            </a:prstGeom>
            <a:solidFill>
              <a:srgbClr val="191919"/>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endParaRPr lang="en-US" altLang="en-US" sz="1600">
                <a:solidFill>
                  <a:srgbClr val="191919"/>
                </a:solidFill>
                <a:latin typeface="+mj-lt"/>
              </a:endParaRPr>
            </a:p>
          </p:txBody>
        </p:sp>
      </p:grpSp>
      <p:grpSp>
        <p:nvGrpSpPr>
          <p:cNvPr id="9" name="Group 47"/>
          <p:cNvGrpSpPr>
            <a:grpSpLocks/>
          </p:cNvGrpSpPr>
          <p:nvPr/>
        </p:nvGrpSpPr>
        <p:grpSpPr bwMode="auto">
          <a:xfrm>
            <a:off x="3813175" y="2581275"/>
            <a:ext cx="601663" cy="742950"/>
            <a:chOff x="2066" y="1360"/>
            <a:chExt cx="379" cy="468"/>
          </a:xfrm>
        </p:grpSpPr>
        <p:grpSp>
          <p:nvGrpSpPr>
            <p:cNvPr id="10" name="Group 48"/>
            <p:cNvGrpSpPr>
              <a:grpSpLocks/>
            </p:cNvGrpSpPr>
            <p:nvPr/>
          </p:nvGrpSpPr>
          <p:grpSpPr bwMode="auto">
            <a:xfrm>
              <a:off x="2066" y="1579"/>
              <a:ext cx="379" cy="249"/>
              <a:chOff x="2066" y="1579"/>
              <a:chExt cx="379" cy="249"/>
            </a:xfrm>
          </p:grpSpPr>
          <p:sp>
            <p:nvSpPr>
              <p:cNvPr id="54296" name="Line 49"/>
              <p:cNvSpPr>
                <a:spLocks noChangeShapeType="1"/>
              </p:cNvSpPr>
              <p:nvPr/>
            </p:nvSpPr>
            <p:spPr bwMode="auto">
              <a:xfrm rot="164618" flipH="1" flipV="1">
                <a:off x="2066" y="1579"/>
                <a:ext cx="192" cy="12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7" name="Line 50"/>
              <p:cNvSpPr>
                <a:spLocks noChangeShapeType="1"/>
              </p:cNvSpPr>
              <p:nvPr/>
            </p:nvSpPr>
            <p:spPr bwMode="auto">
              <a:xfrm rot="164618" flipH="1" flipV="1">
                <a:off x="2253" y="1705"/>
                <a:ext cx="192" cy="12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grpSp>
        <p:sp>
          <p:nvSpPr>
            <p:cNvPr id="54295" name="Rectangle 51"/>
            <p:cNvSpPr>
              <a:spLocks noChangeArrowheads="1"/>
            </p:cNvSpPr>
            <p:nvPr/>
          </p:nvSpPr>
          <p:spPr bwMode="auto">
            <a:xfrm>
              <a:off x="2224" y="1360"/>
              <a:ext cx="188"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2</a:t>
              </a:r>
            </a:p>
          </p:txBody>
        </p:sp>
      </p:grpSp>
      <p:grpSp>
        <p:nvGrpSpPr>
          <p:cNvPr id="11" name="Group 52"/>
          <p:cNvGrpSpPr>
            <a:grpSpLocks/>
          </p:cNvGrpSpPr>
          <p:nvPr/>
        </p:nvGrpSpPr>
        <p:grpSpPr bwMode="auto">
          <a:xfrm>
            <a:off x="1295400" y="1857375"/>
            <a:ext cx="4048125" cy="1362075"/>
            <a:chOff x="480" y="904"/>
            <a:chExt cx="2550" cy="858"/>
          </a:xfrm>
        </p:grpSpPr>
        <p:grpSp>
          <p:nvGrpSpPr>
            <p:cNvPr id="12" name="Group 53"/>
            <p:cNvGrpSpPr>
              <a:grpSpLocks/>
            </p:cNvGrpSpPr>
            <p:nvPr/>
          </p:nvGrpSpPr>
          <p:grpSpPr bwMode="auto">
            <a:xfrm>
              <a:off x="480" y="1248"/>
              <a:ext cx="1645" cy="514"/>
              <a:chOff x="480" y="1248"/>
              <a:chExt cx="1645" cy="514"/>
            </a:xfrm>
          </p:grpSpPr>
          <p:sp>
            <p:nvSpPr>
              <p:cNvPr id="54289" name="Rectangle 54"/>
              <p:cNvSpPr>
                <a:spLocks noChangeArrowheads="1"/>
              </p:cNvSpPr>
              <p:nvPr/>
            </p:nvSpPr>
            <p:spPr bwMode="auto">
              <a:xfrm flipH="1">
                <a:off x="480" y="1306"/>
                <a:ext cx="1201"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Polymerase III</a:t>
                </a:r>
              </a:p>
            </p:txBody>
          </p:sp>
          <p:sp>
            <p:nvSpPr>
              <p:cNvPr id="54290" name="Rectangle 55"/>
              <p:cNvSpPr>
                <a:spLocks noChangeArrowheads="1"/>
              </p:cNvSpPr>
              <p:nvPr/>
            </p:nvSpPr>
            <p:spPr bwMode="auto">
              <a:xfrm flipH="1">
                <a:off x="720" y="1510"/>
                <a:ext cx="128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Lagging strand</a:t>
                </a:r>
              </a:p>
            </p:txBody>
          </p:sp>
          <p:sp>
            <p:nvSpPr>
              <p:cNvPr id="54291" name="Line 56"/>
              <p:cNvSpPr>
                <a:spLocks noChangeShapeType="1"/>
              </p:cNvSpPr>
              <p:nvPr/>
            </p:nvSpPr>
            <p:spPr bwMode="auto">
              <a:xfrm rot="164618" flipH="1" flipV="1">
                <a:off x="1746" y="1355"/>
                <a:ext cx="192" cy="12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2" name="Line 57"/>
              <p:cNvSpPr>
                <a:spLocks noChangeShapeType="1"/>
              </p:cNvSpPr>
              <p:nvPr/>
            </p:nvSpPr>
            <p:spPr bwMode="auto">
              <a:xfrm rot="164618" flipH="1" flipV="1">
                <a:off x="1933" y="1481"/>
                <a:ext cx="192" cy="12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3" name="AutoShape 58"/>
              <p:cNvSpPr>
                <a:spLocks noChangeArrowheads="1"/>
              </p:cNvSpPr>
              <p:nvPr/>
            </p:nvSpPr>
            <p:spPr bwMode="auto">
              <a:xfrm rot="2046436" flipH="1">
                <a:off x="1536" y="1248"/>
                <a:ext cx="336" cy="144"/>
              </a:xfrm>
              <a:prstGeom prst="rightArrow">
                <a:avLst>
                  <a:gd name="adj1" fmla="val 50000"/>
                  <a:gd name="adj2" fmla="val 58333"/>
                </a:avLst>
              </a:prstGeom>
              <a:solidFill>
                <a:srgbClr val="804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grpSp>
        <p:sp>
          <p:nvSpPr>
            <p:cNvPr id="54287" name="Rectangle 59"/>
            <p:cNvSpPr>
              <a:spLocks noChangeArrowheads="1"/>
            </p:cNvSpPr>
            <p:nvPr/>
          </p:nvSpPr>
          <p:spPr bwMode="auto">
            <a:xfrm>
              <a:off x="1728" y="904"/>
              <a:ext cx="1302"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Okazaki Fragments</a:t>
              </a:r>
            </a:p>
          </p:txBody>
        </p:sp>
        <p:sp>
          <p:nvSpPr>
            <p:cNvPr id="54288" name="Rectangle 60"/>
            <p:cNvSpPr>
              <a:spLocks noChangeArrowheads="1"/>
            </p:cNvSpPr>
            <p:nvPr/>
          </p:nvSpPr>
          <p:spPr bwMode="auto">
            <a:xfrm>
              <a:off x="1872" y="1104"/>
              <a:ext cx="188"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1</a:t>
              </a:r>
            </a:p>
          </p:txBody>
        </p:sp>
      </p:grpSp>
      <p:sp>
        <p:nvSpPr>
          <p:cNvPr id="63499" name="TextBox 3"/>
          <p:cNvSpPr txBox="1">
            <a:spLocks noChangeArrowheads="1"/>
          </p:cNvSpPr>
          <p:nvPr/>
        </p:nvSpPr>
        <p:spPr bwMode="auto">
          <a:xfrm>
            <a:off x="1173427" y="76200"/>
            <a:ext cx="719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b="1" dirty="0">
                <a:solidFill>
                  <a:srgbClr val="C00000"/>
                </a:solidFill>
              </a:rPr>
              <a:t>Problem – 2 </a:t>
            </a:r>
            <a:r>
              <a:rPr lang="en-US" sz="2800" b="1" dirty="0"/>
              <a:t>: Free 3’ OH group required </a:t>
            </a:r>
          </a:p>
        </p:txBody>
      </p:sp>
      <p:pic>
        <p:nvPicPr>
          <p:cNvPr id="67" name="Picture 2"/>
          <p:cNvPicPr>
            <a:picLocks noChangeAspect="1" noChangeArrowheads="1"/>
          </p:cNvPicPr>
          <p:nvPr/>
        </p:nvPicPr>
        <p:blipFill rotWithShape="1">
          <a:blip r:embed="rId3" cstate="print">
            <a:extLst/>
          </a:blip>
          <a:srcRect l="3030" t="32525" r="64952" b="34949"/>
          <a:stretch/>
        </p:blipFill>
        <p:spPr bwMode="auto">
          <a:xfrm>
            <a:off x="957618" y="3557981"/>
            <a:ext cx="2395182" cy="1166419"/>
          </a:xfrm>
          <a:prstGeom prst="ellipse">
            <a:avLst/>
          </a:prstGeom>
          <a:noFill/>
          <a:ln>
            <a:noFill/>
          </a:ln>
          <a:extLst/>
        </p:spPr>
      </p:pic>
    </p:spTree>
    <p:extLst>
      <p:ext uri="{BB962C8B-B14F-4D97-AF65-F5344CB8AC3E}">
        <p14:creationId xmlns:p14="http://schemas.microsoft.com/office/powerpoint/2010/main" val="149870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34" name="Line 3"/>
          <p:cNvSpPr>
            <a:spLocks noChangeShapeType="1"/>
          </p:cNvSpPr>
          <p:nvPr/>
        </p:nvSpPr>
        <p:spPr bwMode="auto">
          <a:xfrm rot="164618" flipH="1" flipV="1">
            <a:off x="4346575" y="3309938"/>
            <a:ext cx="304800" cy="19526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335" name="Line 4"/>
          <p:cNvSpPr>
            <a:spLocks noChangeShapeType="1"/>
          </p:cNvSpPr>
          <p:nvPr/>
        </p:nvSpPr>
        <p:spPr bwMode="auto">
          <a:xfrm rot="164618" flipH="1" flipV="1">
            <a:off x="4643438" y="3509963"/>
            <a:ext cx="304800" cy="19526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336" name="Rectangle 5"/>
          <p:cNvSpPr>
            <a:spLocks noChangeArrowheads="1"/>
          </p:cNvSpPr>
          <p:nvPr/>
        </p:nvSpPr>
        <p:spPr bwMode="auto">
          <a:xfrm>
            <a:off x="4546600" y="2936875"/>
            <a:ext cx="29845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3</a:t>
            </a:r>
          </a:p>
        </p:txBody>
      </p:sp>
      <p:grpSp>
        <p:nvGrpSpPr>
          <p:cNvPr id="2" name="Group 6"/>
          <p:cNvGrpSpPr>
            <a:grpSpLocks/>
          </p:cNvGrpSpPr>
          <p:nvPr/>
        </p:nvGrpSpPr>
        <p:grpSpPr bwMode="auto">
          <a:xfrm>
            <a:off x="1295400" y="4724400"/>
            <a:ext cx="3213100" cy="1565275"/>
            <a:chOff x="480" y="2710"/>
            <a:chExt cx="2024" cy="986"/>
          </a:xfrm>
        </p:grpSpPr>
        <p:sp>
          <p:nvSpPr>
            <p:cNvPr id="54329" name="Line 7"/>
            <p:cNvSpPr>
              <a:spLocks noChangeShapeType="1"/>
            </p:cNvSpPr>
            <p:nvPr/>
          </p:nvSpPr>
          <p:spPr bwMode="auto">
            <a:xfrm flipV="1">
              <a:off x="1176" y="2928"/>
              <a:ext cx="1032" cy="768"/>
            </a:xfrm>
            <a:prstGeom prst="line">
              <a:avLst/>
            </a:prstGeom>
            <a:noFill/>
            <a:ln w="57150">
              <a:solidFill>
                <a:srgbClr val="FF0000"/>
              </a:solidFill>
              <a:round/>
              <a:headEnd/>
              <a:tailEnd/>
            </a:ln>
            <a:extLst/>
          </p:spPr>
          <p:txBody>
            <a:bodyPr wrap="none" anchor="ctr"/>
            <a:lstStyle/>
            <a:p>
              <a:pPr>
                <a:defRPr/>
              </a:pPr>
              <a:endParaRPr lang="en-CA">
                <a:latin typeface="+mj-lt"/>
              </a:endParaRPr>
            </a:p>
          </p:txBody>
        </p:sp>
        <p:sp>
          <p:nvSpPr>
            <p:cNvPr id="54330" name="AutoShape 8"/>
            <p:cNvSpPr>
              <a:spLocks noChangeArrowheads="1"/>
            </p:cNvSpPr>
            <p:nvPr/>
          </p:nvSpPr>
          <p:spPr bwMode="auto">
            <a:xfrm rot="-2337404">
              <a:off x="2168" y="2760"/>
              <a:ext cx="336" cy="144"/>
            </a:xfrm>
            <a:prstGeom prst="rightArrow">
              <a:avLst>
                <a:gd name="adj1" fmla="val 50000"/>
                <a:gd name="adj2" fmla="val 58333"/>
              </a:avLst>
            </a:prstGeom>
            <a:solidFill>
              <a:srgbClr val="FF0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31" name="Rectangle 9"/>
            <p:cNvSpPr>
              <a:spLocks noChangeArrowheads="1"/>
            </p:cNvSpPr>
            <p:nvPr/>
          </p:nvSpPr>
          <p:spPr bwMode="auto">
            <a:xfrm>
              <a:off x="480" y="2968"/>
              <a:ext cx="1201"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Polymerase III</a:t>
              </a:r>
            </a:p>
          </p:txBody>
        </p:sp>
        <p:sp>
          <p:nvSpPr>
            <p:cNvPr id="54332" name="Rectangle 10"/>
            <p:cNvSpPr>
              <a:spLocks noChangeArrowheads="1"/>
            </p:cNvSpPr>
            <p:nvPr/>
          </p:nvSpPr>
          <p:spPr bwMode="auto">
            <a:xfrm rot="19441882">
              <a:off x="1426" y="3031"/>
              <a:ext cx="6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5’ </a:t>
              </a:r>
              <a:r>
                <a:rPr lang="en-US" altLang="en-US" sz="2000" b="1" dirty="0">
                  <a:solidFill>
                    <a:srgbClr val="FF0000"/>
                  </a:solidFill>
                  <a:latin typeface="+mj-lt"/>
                  <a:sym typeface="Symbol" panose="05050102010706020507" pitchFamily="18" charset="2"/>
                </a:rPr>
                <a:t> 3’</a:t>
              </a:r>
              <a:endParaRPr lang="en-US" altLang="en-US" sz="2000" b="1" dirty="0">
                <a:solidFill>
                  <a:srgbClr val="FF0000"/>
                </a:solidFill>
                <a:latin typeface="+mj-lt"/>
              </a:endParaRPr>
            </a:p>
          </p:txBody>
        </p:sp>
        <p:sp>
          <p:nvSpPr>
            <p:cNvPr id="54333" name="Rectangle 11"/>
            <p:cNvSpPr>
              <a:spLocks noChangeArrowheads="1"/>
            </p:cNvSpPr>
            <p:nvPr/>
          </p:nvSpPr>
          <p:spPr bwMode="auto">
            <a:xfrm>
              <a:off x="885" y="2710"/>
              <a:ext cx="1275"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Leading strand</a:t>
              </a:r>
            </a:p>
          </p:txBody>
        </p:sp>
      </p:grpSp>
      <p:sp>
        <p:nvSpPr>
          <p:cNvPr id="54311" name="Line 13"/>
          <p:cNvSpPr>
            <a:spLocks noChangeShapeType="1"/>
          </p:cNvSpPr>
          <p:nvPr/>
        </p:nvSpPr>
        <p:spPr bwMode="auto">
          <a:xfrm>
            <a:off x="5410200" y="43084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2" name="Line 14"/>
          <p:cNvSpPr>
            <a:spLocks noChangeShapeType="1"/>
          </p:cNvSpPr>
          <p:nvPr/>
        </p:nvSpPr>
        <p:spPr bwMode="auto">
          <a:xfrm>
            <a:off x="5410200" y="38512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3" name="Line 15"/>
          <p:cNvSpPr>
            <a:spLocks noChangeShapeType="1"/>
          </p:cNvSpPr>
          <p:nvPr/>
        </p:nvSpPr>
        <p:spPr bwMode="auto">
          <a:xfrm flipV="1">
            <a:off x="2514600" y="4308475"/>
            <a:ext cx="2882900" cy="21336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4" name="Line 16"/>
          <p:cNvSpPr>
            <a:spLocks noChangeShapeType="1"/>
          </p:cNvSpPr>
          <p:nvPr/>
        </p:nvSpPr>
        <p:spPr bwMode="auto">
          <a:xfrm>
            <a:off x="2514600" y="1793875"/>
            <a:ext cx="2882900" cy="20574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5" name="Line 17"/>
          <p:cNvSpPr>
            <a:spLocks noChangeShapeType="1"/>
          </p:cNvSpPr>
          <p:nvPr/>
        </p:nvSpPr>
        <p:spPr bwMode="auto">
          <a:xfrm>
            <a:off x="57912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6" name="Line 18"/>
          <p:cNvSpPr>
            <a:spLocks noChangeShapeType="1"/>
          </p:cNvSpPr>
          <p:nvPr/>
        </p:nvSpPr>
        <p:spPr bwMode="auto">
          <a:xfrm>
            <a:off x="60960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7" name="Line 19"/>
          <p:cNvSpPr>
            <a:spLocks noChangeShapeType="1"/>
          </p:cNvSpPr>
          <p:nvPr/>
        </p:nvSpPr>
        <p:spPr bwMode="auto">
          <a:xfrm>
            <a:off x="64008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8" name="Line 20"/>
          <p:cNvSpPr>
            <a:spLocks noChangeShapeType="1"/>
          </p:cNvSpPr>
          <p:nvPr/>
        </p:nvSpPr>
        <p:spPr bwMode="auto">
          <a:xfrm>
            <a:off x="67056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9" name="Line 21"/>
          <p:cNvSpPr>
            <a:spLocks noChangeShapeType="1"/>
          </p:cNvSpPr>
          <p:nvPr/>
        </p:nvSpPr>
        <p:spPr bwMode="auto">
          <a:xfrm>
            <a:off x="70104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0" name="Line 22"/>
          <p:cNvSpPr>
            <a:spLocks noChangeShapeType="1"/>
          </p:cNvSpPr>
          <p:nvPr/>
        </p:nvSpPr>
        <p:spPr bwMode="auto">
          <a:xfrm>
            <a:off x="73152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1" name="Line 23"/>
          <p:cNvSpPr>
            <a:spLocks noChangeShapeType="1"/>
          </p:cNvSpPr>
          <p:nvPr/>
        </p:nvSpPr>
        <p:spPr bwMode="auto">
          <a:xfrm>
            <a:off x="76200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2" name="Line 24"/>
          <p:cNvSpPr>
            <a:spLocks noChangeShapeType="1"/>
          </p:cNvSpPr>
          <p:nvPr/>
        </p:nvSpPr>
        <p:spPr bwMode="auto">
          <a:xfrm>
            <a:off x="79248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4" name="Rectangle 26"/>
          <p:cNvSpPr>
            <a:spLocks noChangeArrowheads="1"/>
          </p:cNvSpPr>
          <p:nvPr/>
        </p:nvSpPr>
        <p:spPr bwMode="auto">
          <a:xfrm>
            <a:off x="8077200" y="42195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5" name="Rectangle 27"/>
          <p:cNvSpPr>
            <a:spLocks noChangeArrowheads="1"/>
          </p:cNvSpPr>
          <p:nvPr/>
        </p:nvSpPr>
        <p:spPr bwMode="auto">
          <a:xfrm>
            <a:off x="2133600" y="1489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6" name="Rectangle 28"/>
          <p:cNvSpPr>
            <a:spLocks noChangeArrowheads="1"/>
          </p:cNvSpPr>
          <p:nvPr/>
        </p:nvSpPr>
        <p:spPr bwMode="auto">
          <a:xfrm>
            <a:off x="2133600" y="6442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7" name="Rectangle 29"/>
          <p:cNvSpPr>
            <a:spLocks noChangeArrowheads="1"/>
          </p:cNvSpPr>
          <p:nvPr/>
        </p:nvSpPr>
        <p:spPr bwMode="auto">
          <a:xfrm>
            <a:off x="8077200" y="35972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8" name="Text Box 30"/>
          <p:cNvSpPr txBox="1">
            <a:spLocks noChangeArrowheads="1"/>
          </p:cNvSpPr>
          <p:nvPr/>
        </p:nvSpPr>
        <p:spPr bwMode="auto">
          <a:xfrm>
            <a:off x="152400" y="706048"/>
            <a:ext cx="8686800" cy="707886"/>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buNone/>
            </a:pPr>
            <a:r>
              <a:rPr lang="en-US" altLang="en-US" sz="2000" kern="0" dirty="0">
                <a:solidFill>
                  <a:srgbClr val="0000FF"/>
                </a:solidFill>
                <a:latin typeface="Arial"/>
              </a:rPr>
              <a:t>RNA primers are replaced with DNA by </a:t>
            </a:r>
            <a:r>
              <a:rPr lang="en-US" altLang="en-US" sz="2000" u="sng" kern="0" dirty="0">
                <a:solidFill>
                  <a:srgbClr val="0000FF"/>
                </a:solidFill>
                <a:latin typeface="Arial"/>
              </a:rPr>
              <a:t>DNA Polymerase I</a:t>
            </a:r>
            <a:r>
              <a:rPr lang="en-US" altLang="en-US" sz="2000" kern="0" dirty="0">
                <a:solidFill>
                  <a:srgbClr val="0000FF"/>
                </a:solidFill>
                <a:latin typeface="Arial"/>
              </a:rPr>
              <a:t>, which has both </a:t>
            </a:r>
            <a:r>
              <a:rPr lang="en-US" altLang="en-US" sz="2000" u="sng" kern="0" dirty="0" err="1">
                <a:solidFill>
                  <a:srgbClr val="0000FF"/>
                </a:solidFill>
                <a:latin typeface="Arial"/>
              </a:rPr>
              <a:t>RNaseH</a:t>
            </a:r>
            <a:r>
              <a:rPr lang="en-US" altLang="en-US" sz="2000" kern="0" dirty="0">
                <a:solidFill>
                  <a:srgbClr val="0000FF"/>
                </a:solidFill>
                <a:latin typeface="Arial"/>
              </a:rPr>
              <a:t> and DNA Polymerase activity. The gaps are sealed by </a:t>
            </a:r>
            <a:r>
              <a:rPr lang="en-US" altLang="en-US" sz="2000" u="sng" kern="0" dirty="0">
                <a:solidFill>
                  <a:srgbClr val="0000FF"/>
                </a:solidFill>
                <a:latin typeface="Arial"/>
              </a:rPr>
              <a:t>Ligase</a:t>
            </a:r>
            <a:endParaRPr lang="en-US" altLang="en-US" sz="2000" kern="0" dirty="0">
              <a:solidFill>
                <a:srgbClr val="0000FF"/>
              </a:solidFill>
              <a:latin typeface="Arial"/>
            </a:endParaRPr>
          </a:p>
        </p:txBody>
      </p:sp>
      <p:grpSp>
        <p:nvGrpSpPr>
          <p:cNvPr id="3" name="Group 31"/>
          <p:cNvGrpSpPr>
            <a:grpSpLocks/>
          </p:cNvGrpSpPr>
          <p:nvPr/>
        </p:nvGrpSpPr>
        <p:grpSpPr bwMode="auto">
          <a:xfrm>
            <a:off x="4953000" y="2085975"/>
            <a:ext cx="1817688" cy="2008188"/>
            <a:chOff x="2784" y="1048"/>
            <a:chExt cx="1145" cy="1265"/>
          </a:xfrm>
        </p:grpSpPr>
        <p:grpSp>
          <p:nvGrpSpPr>
            <p:cNvPr id="4" name="Group 32"/>
            <p:cNvGrpSpPr>
              <a:grpSpLocks/>
            </p:cNvGrpSpPr>
            <p:nvPr/>
          </p:nvGrpSpPr>
          <p:grpSpPr bwMode="auto">
            <a:xfrm>
              <a:off x="2784" y="1462"/>
              <a:ext cx="1145" cy="851"/>
              <a:chOff x="2784" y="1462"/>
              <a:chExt cx="1145" cy="851"/>
            </a:xfrm>
          </p:grpSpPr>
          <p:sp>
            <p:nvSpPr>
              <p:cNvPr id="54309"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10" name="Text Box 34"/>
              <p:cNvSpPr txBox="1">
                <a:spLocks noChangeArrowheads="1"/>
              </p:cNvSpPr>
              <p:nvPr/>
            </p:nvSpPr>
            <p:spPr bwMode="auto">
              <a:xfrm>
                <a:off x="2784" y="1462"/>
                <a:ext cx="1145" cy="52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a:solidFill>
                      <a:srgbClr val="0000FF"/>
                    </a:solidFill>
                    <a:latin typeface="+mj-lt"/>
                  </a:rPr>
                  <a:t>Helicase </a:t>
                </a:r>
              </a:p>
              <a:p>
                <a:pPr algn="ctr">
                  <a:spcBef>
                    <a:spcPct val="0"/>
                  </a:spcBef>
                  <a:buFontTx/>
                  <a:buNone/>
                  <a:defRPr/>
                </a:pPr>
                <a:r>
                  <a:rPr lang="en-US" altLang="en-US" sz="1600" b="1" dirty="0">
                    <a:solidFill>
                      <a:srgbClr val="0000FF"/>
                    </a:solidFill>
                    <a:latin typeface="+mj-lt"/>
                  </a:rPr>
                  <a:t>+</a:t>
                </a:r>
              </a:p>
              <a:p>
                <a:pPr algn="ctr">
                  <a:spcBef>
                    <a:spcPct val="0"/>
                  </a:spcBef>
                  <a:buFontTx/>
                  <a:buNone/>
                  <a:defRPr/>
                </a:pPr>
                <a:r>
                  <a:rPr lang="en-US" altLang="en-US" sz="1600" b="1" dirty="0">
                    <a:solidFill>
                      <a:srgbClr val="0000FF"/>
                    </a:solidFill>
                    <a:latin typeface="+mj-lt"/>
                  </a:rPr>
                  <a:t>Initiator Proteins</a:t>
                </a:r>
                <a:endParaRPr lang="en-US" altLang="en-US" sz="1600" dirty="0">
                  <a:latin typeface="+mj-lt"/>
                </a:endParaRPr>
              </a:p>
            </p:txBody>
          </p:sp>
        </p:grpSp>
        <p:sp>
          <p:nvSpPr>
            <p:cNvPr id="54307" name="Rectangle 35"/>
            <p:cNvSpPr>
              <a:spLocks noChangeArrowheads="1"/>
            </p:cNvSpPr>
            <p:nvPr/>
          </p:nvSpPr>
          <p:spPr bwMode="auto">
            <a:xfrm>
              <a:off x="3016" y="1048"/>
              <a:ext cx="36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ATP</a:t>
              </a:r>
            </a:p>
          </p:txBody>
        </p:sp>
        <p:sp>
          <p:nvSpPr>
            <p:cNvPr id="54308" name="AutoShape 36"/>
            <p:cNvSpPr>
              <a:spLocks noChangeAspect="1" noChangeArrowheads="1"/>
            </p:cNvSpPr>
            <p:nvPr/>
          </p:nvSpPr>
          <p:spPr bwMode="auto">
            <a:xfrm flipV="1">
              <a:off x="3160" y="1096"/>
              <a:ext cx="369" cy="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0000FF"/>
            </a:solidFill>
            <a:ln w="19050">
              <a:solidFill>
                <a:schemeClr val="tx1"/>
              </a:solidFill>
              <a:miter lim="800000"/>
              <a:headEnd/>
              <a:tailEnd/>
            </a:ln>
          </p:spPr>
          <p:txBody>
            <a:bodyPr rot="10800000" wrap="none" anchor="ctr"/>
            <a:lstStyle/>
            <a:p>
              <a:pPr>
                <a:defRPr/>
              </a:pPr>
              <a:endParaRPr lang="en-CA">
                <a:latin typeface="+mj-lt"/>
              </a:endParaRPr>
            </a:p>
          </p:txBody>
        </p:sp>
      </p:grpSp>
      <p:grpSp>
        <p:nvGrpSpPr>
          <p:cNvPr id="5" name="Group 37"/>
          <p:cNvGrpSpPr>
            <a:grpSpLocks/>
          </p:cNvGrpSpPr>
          <p:nvPr/>
        </p:nvGrpSpPr>
        <p:grpSpPr bwMode="auto">
          <a:xfrm>
            <a:off x="2655888" y="1489075"/>
            <a:ext cx="4729162" cy="804863"/>
            <a:chOff x="1337" y="672"/>
            <a:chExt cx="2979" cy="507"/>
          </a:xfrm>
        </p:grpSpPr>
        <p:sp>
          <p:nvSpPr>
            <p:cNvPr id="54302" name="Oval 38"/>
            <p:cNvSpPr>
              <a:spLocks noChangeAspect="1" noChangeArrowheads="1"/>
            </p:cNvSpPr>
            <p:nvPr/>
          </p:nvSpPr>
          <p:spPr bwMode="auto">
            <a:xfrm rot="-553668">
              <a:off x="1337" y="905"/>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3" name="Oval 39"/>
            <p:cNvSpPr>
              <a:spLocks noChangeAspect="1" noChangeArrowheads="1"/>
            </p:cNvSpPr>
            <p:nvPr/>
          </p:nvSpPr>
          <p:spPr bwMode="auto">
            <a:xfrm rot="-553668">
              <a:off x="1447" y="98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4" name="Oval 40"/>
            <p:cNvSpPr>
              <a:spLocks noChangeAspect="1" noChangeArrowheads="1"/>
            </p:cNvSpPr>
            <p:nvPr/>
          </p:nvSpPr>
          <p:spPr bwMode="auto">
            <a:xfrm rot="-553668">
              <a:off x="1557" y="106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5" name="Text Box 41"/>
            <p:cNvSpPr txBox="1">
              <a:spLocks noChangeArrowheads="1"/>
            </p:cNvSpPr>
            <p:nvPr/>
          </p:nvSpPr>
          <p:spPr bwMode="auto">
            <a:xfrm>
              <a:off x="1392" y="672"/>
              <a:ext cx="29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SSB (</a:t>
              </a:r>
              <a:r>
                <a:rPr lang="en-US" altLang="en-US" sz="2000" b="1" u="sng" dirty="0">
                  <a:solidFill>
                    <a:srgbClr val="FF0000"/>
                  </a:solidFill>
                  <a:latin typeface="+mj-lt"/>
                </a:rPr>
                <a:t>s</a:t>
              </a:r>
              <a:r>
                <a:rPr lang="en-US" altLang="en-US" sz="2000" b="1" dirty="0">
                  <a:solidFill>
                    <a:srgbClr val="FF0000"/>
                  </a:solidFill>
                  <a:latin typeface="+mj-lt"/>
                </a:rPr>
                <a:t>ingle </a:t>
              </a:r>
              <a:r>
                <a:rPr lang="en-US" altLang="en-US" sz="2000" b="1" u="sng" dirty="0">
                  <a:solidFill>
                    <a:srgbClr val="FF0000"/>
                  </a:solidFill>
                  <a:latin typeface="+mj-lt"/>
                </a:rPr>
                <a:t>s</a:t>
              </a:r>
              <a:r>
                <a:rPr lang="en-US" altLang="en-US" sz="2000" b="1" dirty="0">
                  <a:solidFill>
                    <a:srgbClr val="FF0000"/>
                  </a:solidFill>
                  <a:latin typeface="+mj-lt"/>
                </a:rPr>
                <a:t>trand </a:t>
              </a:r>
              <a:r>
                <a:rPr lang="en-US" altLang="en-US" sz="2000" b="1" u="sng" dirty="0">
                  <a:solidFill>
                    <a:srgbClr val="FF0000"/>
                  </a:solidFill>
                  <a:latin typeface="+mj-lt"/>
                </a:rPr>
                <a:t>b</a:t>
              </a:r>
              <a:r>
                <a:rPr lang="en-US" altLang="en-US" sz="2000" b="1" dirty="0">
                  <a:solidFill>
                    <a:srgbClr val="FF0000"/>
                  </a:solidFill>
                  <a:latin typeface="+mj-lt"/>
                </a:rPr>
                <a:t>inding) Proteins</a:t>
              </a:r>
              <a:endParaRPr lang="en-US" altLang="en-US" sz="2000" dirty="0">
                <a:latin typeface="+mj-lt"/>
              </a:endParaRPr>
            </a:p>
          </p:txBody>
        </p:sp>
      </p:grpSp>
      <p:sp>
        <p:nvSpPr>
          <p:cNvPr id="54298" name="Line 43"/>
          <p:cNvSpPr>
            <a:spLocks noChangeShapeType="1"/>
          </p:cNvSpPr>
          <p:nvPr/>
        </p:nvSpPr>
        <p:spPr bwMode="auto">
          <a:xfrm flipV="1">
            <a:off x="2413000" y="6061075"/>
            <a:ext cx="304800" cy="228600"/>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9" name="Rectangle 44"/>
          <p:cNvSpPr>
            <a:spLocks noChangeArrowheads="1"/>
          </p:cNvSpPr>
          <p:nvPr/>
        </p:nvSpPr>
        <p:spPr bwMode="auto">
          <a:xfrm>
            <a:off x="838200" y="5791200"/>
            <a:ext cx="1614488" cy="40005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latin typeface="+mj-lt"/>
              </a:rPr>
              <a:t>RNA Primer</a:t>
            </a:r>
            <a:endParaRPr lang="en-US" altLang="en-US" sz="2000" b="1" dirty="0">
              <a:solidFill>
                <a:srgbClr val="FF0000"/>
              </a:solidFill>
              <a:latin typeface="+mj-lt"/>
            </a:endParaRPr>
          </a:p>
        </p:txBody>
      </p:sp>
      <p:sp>
        <p:nvSpPr>
          <p:cNvPr id="54296" name="Line 49"/>
          <p:cNvSpPr>
            <a:spLocks noChangeShapeType="1"/>
          </p:cNvSpPr>
          <p:nvPr/>
        </p:nvSpPr>
        <p:spPr bwMode="auto">
          <a:xfrm rot="164618" flipH="1" flipV="1">
            <a:off x="3813175" y="2928938"/>
            <a:ext cx="304800" cy="19526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7" name="Line 50"/>
          <p:cNvSpPr>
            <a:spLocks noChangeShapeType="1"/>
          </p:cNvSpPr>
          <p:nvPr/>
        </p:nvSpPr>
        <p:spPr bwMode="auto">
          <a:xfrm rot="164618" flipH="1" flipV="1">
            <a:off x="4110038" y="3128963"/>
            <a:ext cx="304800" cy="19526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5" name="Rectangle 51"/>
          <p:cNvSpPr>
            <a:spLocks noChangeArrowheads="1"/>
          </p:cNvSpPr>
          <p:nvPr/>
        </p:nvSpPr>
        <p:spPr bwMode="auto">
          <a:xfrm>
            <a:off x="4064000" y="2581275"/>
            <a:ext cx="29845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2</a:t>
            </a:r>
          </a:p>
        </p:txBody>
      </p:sp>
      <p:sp>
        <p:nvSpPr>
          <p:cNvPr id="54289" name="Rectangle 54"/>
          <p:cNvSpPr>
            <a:spLocks noChangeArrowheads="1"/>
          </p:cNvSpPr>
          <p:nvPr/>
        </p:nvSpPr>
        <p:spPr bwMode="auto">
          <a:xfrm flipH="1">
            <a:off x="1295400" y="2495550"/>
            <a:ext cx="1906588" cy="40005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Polymerase III</a:t>
            </a:r>
          </a:p>
        </p:txBody>
      </p:sp>
      <p:sp>
        <p:nvSpPr>
          <p:cNvPr id="54290" name="Rectangle 55"/>
          <p:cNvSpPr>
            <a:spLocks noChangeArrowheads="1"/>
          </p:cNvSpPr>
          <p:nvPr/>
        </p:nvSpPr>
        <p:spPr bwMode="auto">
          <a:xfrm flipH="1">
            <a:off x="1676400" y="2819400"/>
            <a:ext cx="2038350" cy="40005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Lagging strand</a:t>
            </a:r>
          </a:p>
        </p:txBody>
      </p:sp>
      <p:sp>
        <p:nvSpPr>
          <p:cNvPr id="54291" name="Line 56"/>
          <p:cNvSpPr>
            <a:spLocks noChangeShapeType="1"/>
          </p:cNvSpPr>
          <p:nvPr/>
        </p:nvSpPr>
        <p:spPr bwMode="auto">
          <a:xfrm rot="164618" flipH="1" flipV="1">
            <a:off x="3305175" y="2573338"/>
            <a:ext cx="304800" cy="19526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2" name="Line 57"/>
          <p:cNvSpPr>
            <a:spLocks noChangeShapeType="1"/>
          </p:cNvSpPr>
          <p:nvPr/>
        </p:nvSpPr>
        <p:spPr bwMode="auto">
          <a:xfrm rot="164618" flipH="1" flipV="1">
            <a:off x="3602038" y="2773363"/>
            <a:ext cx="304800" cy="19526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3" name="AutoShape 58"/>
          <p:cNvSpPr>
            <a:spLocks noChangeArrowheads="1"/>
          </p:cNvSpPr>
          <p:nvPr/>
        </p:nvSpPr>
        <p:spPr bwMode="auto">
          <a:xfrm rot="2046436" flipH="1">
            <a:off x="2971800" y="2403475"/>
            <a:ext cx="533400" cy="228600"/>
          </a:xfrm>
          <a:prstGeom prst="rightArrow">
            <a:avLst>
              <a:gd name="adj1" fmla="val 50000"/>
              <a:gd name="adj2" fmla="val 58333"/>
            </a:avLst>
          </a:prstGeom>
          <a:solidFill>
            <a:srgbClr val="804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287" name="Rectangle 59"/>
          <p:cNvSpPr>
            <a:spLocks noChangeArrowheads="1"/>
          </p:cNvSpPr>
          <p:nvPr/>
        </p:nvSpPr>
        <p:spPr bwMode="auto">
          <a:xfrm>
            <a:off x="3276600" y="1857375"/>
            <a:ext cx="2066925"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Okazaki Fragments</a:t>
            </a:r>
          </a:p>
        </p:txBody>
      </p:sp>
      <p:sp>
        <p:nvSpPr>
          <p:cNvPr id="54288" name="Rectangle 60"/>
          <p:cNvSpPr>
            <a:spLocks noChangeArrowheads="1"/>
          </p:cNvSpPr>
          <p:nvPr/>
        </p:nvSpPr>
        <p:spPr bwMode="auto">
          <a:xfrm>
            <a:off x="3505200" y="2174875"/>
            <a:ext cx="29845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1</a:t>
            </a:r>
          </a:p>
        </p:txBody>
      </p:sp>
      <p:pic>
        <p:nvPicPr>
          <p:cNvPr id="67" name="Picture 2"/>
          <p:cNvPicPr>
            <a:picLocks noChangeAspect="1" noChangeArrowheads="1"/>
          </p:cNvPicPr>
          <p:nvPr/>
        </p:nvPicPr>
        <p:blipFill rotWithShape="1">
          <a:blip r:embed="rId3" cstate="print">
            <a:extLst/>
          </a:blip>
          <a:srcRect l="3030" t="32525" r="64952" b="34949"/>
          <a:stretch/>
        </p:blipFill>
        <p:spPr bwMode="auto">
          <a:xfrm>
            <a:off x="957618" y="3557981"/>
            <a:ext cx="2395182" cy="1166419"/>
          </a:xfrm>
          <a:prstGeom prst="ellipse">
            <a:avLst/>
          </a:prstGeom>
          <a:noFill/>
          <a:ln>
            <a:noFill/>
          </a:ln>
          <a:extLst/>
        </p:spPr>
      </p:pic>
      <p:sp>
        <p:nvSpPr>
          <p:cNvPr id="66" name="Line 43"/>
          <p:cNvSpPr>
            <a:spLocks noChangeShapeType="1"/>
          </p:cNvSpPr>
          <p:nvPr/>
        </p:nvSpPr>
        <p:spPr bwMode="auto">
          <a:xfrm flipV="1">
            <a:off x="2420938" y="6061075"/>
            <a:ext cx="304800" cy="228600"/>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sp>
        <p:nvSpPr>
          <p:cNvPr id="68" name="Line 4"/>
          <p:cNvSpPr>
            <a:spLocks noChangeShapeType="1"/>
          </p:cNvSpPr>
          <p:nvPr/>
        </p:nvSpPr>
        <p:spPr bwMode="auto">
          <a:xfrm rot="164618" flipH="1" flipV="1">
            <a:off x="4644593" y="3503197"/>
            <a:ext cx="304800" cy="195263"/>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sp>
        <p:nvSpPr>
          <p:cNvPr id="69" name="Line 4"/>
          <p:cNvSpPr>
            <a:spLocks noChangeShapeType="1"/>
          </p:cNvSpPr>
          <p:nvPr/>
        </p:nvSpPr>
        <p:spPr bwMode="auto">
          <a:xfrm rot="164618" flipH="1" flipV="1">
            <a:off x="4110039" y="3128965"/>
            <a:ext cx="304800" cy="195263"/>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sp>
        <p:nvSpPr>
          <p:cNvPr id="70" name="Line 4"/>
          <p:cNvSpPr>
            <a:spLocks noChangeShapeType="1"/>
          </p:cNvSpPr>
          <p:nvPr/>
        </p:nvSpPr>
        <p:spPr bwMode="auto">
          <a:xfrm rot="164618" flipH="1" flipV="1">
            <a:off x="3603772" y="2775600"/>
            <a:ext cx="304800" cy="195263"/>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cxnSp>
        <p:nvCxnSpPr>
          <p:cNvPr id="6" name="Straight Connector 5"/>
          <p:cNvCxnSpPr/>
          <p:nvPr/>
        </p:nvCxnSpPr>
        <p:spPr>
          <a:xfrm flipH="1" flipV="1">
            <a:off x="3692122" y="2832996"/>
            <a:ext cx="276887" cy="193573"/>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4144610" y="3148170"/>
            <a:ext cx="313090" cy="228443"/>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407025" y="6076394"/>
            <a:ext cx="270745" cy="2037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Rectangle 63"/>
          <p:cNvSpPr>
            <a:spLocks noChangeArrowheads="1"/>
          </p:cNvSpPr>
          <p:nvPr/>
        </p:nvSpPr>
        <p:spPr bwMode="auto">
          <a:xfrm>
            <a:off x="5646801" y="5707062"/>
            <a:ext cx="3039999" cy="369332"/>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800" b="1" dirty="0">
                <a:latin typeface="+mj-lt"/>
              </a:rPr>
              <a:t>Gaps are sealed by ligase</a:t>
            </a:r>
          </a:p>
        </p:txBody>
      </p:sp>
      <p:cxnSp>
        <p:nvCxnSpPr>
          <p:cNvPr id="80" name="Straight Connector 79"/>
          <p:cNvCxnSpPr/>
          <p:nvPr/>
        </p:nvCxnSpPr>
        <p:spPr>
          <a:xfrm flipH="1" flipV="1">
            <a:off x="4668995" y="3532139"/>
            <a:ext cx="305366" cy="232971"/>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grpSp>
        <p:nvGrpSpPr>
          <p:cNvPr id="7" name="Group 61"/>
          <p:cNvGrpSpPr>
            <a:grpSpLocks/>
          </p:cNvGrpSpPr>
          <p:nvPr/>
        </p:nvGrpSpPr>
        <p:grpSpPr bwMode="auto">
          <a:xfrm>
            <a:off x="2743200" y="3698875"/>
            <a:ext cx="6477000" cy="2438400"/>
            <a:chOff x="1392" y="2064"/>
            <a:chExt cx="4080" cy="1536"/>
          </a:xfrm>
        </p:grpSpPr>
        <p:sp>
          <p:nvSpPr>
            <p:cNvPr id="54283" name="Line 62"/>
            <p:cNvSpPr>
              <a:spLocks noChangeShapeType="1"/>
            </p:cNvSpPr>
            <p:nvPr/>
          </p:nvSpPr>
          <p:spPr bwMode="auto">
            <a:xfrm>
              <a:off x="2710" y="2064"/>
              <a:ext cx="528" cy="768"/>
            </a:xfrm>
            <a:prstGeom prst="line">
              <a:avLst/>
            </a:prstGeom>
            <a:noFill/>
            <a:ln w="19050">
              <a:solidFill>
                <a:srgbClr val="FF4D0C"/>
              </a:solidFill>
              <a:round/>
              <a:headEnd type="triangle" w="med" len="med"/>
              <a:tailEnd/>
            </a:ln>
            <a:extLst/>
          </p:spPr>
          <p:txBody>
            <a:bodyPr wrap="none" anchor="ctr"/>
            <a:lstStyle/>
            <a:p>
              <a:pPr>
                <a:defRPr/>
              </a:pPr>
              <a:endParaRPr lang="en-CA">
                <a:latin typeface="+mj-lt"/>
              </a:endParaRPr>
            </a:p>
          </p:txBody>
        </p:sp>
        <p:sp>
          <p:nvSpPr>
            <p:cNvPr id="54284" name="Rectangle 63"/>
            <p:cNvSpPr>
              <a:spLocks noChangeArrowheads="1"/>
            </p:cNvSpPr>
            <p:nvPr/>
          </p:nvSpPr>
          <p:spPr bwMode="auto">
            <a:xfrm>
              <a:off x="3216" y="2728"/>
              <a:ext cx="2256" cy="58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800" b="1" dirty="0">
                  <a:latin typeface="+mj-lt"/>
                </a:rPr>
                <a:t>RNA primer replaced by </a:t>
              </a:r>
              <a:r>
                <a:rPr lang="en-US" altLang="en-US" sz="1800" b="1" u="sng" dirty="0">
                  <a:latin typeface="+mj-lt"/>
                </a:rPr>
                <a:t>polymerase I (inherent </a:t>
              </a:r>
              <a:r>
                <a:rPr lang="en-US" altLang="en-US" sz="1800" b="1" u="sng" dirty="0" err="1">
                  <a:latin typeface="+mj-lt"/>
                </a:rPr>
                <a:t>RNaseH</a:t>
              </a:r>
              <a:r>
                <a:rPr lang="en-US" altLang="en-US" sz="1800" b="1" u="sng" dirty="0">
                  <a:latin typeface="+mj-lt"/>
                </a:rPr>
                <a:t>)</a:t>
              </a:r>
              <a:endParaRPr lang="en-US" altLang="en-US" sz="1800" b="1" dirty="0">
                <a:latin typeface="+mj-lt"/>
              </a:endParaRPr>
            </a:p>
          </p:txBody>
        </p:sp>
        <p:sp>
          <p:nvSpPr>
            <p:cNvPr id="54285" name="Line 64"/>
            <p:cNvSpPr>
              <a:spLocks noChangeShapeType="1"/>
            </p:cNvSpPr>
            <p:nvPr/>
          </p:nvSpPr>
          <p:spPr bwMode="auto">
            <a:xfrm flipV="1">
              <a:off x="1392" y="2832"/>
              <a:ext cx="1846" cy="768"/>
            </a:xfrm>
            <a:prstGeom prst="line">
              <a:avLst/>
            </a:prstGeom>
            <a:noFill/>
            <a:ln w="19050">
              <a:solidFill>
                <a:srgbClr val="FF4D0C"/>
              </a:solidFill>
              <a:round/>
              <a:headEnd type="triangle" w="med" len="med"/>
              <a:tailEnd/>
            </a:ln>
            <a:extLst/>
          </p:spPr>
          <p:txBody>
            <a:bodyPr wrap="none" anchor="ctr"/>
            <a:lstStyle/>
            <a:p>
              <a:pPr>
                <a:defRPr/>
              </a:pPr>
              <a:endParaRPr lang="en-CA">
                <a:latin typeface="+mj-lt"/>
              </a:endParaRPr>
            </a:p>
          </p:txBody>
        </p:sp>
      </p:grpSp>
      <p:cxnSp>
        <p:nvCxnSpPr>
          <p:cNvPr id="23" name="Straight Connector 22"/>
          <p:cNvCxnSpPr/>
          <p:nvPr/>
        </p:nvCxnSpPr>
        <p:spPr>
          <a:xfrm flipV="1">
            <a:off x="2584489" y="5976073"/>
            <a:ext cx="227844" cy="1742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4526210" y="3429597"/>
            <a:ext cx="305366" cy="224829"/>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4334" idx="1"/>
          </p:cNvCxnSpPr>
          <p:nvPr/>
        </p:nvCxnSpPr>
        <p:spPr>
          <a:xfrm flipH="1" flipV="1">
            <a:off x="4021543" y="3066035"/>
            <a:ext cx="329880" cy="236720"/>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3568700" y="2747312"/>
            <a:ext cx="276887" cy="193573"/>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 xmlns:a16="http://schemas.microsoft.com/office/drawing/2014/main" id="{8E31F3ED-BF01-4E01-86D9-7E4F42637581}"/>
              </a:ext>
            </a:extLst>
          </p:cNvPr>
          <p:cNvSpPr txBox="1"/>
          <p:nvPr/>
        </p:nvSpPr>
        <p:spPr>
          <a:xfrm>
            <a:off x="325362" y="120246"/>
            <a:ext cx="8479972" cy="523220"/>
          </a:xfrm>
          <a:prstGeom prst="rect">
            <a:avLst/>
          </a:prstGeom>
          <a:noFill/>
        </p:spPr>
        <p:txBody>
          <a:bodyPr wrap="square" rtlCol="0">
            <a:spAutoFit/>
          </a:bodyPr>
          <a:lstStyle/>
          <a:p>
            <a:pPr algn="ctr"/>
            <a:r>
              <a:rPr lang="en-US" sz="2800" b="1" dirty="0">
                <a:solidFill>
                  <a:srgbClr val="C00000"/>
                </a:solidFill>
              </a:rPr>
              <a:t>Problem -3 : </a:t>
            </a:r>
            <a:r>
              <a:rPr lang="en-US" sz="2800" b="1" dirty="0"/>
              <a:t>RNA primers need to be removed</a:t>
            </a:r>
          </a:p>
        </p:txBody>
      </p:sp>
    </p:spTree>
    <p:extLst>
      <p:ext uri="{BB962C8B-B14F-4D97-AF65-F5344CB8AC3E}">
        <p14:creationId xmlns:p14="http://schemas.microsoft.com/office/powerpoint/2010/main" val="227527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0" grpId="0" animBg="1"/>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9762"/>
          </a:xfrm>
        </p:spPr>
        <p:txBody>
          <a:bodyPr/>
          <a:lstStyle/>
          <a:p>
            <a:r>
              <a:rPr lang="en-GB" sz="3200" b="1" dirty="0">
                <a:solidFill>
                  <a:srgbClr val="C00000"/>
                </a:solidFill>
              </a:rPr>
              <a:t>DNA Replication: Summary</a:t>
            </a:r>
          </a:p>
        </p:txBody>
      </p:sp>
      <p:sp>
        <p:nvSpPr>
          <p:cNvPr id="4" name="Content Placeholder 3"/>
          <p:cNvSpPr>
            <a:spLocks noGrp="1"/>
          </p:cNvSpPr>
          <p:nvPr>
            <p:ph idx="1"/>
          </p:nvPr>
        </p:nvSpPr>
        <p:spPr>
          <a:xfrm>
            <a:off x="457200" y="1219200"/>
            <a:ext cx="8229600" cy="5029200"/>
          </a:xfrm>
        </p:spPr>
        <p:txBody>
          <a:bodyPr/>
          <a:lstStyle/>
          <a:p>
            <a:r>
              <a:rPr lang="en-US" altLang="en-US" sz="2000" dirty="0">
                <a:solidFill>
                  <a:srgbClr val="0000FF"/>
                </a:solidFill>
              </a:rPr>
              <a:t>DNA is unwound by </a:t>
            </a:r>
            <a:r>
              <a:rPr lang="en-US" altLang="en-US" sz="2000" u="sng" dirty="0">
                <a:solidFill>
                  <a:srgbClr val="0000FF"/>
                </a:solidFill>
              </a:rPr>
              <a:t>initiator protein + helicase</a:t>
            </a:r>
            <a:endParaRPr lang="en-US" altLang="en-US" sz="2000" dirty="0">
              <a:solidFill>
                <a:srgbClr val="0000FF"/>
              </a:solidFill>
            </a:endParaRPr>
          </a:p>
          <a:p>
            <a:r>
              <a:rPr lang="en-US" altLang="en-US" sz="2000" dirty="0">
                <a:solidFill>
                  <a:srgbClr val="0000FF"/>
                </a:solidFill>
              </a:rPr>
              <a:t>Single stranded DNA is stabilized by single stranded DNA binding proteins (</a:t>
            </a:r>
            <a:r>
              <a:rPr lang="en-US" altLang="en-US" sz="2000" u="sng" dirty="0">
                <a:solidFill>
                  <a:srgbClr val="0000FF"/>
                </a:solidFill>
              </a:rPr>
              <a:t>SSB)</a:t>
            </a:r>
          </a:p>
          <a:p>
            <a:r>
              <a:rPr lang="en-US" altLang="en-US" sz="2000" dirty="0">
                <a:solidFill>
                  <a:srgbClr val="0000FF"/>
                </a:solidFill>
              </a:rPr>
              <a:t>Supercoiling is relaxed by </a:t>
            </a:r>
            <a:r>
              <a:rPr lang="en-US" altLang="en-US" sz="2000" u="sng" dirty="0">
                <a:solidFill>
                  <a:srgbClr val="0000FF"/>
                </a:solidFill>
              </a:rPr>
              <a:t>Topoisomerase</a:t>
            </a:r>
          </a:p>
          <a:p>
            <a:r>
              <a:rPr lang="en-US" altLang="en-US" sz="2000" dirty="0">
                <a:solidFill>
                  <a:srgbClr val="0000FF"/>
                </a:solidFill>
              </a:rPr>
              <a:t>Small RNA primers are added by </a:t>
            </a:r>
            <a:r>
              <a:rPr lang="en-US" altLang="en-US" sz="2000" u="sng" dirty="0">
                <a:solidFill>
                  <a:srgbClr val="0000FF"/>
                </a:solidFill>
              </a:rPr>
              <a:t>Primase</a:t>
            </a:r>
            <a:r>
              <a:rPr lang="en-US" altLang="en-US" sz="2000" dirty="0">
                <a:solidFill>
                  <a:srgbClr val="0000FF"/>
                </a:solidFill>
              </a:rPr>
              <a:t> (RNA polymerase)</a:t>
            </a:r>
          </a:p>
          <a:p>
            <a:r>
              <a:rPr lang="en-US" altLang="en-US" sz="2000" u="sng" dirty="0">
                <a:solidFill>
                  <a:srgbClr val="0000FF"/>
                </a:solidFill>
              </a:rPr>
              <a:t>DNA Polymerase III </a:t>
            </a:r>
            <a:r>
              <a:rPr lang="en-US" altLang="en-US" sz="2000" dirty="0">
                <a:solidFill>
                  <a:srgbClr val="0000FF"/>
                </a:solidFill>
              </a:rPr>
              <a:t>extends from 3’ ends of primer sequences</a:t>
            </a:r>
          </a:p>
          <a:p>
            <a:pPr lvl="1"/>
            <a:r>
              <a:rPr lang="en-US" altLang="en-US" sz="1600" dirty="0">
                <a:solidFill>
                  <a:srgbClr val="0000FF"/>
                </a:solidFill>
              </a:rPr>
              <a:t>DNA Polymerase can only extend from pre-existing 3’OH group</a:t>
            </a:r>
          </a:p>
          <a:p>
            <a:pPr lvl="1"/>
            <a:r>
              <a:rPr lang="en-US" altLang="en-US" sz="1600" dirty="0">
                <a:solidFill>
                  <a:srgbClr val="0000FF"/>
                </a:solidFill>
              </a:rPr>
              <a:t>Hence synthesis is always from </a:t>
            </a:r>
            <a:r>
              <a:rPr lang="en-US" altLang="en-US" sz="1600" u="sng" dirty="0">
                <a:solidFill>
                  <a:srgbClr val="0000FF"/>
                </a:solidFill>
              </a:rPr>
              <a:t>5’-3’ direction</a:t>
            </a:r>
          </a:p>
          <a:p>
            <a:pPr lvl="1"/>
            <a:r>
              <a:rPr lang="en-US" altLang="en-US" sz="1600" dirty="0">
                <a:solidFill>
                  <a:srgbClr val="0000FF"/>
                </a:solidFill>
              </a:rPr>
              <a:t>It needs </a:t>
            </a:r>
            <a:r>
              <a:rPr lang="en-US" altLang="en-US" sz="1600" u="sng" dirty="0">
                <a:solidFill>
                  <a:srgbClr val="0000FF"/>
                </a:solidFill>
              </a:rPr>
              <a:t>DNA template</a:t>
            </a:r>
            <a:r>
              <a:rPr lang="en-US" altLang="en-US" sz="1600" dirty="0">
                <a:solidFill>
                  <a:srgbClr val="0000FF"/>
                </a:solidFill>
              </a:rPr>
              <a:t>, </a:t>
            </a:r>
            <a:r>
              <a:rPr lang="en-US" altLang="en-US" sz="1600" u="sng" dirty="0">
                <a:solidFill>
                  <a:srgbClr val="0000FF"/>
                </a:solidFill>
              </a:rPr>
              <a:t>dNTPs</a:t>
            </a:r>
            <a:r>
              <a:rPr lang="en-US" altLang="en-US" sz="1600" dirty="0">
                <a:solidFill>
                  <a:srgbClr val="0000FF"/>
                </a:solidFill>
              </a:rPr>
              <a:t> and </a:t>
            </a:r>
            <a:r>
              <a:rPr lang="en-US" altLang="en-US" sz="1600" u="sng" dirty="0">
                <a:solidFill>
                  <a:srgbClr val="0000FF"/>
                </a:solidFill>
              </a:rPr>
              <a:t>Mg</a:t>
            </a:r>
            <a:r>
              <a:rPr lang="en-US" altLang="en-US" sz="1600" u="sng" baseline="30000" dirty="0">
                <a:solidFill>
                  <a:srgbClr val="0000FF"/>
                </a:solidFill>
              </a:rPr>
              <a:t>2+</a:t>
            </a:r>
            <a:r>
              <a:rPr lang="en-US" altLang="en-US" sz="1600" u="sng" dirty="0">
                <a:solidFill>
                  <a:srgbClr val="0000FF"/>
                </a:solidFill>
              </a:rPr>
              <a:t> ions</a:t>
            </a:r>
            <a:endParaRPr lang="en-GB" altLang="en-US" sz="1600" u="sng" dirty="0"/>
          </a:p>
          <a:p>
            <a:r>
              <a:rPr lang="en-GB" altLang="en-US" sz="2000" dirty="0">
                <a:solidFill>
                  <a:srgbClr val="0000FF"/>
                </a:solidFill>
              </a:rPr>
              <a:t>Replication is continuous in leading strand and discontinuous in lagging strands. Small newly synthesized DNA fragments in lagging strand are called </a:t>
            </a:r>
            <a:r>
              <a:rPr lang="en-GB" altLang="en-US" sz="2000" u="sng" dirty="0">
                <a:solidFill>
                  <a:srgbClr val="0000FF"/>
                </a:solidFill>
              </a:rPr>
              <a:t>Okazaki fragments</a:t>
            </a:r>
          </a:p>
          <a:p>
            <a:r>
              <a:rPr lang="en-US" altLang="en-US" sz="2000" dirty="0">
                <a:solidFill>
                  <a:srgbClr val="0000FF"/>
                </a:solidFill>
              </a:rPr>
              <a:t>RNA primers are replaced with DNA by </a:t>
            </a:r>
            <a:r>
              <a:rPr lang="en-US" altLang="en-US" sz="2000" u="sng" dirty="0">
                <a:solidFill>
                  <a:srgbClr val="0000FF"/>
                </a:solidFill>
              </a:rPr>
              <a:t>DNA Polymerase I</a:t>
            </a:r>
            <a:r>
              <a:rPr lang="en-US" altLang="en-US" sz="2000" dirty="0">
                <a:solidFill>
                  <a:srgbClr val="0000FF"/>
                </a:solidFill>
              </a:rPr>
              <a:t>, which has both </a:t>
            </a:r>
            <a:r>
              <a:rPr lang="en-US" altLang="en-US" sz="2000" u="sng" dirty="0" err="1">
                <a:solidFill>
                  <a:srgbClr val="0000FF"/>
                </a:solidFill>
              </a:rPr>
              <a:t>RNaseH</a:t>
            </a:r>
            <a:r>
              <a:rPr lang="en-US" altLang="en-US" sz="2000" dirty="0">
                <a:solidFill>
                  <a:srgbClr val="0000FF"/>
                </a:solidFill>
              </a:rPr>
              <a:t> and DNA Polymerase activity</a:t>
            </a:r>
          </a:p>
          <a:p>
            <a:r>
              <a:rPr lang="en-US" altLang="en-US" sz="2000" dirty="0">
                <a:solidFill>
                  <a:srgbClr val="0000FF"/>
                </a:solidFill>
              </a:rPr>
              <a:t>The gaps are sealed by </a:t>
            </a:r>
            <a:r>
              <a:rPr lang="en-US" altLang="en-US" sz="2000" u="sng" dirty="0">
                <a:solidFill>
                  <a:srgbClr val="0000FF"/>
                </a:solidFill>
              </a:rPr>
              <a:t>Ligase</a:t>
            </a:r>
            <a:endParaRPr lang="en-US" altLang="en-US" sz="2000" dirty="0">
              <a:solidFill>
                <a:srgbClr val="0000FF"/>
              </a:solidFill>
            </a:endParaRPr>
          </a:p>
        </p:txBody>
      </p:sp>
    </p:spTree>
    <p:extLst>
      <p:ext uri="{BB962C8B-B14F-4D97-AF65-F5344CB8AC3E}">
        <p14:creationId xmlns:p14="http://schemas.microsoft.com/office/powerpoint/2010/main" val="4252180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438400"/>
            <a:ext cx="7620000" cy="1323439"/>
          </a:xfrm>
          <a:prstGeom prst="rect">
            <a:avLst/>
          </a:prstGeom>
          <a:noFill/>
          <a:ln w="9525">
            <a:noFill/>
            <a:miter lim="800000"/>
            <a:headEnd/>
            <a:tailEnd/>
          </a:ln>
          <a:effectLst/>
        </p:spPr>
        <p:txBody>
          <a:bodyPr>
            <a:spAutoFit/>
          </a:bodyPr>
          <a:lstStyle/>
          <a:p>
            <a:pPr algn="ctr" eaLnBrk="1" hangingPunct="1">
              <a:defRPr/>
            </a:pPr>
            <a:r>
              <a:rPr lang="en-US" sz="4000" b="1" dirty="0">
                <a:solidFill>
                  <a:srgbClr val="C00000"/>
                </a:solidFill>
                <a:latin typeface="+mj-lt"/>
                <a:cs typeface="Times New Roman" pitchFamily="18" charset="0"/>
              </a:rPr>
              <a:t>Laboratory methods for nucleic acid analysis</a:t>
            </a:r>
            <a:endParaRPr lang="en-US" sz="4000" b="1" dirty="0">
              <a:solidFill>
                <a:srgbClr val="C00000"/>
              </a:solidFill>
              <a:latin typeface="+mj-lt"/>
            </a:endParaRPr>
          </a:p>
        </p:txBody>
      </p:sp>
    </p:spTree>
    <p:extLst>
      <p:ext uri="{BB962C8B-B14F-4D97-AF65-F5344CB8AC3E}">
        <p14:creationId xmlns:p14="http://schemas.microsoft.com/office/powerpoint/2010/main" val="2499318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438400"/>
            <a:ext cx="7620000" cy="708025"/>
          </a:xfrm>
          <a:prstGeom prst="rect">
            <a:avLst/>
          </a:prstGeom>
          <a:noFill/>
          <a:ln w="9525">
            <a:noFill/>
            <a:miter lim="800000"/>
            <a:headEnd/>
            <a:tailEnd/>
          </a:ln>
          <a:effectLst/>
        </p:spPr>
        <p:txBody>
          <a:bodyPr>
            <a:spAutoFit/>
          </a:bodyPr>
          <a:lstStyle/>
          <a:p>
            <a:pPr algn="ctr" eaLnBrk="1" hangingPunct="1">
              <a:defRPr/>
            </a:pPr>
            <a:r>
              <a:rPr lang="en-US" sz="4000" b="1" dirty="0">
                <a:solidFill>
                  <a:srgbClr val="C00000"/>
                </a:solidFill>
                <a:latin typeface="+mj-lt"/>
                <a:cs typeface="Times New Roman" pitchFamily="18" charset="0"/>
              </a:rPr>
              <a:t>DNA Replication: An Overview</a:t>
            </a:r>
            <a:endParaRPr lang="en-US" sz="4000" b="1" dirty="0">
              <a:solidFill>
                <a:srgbClr val="C00000"/>
              </a:solidFill>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14400" y="762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3200" b="1" kern="0" dirty="0">
                <a:solidFill>
                  <a:srgbClr val="C00000"/>
                </a:solidFill>
              </a:rPr>
              <a:t>DNA Gel Electrophoresis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450" y="838200"/>
            <a:ext cx="7531100" cy="342900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8000" b="20001"/>
          <a:stretch/>
        </p:blipFill>
        <p:spPr>
          <a:xfrm>
            <a:off x="0" y="4495800"/>
            <a:ext cx="4476750" cy="20574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3305" r="3303"/>
          <a:stretch/>
        </p:blipFill>
        <p:spPr>
          <a:xfrm>
            <a:off x="6852492" y="4343400"/>
            <a:ext cx="1469818" cy="2362200"/>
          </a:xfrm>
          <a:prstGeom prst="rect">
            <a:avLst/>
          </a:prstGeom>
        </p:spPr>
      </p:pic>
      <p:pic>
        <p:nvPicPr>
          <p:cNvPr id="1026" name="Picture 2" descr="Laboratory Pipette Adjustable With Pipette Filter Tips - Buy Laboratory  Pipette Tips Pipette With Filter,Adjustable Pipette Pipette Tips  1ml,Laboratory Pipette Yellow Pipette Tips Product on Alibaba.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852" r="17455"/>
          <a:stretch/>
        </p:blipFill>
        <p:spPr bwMode="auto">
          <a:xfrm>
            <a:off x="4800600" y="4404360"/>
            <a:ext cx="1371600" cy="237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24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60960"/>
            <a:ext cx="7772400" cy="762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3200" b="1" kern="0" dirty="0">
                <a:solidFill>
                  <a:srgbClr val="C00000"/>
                </a:solidFill>
              </a:rPr>
              <a:t>DNA Gel Electrophoresis</a:t>
            </a:r>
          </a:p>
        </p:txBody>
      </p:sp>
      <p:sp>
        <p:nvSpPr>
          <p:cNvPr id="3" name="TextBox 2"/>
          <p:cNvSpPr txBox="1"/>
          <p:nvPr/>
        </p:nvSpPr>
        <p:spPr>
          <a:xfrm>
            <a:off x="152400" y="1371600"/>
            <a:ext cx="8839200" cy="4585871"/>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CA" sz="2400" dirty="0"/>
              <a:t>Agarose gel is used to analyze a mixture of DNA.</a:t>
            </a:r>
          </a:p>
          <a:p>
            <a:pPr marL="285750" indent="-285750">
              <a:spcAft>
                <a:spcPts val="2400"/>
              </a:spcAft>
              <a:buFont typeface="Arial" panose="020B0604020202020204" pitchFamily="34" charset="0"/>
              <a:buChar char="•"/>
            </a:pPr>
            <a:r>
              <a:rPr lang="en-CA" sz="2400" dirty="0"/>
              <a:t>DNA is negatively charged and hence migrates towards the positive terminal in the applied electric field gradient.</a:t>
            </a:r>
          </a:p>
          <a:p>
            <a:pPr marL="285750" indent="-285750">
              <a:spcAft>
                <a:spcPts val="2400"/>
              </a:spcAft>
              <a:buFont typeface="Arial" panose="020B0604020202020204" pitchFamily="34" charset="0"/>
              <a:buChar char="•"/>
            </a:pPr>
            <a:r>
              <a:rPr lang="en-CA" sz="2400" dirty="0"/>
              <a:t>Different DNA molecules separate according to mass.</a:t>
            </a:r>
          </a:p>
          <a:p>
            <a:pPr marL="285750" indent="-285750">
              <a:spcAft>
                <a:spcPts val="2400"/>
              </a:spcAft>
              <a:buFont typeface="Arial" panose="020B0604020202020204" pitchFamily="34" charset="0"/>
              <a:buChar char="•"/>
            </a:pPr>
            <a:r>
              <a:rPr lang="en-CA" sz="2400" dirty="0"/>
              <a:t>Smaller molecules migrate faster.</a:t>
            </a:r>
          </a:p>
          <a:p>
            <a:pPr marL="285750" indent="-285750">
              <a:spcAft>
                <a:spcPts val="2400"/>
              </a:spcAft>
              <a:buFont typeface="Arial" panose="020B0604020202020204" pitchFamily="34" charset="0"/>
              <a:buChar char="•"/>
            </a:pPr>
            <a:r>
              <a:rPr lang="en-CA" sz="2400" dirty="0"/>
              <a:t>DNA is visualized in the gel by staining with ethidium bromide, which fluoresces under UV light.</a:t>
            </a:r>
          </a:p>
          <a:p>
            <a:pPr marL="285750" indent="-285750">
              <a:spcAft>
                <a:spcPts val="2400"/>
              </a:spcAft>
              <a:buFont typeface="Arial" panose="020B0604020202020204" pitchFamily="34" charset="0"/>
              <a:buChar char="•"/>
            </a:pPr>
            <a:r>
              <a:rPr lang="en-CA" sz="2400" dirty="0"/>
              <a:t>UV light at 302 nm or 365 nm wavelengths are used.</a:t>
            </a:r>
          </a:p>
        </p:txBody>
      </p:sp>
      <p:sp>
        <p:nvSpPr>
          <p:cNvPr id="4" name="AutoShape 2" descr="Illustration showing DNA bands separated on a gel. The length of the DNA fragments is compared to a marker containing fragments of known length. Image credit: Genome Research Limit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94" t="16070" r="5793" b="6804"/>
          <a:stretch/>
        </p:blipFill>
        <p:spPr bwMode="auto">
          <a:xfrm>
            <a:off x="3229711" y="1828800"/>
            <a:ext cx="309488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2" descr="Make Agarose Gels and Run Gel Electrophores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425" y="2557463"/>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029" t="21341" r="6606" b="37405"/>
          <a:stretch/>
        </p:blipFill>
        <p:spPr bwMode="auto">
          <a:xfrm>
            <a:off x="0" y="2550029"/>
            <a:ext cx="3108960" cy="2003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91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838200" y="1889125"/>
            <a:ext cx="7467600" cy="2149475"/>
          </a:xfrm>
        </p:spPr>
        <p:txBody>
          <a:bodyPr/>
          <a:lstStyle/>
          <a:p>
            <a:pPr eaLnBrk="1" hangingPunct="1"/>
            <a:r>
              <a:rPr lang="en-US" altLang="en-US" sz="4000" b="1" dirty="0">
                <a:solidFill>
                  <a:srgbClr val="C00000"/>
                </a:solidFill>
              </a:rPr>
              <a:t>Polymerase Chain Reaction (PCR) and Its Applications</a:t>
            </a:r>
            <a:br>
              <a:rPr lang="en-US" altLang="en-US" sz="4000" b="1" dirty="0">
                <a:solidFill>
                  <a:srgbClr val="C00000"/>
                </a:solidFill>
              </a:rPr>
            </a:br>
            <a:endParaRPr lang="ru-RU" altLang="en-US" sz="4000" b="1" dirty="0">
              <a:solidFill>
                <a:srgbClr val="C00000"/>
              </a:solidFill>
            </a:endParaRPr>
          </a:p>
        </p:txBody>
      </p:sp>
    </p:spTree>
    <p:extLst>
      <p:ext uri="{BB962C8B-B14F-4D97-AF65-F5344CB8AC3E}">
        <p14:creationId xmlns:p14="http://schemas.microsoft.com/office/powerpoint/2010/main" val="27981860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76200"/>
            <a:ext cx="8229600" cy="1143000"/>
          </a:xfrm>
        </p:spPr>
        <p:txBody>
          <a:bodyPr/>
          <a:lstStyle/>
          <a:p>
            <a:pPr eaLnBrk="1" hangingPunct="1"/>
            <a:r>
              <a:rPr lang="en-US" altLang="en-US" sz="4000" b="1" dirty="0">
                <a:solidFill>
                  <a:srgbClr val="C00000"/>
                </a:solidFill>
              </a:rPr>
              <a:t>What is PCR?</a:t>
            </a:r>
            <a:endParaRPr lang="ru-RU" altLang="en-US" sz="4000" b="1" dirty="0">
              <a:solidFill>
                <a:srgbClr val="C00000"/>
              </a:solidFill>
            </a:endParaRPr>
          </a:p>
        </p:txBody>
      </p:sp>
      <p:sp>
        <p:nvSpPr>
          <p:cNvPr id="209924" name="Text Box 4"/>
          <p:cNvSpPr txBox="1">
            <a:spLocks noChangeArrowheads="1"/>
          </p:cNvSpPr>
          <p:nvPr/>
        </p:nvSpPr>
        <p:spPr bwMode="auto">
          <a:xfrm>
            <a:off x="914400" y="1282700"/>
            <a:ext cx="7696200" cy="954088"/>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dirty="0">
                <a:latin typeface="+mj-lt"/>
              </a:rPr>
              <a:t>PCR is an </a:t>
            </a:r>
            <a:r>
              <a:rPr lang="en-US" altLang="en-US" sz="2800" u="sng" dirty="0">
                <a:latin typeface="+mj-lt"/>
              </a:rPr>
              <a:t>exponentially</a:t>
            </a:r>
            <a:r>
              <a:rPr lang="en-US" altLang="en-US" sz="2800" dirty="0">
                <a:latin typeface="+mj-lt"/>
              </a:rPr>
              <a:t> progressing synthesis of the defined target DNA sequences in vitro.</a:t>
            </a:r>
            <a:endParaRPr lang="en-AU" altLang="en-US" sz="2800" dirty="0">
              <a:latin typeface="+mj-lt"/>
            </a:endParaRPr>
          </a:p>
        </p:txBody>
      </p:sp>
      <p:grpSp>
        <p:nvGrpSpPr>
          <p:cNvPr id="2" name="Group 1"/>
          <p:cNvGrpSpPr>
            <a:grpSpLocks/>
          </p:cNvGrpSpPr>
          <p:nvPr/>
        </p:nvGrpSpPr>
        <p:grpSpPr bwMode="auto">
          <a:xfrm>
            <a:off x="954088" y="2590800"/>
            <a:ext cx="7464425" cy="3951288"/>
            <a:chOff x="1411405" y="2590535"/>
            <a:chExt cx="7464305" cy="3951623"/>
          </a:xfrm>
        </p:grpSpPr>
        <p:sp>
          <p:nvSpPr>
            <p:cNvPr id="209923" name="Text Box 3"/>
            <p:cNvSpPr txBox="1">
              <a:spLocks noChangeArrowheads="1"/>
            </p:cNvSpPr>
            <p:nvPr/>
          </p:nvSpPr>
          <p:spPr bwMode="auto">
            <a:xfrm>
              <a:off x="1524115" y="2590535"/>
              <a:ext cx="7351595" cy="1170087"/>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dirty="0">
                  <a:latin typeface="+mj-lt"/>
                </a:rPr>
                <a:t>It was invented in 1983 by Dr. </a:t>
              </a:r>
              <a:r>
                <a:rPr lang="en-US" altLang="en-US" sz="2800" dirty="0" err="1">
                  <a:latin typeface="+mj-lt"/>
                </a:rPr>
                <a:t>Kary</a:t>
              </a:r>
              <a:r>
                <a:rPr lang="en-US" altLang="en-US" sz="2800" dirty="0">
                  <a:latin typeface="+mj-lt"/>
                </a:rPr>
                <a:t> Mullis</a:t>
              </a:r>
            </a:p>
            <a:p>
              <a:pPr eaLnBrk="1" hangingPunct="1">
                <a:spcBef>
                  <a:spcPct val="50000"/>
                </a:spcBef>
                <a:buFontTx/>
                <a:buNone/>
                <a:defRPr/>
              </a:pPr>
              <a:r>
                <a:rPr lang="en-US" altLang="en-US" sz="2800" dirty="0">
                  <a:latin typeface="+mj-lt"/>
                </a:rPr>
                <a:t>                           </a:t>
              </a:r>
              <a:r>
                <a:rPr lang="en-US" altLang="en-US" sz="2800" b="1" u="sng" dirty="0">
                  <a:solidFill>
                    <a:srgbClr val="006600"/>
                  </a:solidFill>
                  <a:latin typeface="+mj-lt"/>
                </a:rPr>
                <a:t>Nobel Prize in 1993</a:t>
              </a:r>
              <a:endParaRPr lang="en-AU" altLang="en-US" sz="2800" b="1" u="sng" dirty="0">
                <a:solidFill>
                  <a:srgbClr val="006600"/>
                </a:solidFill>
                <a:latin typeface="+mj-lt"/>
              </a:endParaRPr>
            </a:p>
          </p:txBody>
        </p:sp>
        <p:pic>
          <p:nvPicPr>
            <p:cNvPr id="86023" name="Picture 8" descr="https://tedcdnpi-a.akamaihd.net/r/tedcdnpe-a.akamaihd.net/images/ted/99976_800x600.jpg?quality=89&amp;w=8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05" y="3885962"/>
              <a:ext cx="3541595" cy="2656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38059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295400" y="274638"/>
            <a:ext cx="7162800" cy="1401762"/>
          </a:xfrm>
        </p:spPr>
        <p:txBody>
          <a:bodyPr/>
          <a:lstStyle/>
          <a:p>
            <a:pPr algn="l" eaLnBrk="1" hangingPunct="1"/>
            <a:r>
              <a:rPr lang="en-US" altLang="en-US" sz="3200" b="1" dirty="0">
                <a:solidFill>
                  <a:srgbClr val="C00000"/>
                </a:solidFill>
              </a:rPr>
              <a:t>Polymerase Chain Reaction (PCR)</a:t>
            </a:r>
            <a:r>
              <a:rPr lang="en-US" altLang="en-US" sz="2800" b="1" dirty="0">
                <a:solidFill>
                  <a:srgbClr val="C00000"/>
                </a:solidFill>
              </a:rPr>
              <a:t/>
            </a:r>
            <a:br>
              <a:rPr lang="en-US" altLang="en-US" sz="2800" b="1" dirty="0">
                <a:solidFill>
                  <a:srgbClr val="C00000"/>
                </a:solidFill>
              </a:rPr>
            </a:br>
            <a:r>
              <a:rPr lang="en-US" altLang="en-US" sz="2800" b="1" dirty="0">
                <a:solidFill>
                  <a:srgbClr val="C00000"/>
                </a:solidFill>
              </a:rPr>
              <a:t/>
            </a:r>
            <a:br>
              <a:rPr lang="en-US" altLang="en-US" sz="2800" b="1" dirty="0">
                <a:solidFill>
                  <a:srgbClr val="C00000"/>
                </a:solidFill>
              </a:rPr>
            </a:br>
            <a:r>
              <a:rPr lang="en-US" altLang="en-US" sz="2800" b="1" dirty="0">
                <a:solidFill>
                  <a:srgbClr val="006600"/>
                </a:solidFill>
              </a:rPr>
              <a:t>Why “Polymerase” ?</a:t>
            </a:r>
            <a:endParaRPr lang="ru-RU" altLang="en-US" sz="2800" b="1" dirty="0">
              <a:solidFill>
                <a:srgbClr val="006600"/>
              </a:solidFill>
            </a:endParaRPr>
          </a:p>
        </p:txBody>
      </p:sp>
      <p:sp>
        <p:nvSpPr>
          <p:cNvPr id="77827" name="Text Box 3"/>
          <p:cNvSpPr txBox="1">
            <a:spLocks noChangeArrowheads="1"/>
          </p:cNvSpPr>
          <p:nvPr/>
        </p:nvSpPr>
        <p:spPr bwMode="auto">
          <a:xfrm>
            <a:off x="1304132" y="1752600"/>
            <a:ext cx="6535737" cy="13843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dirty="0">
                <a:latin typeface="+mj-lt"/>
              </a:rPr>
              <a:t>It is called “polymerase” because the only enzyme used in this reaction is DNA polymerase.</a:t>
            </a:r>
            <a:endParaRPr lang="en-AU" altLang="en-US" sz="2800" dirty="0">
              <a:latin typeface="+mj-lt"/>
            </a:endParaRPr>
          </a:p>
        </p:txBody>
      </p:sp>
      <p:sp>
        <p:nvSpPr>
          <p:cNvPr id="2" name="Rectangle 1"/>
          <p:cNvSpPr>
            <a:spLocks noChangeArrowheads="1"/>
          </p:cNvSpPr>
          <p:nvPr/>
        </p:nvSpPr>
        <p:spPr bwMode="auto">
          <a:xfrm>
            <a:off x="1333500" y="3816350"/>
            <a:ext cx="6477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006600"/>
                </a:solidFill>
              </a:rPr>
              <a:t>Why “Chain” ?</a:t>
            </a:r>
          </a:p>
          <a:p>
            <a:pPr>
              <a:spcBef>
                <a:spcPct val="0"/>
              </a:spcBef>
              <a:buFontTx/>
              <a:buNone/>
            </a:pPr>
            <a:endParaRPr lang="en-US" altLang="en-US" sz="1200" b="1" dirty="0">
              <a:solidFill>
                <a:srgbClr val="006600"/>
              </a:solidFill>
            </a:endParaRPr>
          </a:p>
          <a:p>
            <a:pPr>
              <a:spcBef>
                <a:spcPct val="0"/>
              </a:spcBef>
              <a:buFontTx/>
              <a:buNone/>
            </a:pPr>
            <a:r>
              <a:rPr lang="en-US" altLang="en-US" sz="2800" dirty="0"/>
              <a:t>It is called “chain” because the products of the first reaction become substrates of the following one, and so on.</a:t>
            </a:r>
            <a:endParaRPr lang="en-AU" altLang="en-US" sz="2800" dirty="0"/>
          </a:p>
          <a:p>
            <a:pPr>
              <a:spcBef>
                <a:spcPct val="0"/>
              </a:spcBef>
              <a:buFontTx/>
              <a:buNone/>
            </a:pPr>
            <a:endParaRPr lang="en-US" altLang="en-US" sz="2800" dirty="0"/>
          </a:p>
        </p:txBody>
      </p:sp>
    </p:spTree>
    <p:extLst>
      <p:ext uri="{BB962C8B-B14F-4D97-AF65-F5344CB8AC3E}">
        <p14:creationId xmlns:p14="http://schemas.microsoft.com/office/powerpoint/2010/main" val="1162283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14400" y="685800"/>
            <a:ext cx="7772400" cy="762000"/>
          </a:xfrm>
        </p:spPr>
        <p:txBody>
          <a:bodyPr/>
          <a:lstStyle/>
          <a:p>
            <a:pPr eaLnBrk="1" hangingPunct="1"/>
            <a:r>
              <a:rPr lang="en-US" altLang="en-US" sz="2400" b="1" u="sng">
                <a:solidFill>
                  <a:srgbClr val="006600"/>
                </a:solidFill>
              </a:rPr>
              <a:t>The “Reaction” Components</a:t>
            </a:r>
            <a:endParaRPr lang="ru-RU" altLang="en-US" sz="2400" b="1" u="sng">
              <a:solidFill>
                <a:srgbClr val="006600"/>
              </a:solidFill>
            </a:endParaRPr>
          </a:p>
        </p:txBody>
      </p:sp>
      <p:sp>
        <p:nvSpPr>
          <p:cNvPr id="214019" name="Text Box 3"/>
          <p:cNvSpPr txBox="1">
            <a:spLocks noChangeArrowheads="1"/>
          </p:cNvSpPr>
          <p:nvPr/>
        </p:nvSpPr>
        <p:spPr bwMode="auto">
          <a:xfrm>
            <a:off x="769938" y="1443038"/>
            <a:ext cx="7726362" cy="46196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1) Target DNA</a:t>
            </a:r>
            <a:r>
              <a:rPr lang="en-AU" altLang="en-US" sz="2400" dirty="0">
                <a:latin typeface="+mj-lt"/>
              </a:rPr>
              <a:t> - contains the sequence to be amplified. </a:t>
            </a:r>
          </a:p>
        </p:txBody>
      </p:sp>
      <p:sp>
        <p:nvSpPr>
          <p:cNvPr id="214020" name="Text Box 4"/>
          <p:cNvSpPr txBox="1">
            <a:spLocks noChangeArrowheads="1"/>
          </p:cNvSpPr>
          <p:nvPr/>
        </p:nvSpPr>
        <p:spPr bwMode="auto">
          <a:xfrm>
            <a:off x="769938" y="2120900"/>
            <a:ext cx="8221662" cy="13843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AU" altLang="en-US" sz="2400" dirty="0">
                <a:solidFill>
                  <a:srgbClr val="C00000"/>
                </a:solidFill>
                <a:latin typeface="+mj-lt"/>
              </a:rPr>
              <a:t>2) Pair of Primers</a:t>
            </a:r>
            <a:r>
              <a:rPr lang="en-AU" altLang="en-US" sz="2400" dirty="0">
                <a:latin typeface="+mj-lt"/>
              </a:rPr>
              <a:t> - oligonucleotides that define the sequence to be amplified.</a:t>
            </a:r>
          </a:p>
          <a:p>
            <a:pPr eaLnBrk="1" hangingPunct="1">
              <a:spcBef>
                <a:spcPct val="50000"/>
              </a:spcBef>
              <a:buFontTx/>
              <a:buNone/>
              <a:defRPr/>
            </a:pPr>
            <a:endParaRPr lang="en-AU" altLang="en-US" sz="2400" dirty="0">
              <a:latin typeface="+mj-lt"/>
            </a:endParaRPr>
          </a:p>
        </p:txBody>
      </p:sp>
      <p:sp>
        <p:nvSpPr>
          <p:cNvPr id="214021" name="Text Box 5"/>
          <p:cNvSpPr txBox="1">
            <a:spLocks noChangeArrowheads="1"/>
          </p:cNvSpPr>
          <p:nvPr/>
        </p:nvSpPr>
        <p:spPr bwMode="auto">
          <a:xfrm>
            <a:off x="769938" y="3132138"/>
            <a:ext cx="8450262" cy="83026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3) </a:t>
            </a:r>
            <a:r>
              <a:rPr lang="en-AU" altLang="en-US" sz="2400" dirty="0" err="1">
                <a:solidFill>
                  <a:srgbClr val="C00000"/>
                </a:solidFill>
                <a:latin typeface="+mj-lt"/>
              </a:rPr>
              <a:t>dNTPs</a:t>
            </a:r>
            <a:r>
              <a:rPr lang="en-AU" altLang="en-US" sz="2400" dirty="0">
                <a:latin typeface="+mj-lt"/>
              </a:rPr>
              <a:t> - </a:t>
            </a:r>
            <a:r>
              <a:rPr lang="en-AU" altLang="en-US" sz="2400" dirty="0" err="1">
                <a:latin typeface="+mj-lt"/>
              </a:rPr>
              <a:t>deoxynucleotidetriphosphates</a:t>
            </a:r>
            <a:r>
              <a:rPr lang="en-AU" altLang="en-US" sz="2400" dirty="0">
                <a:latin typeface="+mj-lt"/>
              </a:rPr>
              <a:t>: DNA building blocks.</a:t>
            </a:r>
          </a:p>
        </p:txBody>
      </p:sp>
      <p:sp>
        <p:nvSpPr>
          <p:cNvPr id="214022" name="Text Box 6"/>
          <p:cNvSpPr txBox="1">
            <a:spLocks noChangeArrowheads="1"/>
          </p:cNvSpPr>
          <p:nvPr/>
        </p:nvSpPr>
        <p:spPr bwMode="auto">
          <a:xfrm>
            <a:off x="769938" y="4122738"/>
            <a:ext cx="7726362" cy="83026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4) Thermostable DNA Polymerase</a:t>
            </a:r>
            <a:r>
              <a:rPr lang="en-AU" altLang="en-US" sz="2400" dirty="0">
                <a:latin typeface="+mj-lt"/>
              </a:rPr>
              <a:t> - enzyme that </a:t>
            </a:r>
            <a:r>
              <a:rPr lang="en-AU" altLang="en-US" sz="2400" dirty="0" err="1">
                <a:latin typeface="+mj-lt"/>
              </a:rPr>
              <a:t>catalyzes</a:t>
            </a:r>
            <a:r>
              <a:rPr lang="en-AU" altLang="en-US" sz="2400" dirty="0">
                <a:latin typeface="+mj-lt"/>
              </a:rPr>
              <a:t> the reaction</a:t>
            </a:r>
          </a:p>
        </p:txBody>
      </p:sp>
      <p:sp>
        <p:nvSpPr>
          <p:cNvPr id="214023" name="Text Box 7"/>
          <p:cNvSpPr txBox="1">
            <a:spLocks noChangeArrowheads="1"/>
          </p:cNvSpPr>
          <p:nvPr/>
        </p:nvSpPr>
        <p:spPr bwMode="auto">
          <a:xfrm>
            <a:off x="769938" y="5100638"/>
            <a:ext cx="5332412" cy="46196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5) Mg</a:t>
            </a:r>
            <a:r>
              <a:rPr lang="en-AU" altLang="en-US" sz="2400" baseline="30000" dirty="0">
                <a:solidFill>
                  <a:srgbClr val="C00000"/>
                </a:solidFill>
                <a:latin typeface="+mj-lt"/>
              </a:rPr>
              <a:t>++</a:t>
            </a:r>
            <a:r>
              <a:rPr lang="en-AU" altLang="en-US" sz="2400" dirty="0">
                <a:solidFill>
                  <a:srgbClr val="C00000"/>
                </a:solidFill>
                <a:latin typeface="+mj-lt"/>
              </a:rPr>
              <a:t> ions</a:t>
            </a:r>
            <a:r>
              <a:rPr lang="en-AU" altLang="en-US" sz="2400" dirty="0">
                <a:latin typeface="+mj-lt"/>
              </a:rPr>
              <a:t> - cofactor of the enzyme</a:t>
            </a:r>
          </a:p>
        </p:txBody>
      </p:sp>
      <p:sp>
        <p:nvSpPr>
          <p:cNvPr id="214024" name="Text Box 8"/>
          <p:cNvSpPr txBox="1">
            <a:spLocks noChangeArrowheads="1"/>
          </p:cNvSpPr>
          <p:nvPr/>
        </p:nvSpPr>
        <p:spPr bwMode="auto">
          <a:xfrm>
            <a:off x="769938" y="5799138"/>
            <a:ext cx="8069262" cy="83026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6) Buffer solution</a:t>
            </a:r>
            <a:r>
              <a:rPr lang="en-AU" altLang="en-US" sz="2400" dirty="0">
                <a:latin typeface="+mj-lt"/>
              </a:rPr>
              <a:t> - maintains pH and ionic strength of the reaction solution suitable for the activity of the enzyme </a:t>
            </a:r>
          </a:p>
        </p:txBody>
      </p:sp>
      <p:sp>
        <p:nvSpPr>
          <p:cNvPr id="9" name="Rectangle 2"/>
          <p:cNvSpPr txBox="1">
            <a:spLocks noChangeArrowheads="1"/>
          </p:cNvSpPr>
          <p:nvPr/>
        </p:nvSpPr>
        <p:spPr bwMode="auto">
          <a:xfrm>
            <a:off x="1905000" y="46038"/>
            <a:ext cx="6705600" cy="792162"/>
          </a:xfrm>
          <a:prstGeom prst="rect">
            <a:avLst/>
          </a:prstGeom>
          <a:noFill/>
          <a:ln>
            <a:noFill/>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defRPr/>
            </a:pPr>
            <a:r>
              <a:rPr lang="en-US" altLang="en-US" sz="2800" b="1" kern="0" dirty="0">
                <a:solidFill>
                  <a:srgbClr val="C00000"/>
                </a:solidFill>
              </a:rPr>
              <a:t>Polymerase Chain Reaction (PCR)</a:t>
            </a:r>
            <a:endParaRPr lang="ru-RU" altLang="en-US" sz="2800" b="1" kern="0" dirty="0">
              <a:solidFill>
                <a:srgbClr val="006600"/>
              </a:solidFill>
            </a:endParaRPr>
          </a:p>
        </p:txBody>
      </p:sp>
    </p:spTree>
    <p:extLst>
      <p:ext uri="{BB962C8B-B14F-4D97-AF65-F5344CB8AC3E}">
        <p14:creationId xmlns:p14="http://schemas.microsoft.com/office/powerpoint/2010/main" val="144797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0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40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4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p:bldP spid="214020" grpId="0"/>
      <p:bldP spid="214021" grpId="0"/>
      <p:bldP spid="214022" grpId="0"/>
      <p:bldP spid="214023" grpId="0"/>
      <p:bldP spid="2140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8_35.jpg"/>
          <p:cNvPicPr>
            <a:picLocks noChangeAspect="1"/>
          </p:cNvPicPr>
          <p:nvPr/>
        </p:nvPicPr>
        <p:blipFill rotWithShape="1">
          <a:blip r:embed="rId3" cstate="print"/>
          <a:srcRect b="10218"/>
          <a:stretch/>
        </p:blipFill>
        <p:spPr>
          <a:xfrm>
            <a:off x="304800" y="48768"/>
            <a:ext cx="8534400" cy="2008632"/>
          </a:xfrm>
          <a:prstGeom prst="rect">
            <a:avLst/>
          </a:prstGeom>
        </p:spPr>
      </p:pic>
      <p:pic>
        <p:nvPicPr>
          <p:cNvPr id="3" name="Picture 2" descr="figure_08_36.jpg"/>
          <p:cNvPicPr>
            <a:picLocks noChangeAspect="1"/>
          </p:cNvPicPr>
          <p:nvPr/>
        </p:nvPicPr>
        <p:blipFill rotWithShape="1">
          <a:blip r:embed="rId4" cstate="print"/>
          <a:srcRect b="4670"/>
          <a:stretch/>
        </p:blipFill>
        <p:spPr>
          <a:xfrm>
            <a:off x="304800" y="2150225"/>
            <a:ext cx="8534400" cy="4666488"/>
          </a:xfrm>
          <a:prstGeom prst="rect">
            <a:avLst/>
          </a:prstGeom>
        </p:spPr>
      </p:pic>
    </p:spTree>
    <p:extLst>
      <p:ext uri="{BB962C8B-B14F-4D97-AF65-F5344CB8AC3E}">
        <p14:creationId xmlns:p14="http://schemas.microsoft.com/office/powerpoint/2010/main" val="18366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5800" y="0"/>
            <a:ext cx="7772400" cy="838200"/>
          </a:xfrm>
        </p:spPr>
        <p:txBody>
          <a:bodyPr/>
          <a:lstStyle/>
          <a:p>
            <a:pPr eaLnBrk="1" hangingPunct="1"/>
            <a:r>
              <a:rPr lang="en-AU" altLang="en-US" sz="3200" b="1" dirty="0">
                <a:solidFill>
                  <a:srgbClr val="C00000"/>
                </a:solidFill>
              </a:rPr>
              <a:t>Reaction Cycle and the Machine</a:t>
            </a:r>
          </a:p>
        </p:txBody>
      </p:sp>
      <p:pic>
        <p:nvPicPr>
          <p:cNvPr id="94211" name="Picture 9" descr="http://2014.igem.org/wiki/images/c/cf/PCR_cycle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350" y="838200"/>
            <a:ext cx="665321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447800" y="3813175"/>
            <a:ext cx="6148387" cy="2892425"/>
            <a:chOff x="2071687" y="3657600"/>
            <a:chExt cx="6148388" cy="2892425"/>
          </a:xfrm>
        </p:grpSpPr>
        <p:sp>
          <p:nvSpPr>
            <p:cNvPr id="81926" name="Text Box 6"/>
            <p:cNvSpPr txBox="1">
              <a:spLocks noChangeArrowheads="1"/>
            </p:cNvSpPr>
            <p:nvPr/>
          </p:nvSpPr>
          <p:spPr bwMode="auto">
            <a:xfrm>
              <a:off x="6172200" y="6086475"/>
              <a:ext cx="2047875" cy="463550"/>
            </a:xfrm>
            <a:prstGeom prst="rect">
              <a:avLst/>
            </a:prstGeom>
            <a:noFill/>
            <a:ln>
              <a:noFill/>
            </a:ln>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latin typeface="+mj-lt"/>
                </a:rPr>
                <a:t>Thermocycler</a:t>
              </a:r>
            </a:p>
          </p:txBody>
        </p:sp>
        <p:sp>
          <p:nvSpPr>
            <p:cNvPr id="81927" name="Text Box 7"/>
            <p:cNvSpPr txBox="1">
              <a:spLocks noChangeArrowheads="1"/>
            </p:cNvSpPr>
            <p:nvPr/>
          </p:nvSpPr>
          <p:spPr bwMode="auto">
            <a:xfrm>
              <a:off x="2514599" y="6013450"/>
              <a:ext cx="1566863" cy="463550"/>
            </a:xfrm>
            <a:prstGeom prst="rect">
              <a:avLst/>
            </a:prstGeom>
            <a:noFill/>
            <a:ln>
              <a:noFill/>
            </a:ln>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latin typeface="+mj-lt"/>
                </a:rPr>
                <a:t>PCR tube</a:t>
              </a:r>
            </a:p>
          </p:txBody>
        </p:sp>
        <p:pic>
          <p:nvPicPr>
            <p:cNvPr id="94223" name="Picture 12" descr="http://hydrology1.nmsu.edu/teaching/soil698/Student_Reports/bcr-thermcycler/pcr_files/image0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3657600"/>
              <a:ext cx="2063609" cy="242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4" name="Picture 13" descr="http://www.pocdscientific.com.au/img/eppendorf_tubes/PCR-polymerase-chain-reaction-phot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1687" y="4145301"/>
              <a:ext cx="2193925" cy="17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riped Right Arrow 1"/>
            <p:cNvSpPr/>
            <p:nvPr/>
          </p:nvSpPr>
          <p:spPr>
            <a:xfrm>
              <a:off x="4495799" y="5045075"/>
              <a:ext cx="1295400" cy="517525"/>
            </a:xfrm>
            <a:prstGeom prst="stripedRightArrow">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94214" name="TextBox 14"/>
          <p:cNvSpPr txBox="1">
            <a:spLocks noChangeArrowheads="1"/>
          </p:cNvSpPr>
          <p:nvPr/>
        </p:nvSpPr>
        <p:spPr bwMode="auto">
          <a:xfrm>
            <a:off x="6781800" y="798513"/>
            <a:ext cx="966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rgbClr val="0000FF"/>
                </a:solidFill>
              </a:rPr>
              <a:t>Cycle-3</a:t>
            </a:r>
          </a:p>
        </p:txBody>
      </p:sp>
      <p:sp>
        <p:nvSpPr>
          <p:cNvPr id="94215" name="TextBox 15"/>
          <p:cNvSpPr txBox="1">
            <a:spLocks noChangeArrowheads="1"/>
          </p:cNvSpPr>
          <p:nvPr/>
        </p:nvSpPr>
        <p:spPr bwMode="auto">
          <a:xfrm>
            <a:off x="1981200" y="836613"/>
            <a:ext cx="966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rgbClr val="0000FF"/>
                </a:solidFill>
              </a:rPr>
              <a:t>Cycle-1</a:t>
            </a:r>
          </a:p>
        </p:txBody>
      </p:sp>
      <p:sp>
        <p:nvSpPr>
          <p:cNvPr id="94216" name="TextBox 16"/>
          <p:cNvSpPr txBox="1">
            <a:spLocks noChangeArrowheads="1"/>
          </p:cNvSpPr>
          <p:nvPr/>
        </p:nvSpPr>
        <p:spPr bwMode="auto">
          <a:xfrm>
            <a:off x="4114800" y="812800"/>
            <a:ext cx="1954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rgbClr val="0000FF"/>
                </a:solidFill>
              </a:rPr>
              <a:t>Cycle-2 (x 20-35)</a:t>
            </a:r>
          </a:p>
        </p:txBody>
      </p:sp>
      <p:sp>
        <p:nvSpPr>
          <p:cNvPr id="94217" name="TextBox 3"/>
          <p:cNvSpPr txBox="1">
            <a:spLocks noChangeArrowheads="1"/>
          </p:cNvSpPr>
          <p:nvPr/>
        </p:nvSpPr>
        <p:spPr bwMode="auto">
          <a:xfrm>
            <a:off x="3657600" y="3124200"/>
            <a:ext cx="688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Time</a:t>
            </a:r>
          </a:p>
        </p:txBody>
      </p:sp>
      <p:sp>
        <p:nvSpPr>
          <p:cNvPr id="94218" name="TextBox 14"/>
          <p:cNvSpPr txBox="1">
            <a:spLocks noChangeArrowheads="1"/>
          </p:cNvSpPr>
          <p:nvPr/>
        </p:nvSpPr>
        <p:spPr bwMode="auto">
          <a:xfrm rot="-5400000">
            <a:off x="663575" y="2384425"/>
            <a:ext cx="1479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Temperature</a:t>
            </a:r>
          </a:p>
        </p:txBody>
      </p:sp>
      <p:cxnSp>
        <p:nvCxnSpPr>
          <p:cNvPr id="6" name="Straight Arrow Connector 5"/>
          <p:cNvCxnSpPr>
            <a:stCxn id="94218" idx="3"/>
          </p:cNvCxnSpPr>
          <p:nvPr/>
        </p:nvCxnSpPr>
        <p:spPr>
          <a:xfrm flipH="1" flipV="1">
            <a:off x="1403350" y="982663"/>
            <a:ext cx="0" cy="8461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46575" y="3308350"/>
            <a:ext cx="113982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200" y="3683913"/>
            <a:ext cx="5283819" cy="430887"/>
          </a:xfrm>
          <a:prstGeom prst="rect">
            <a:avLst/>
          </a:prstGeom>
          <a:noFill/>
        </p:spPr>
        <p:txBody>
          <a:bodyPr wrap="none" rtlCol="0">
            <a:spAutoFit/>
          </a:bodyPr>
          <a:lstStyle/>
          <a:p>
            <a:pPr algn="ctr"/>
            <a:r>
              <a:rPr lang="en-CA" sz="2200" dirty="0"/>
              <a:t>30 cycles = 2</a:t>
            </a:r>
            <a:r>
              <a:rPr lang="en-CA" sz="2200" baseline="30000" dirty="0"/>
              <a:t>30</a:t>
            </a:r>
            <a:r>
              <a:rPr lang="en-CA" sz="2200" dirty="0"/>
              <a:t> i.e. 1,073,741,824 copies</a:t>
            </a:r>
          </a:p>
        </p:txBody>
      </p:sp>
    </p:spTree>
    <p:extLst>
      <p:ext uri="{BB962C8B-B14F-4D97-AF65-F5344CB8AC3E}">
        <p14:creationId xmlns:p14="http://schemas.microsoft.com/office/powerpoint/2010/main" val="1698532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14400" y="46787"/>
            <a:ext cx="7772400" cy="808038"/>
          </a:xfrm>
        </p:spPr>
        <p:txBody>
          <a:bodyPr/>
          <a:lstStyle/>
          <a:p>
            <a:pPr eaLnBrk="1" hangingPunct="1"/>
            <a:r>
              <a:rPr lang="en-US" altLang="en-US" sz="3200" b="1" dirty="0">
                <a:solidFill>
                  <a:srgbClr val="C00000"/>
                </a:solidFill>
              </a:rPr>
              <a:t>DNA Sequencing</a:t>
            </a:r>
          </a:p>
        </p:txBody>
      </p:sp>
      <p:sp>
        <p:nvSpPr>
          <p:cNvPr id="37891" name="Rectangle 3"/>
          <p:cNvSpPr>
            <a:spLocks noGrp="1" noChangeArrowheads="1"/>
          </p:cNvSpPr>
          <p:nvPr>
            <p:ph type="body" idx="1"/>
          </p:nvPr>
        </p:nvSpPr>
        <p:spPr>
          <a:xfrm>
            <a:off x="389466" y="3276600"/>
            <a:ext cx="8602133" cy="3124200"/>
          </a:xfrm>
        </p:spPr>
        <p:txBody>
          <a:bodyPr/>
          <a:lstStyle/>
          <a:p>
            <a:pPr marL="0" indent="0" eaLnBrk="1" hangingPunct="1">
              <a:lnSpc>
                <a:spcPct val="90000"/>
              </a:lnSpc>
              <a:buFontTx/>
              <a:buNone/>
              <a:defRPr/>
            </a:pPr>
            <a:r>
              <a:rPr lang="en-US" altLang="en-US" sz="2000" b="1" dirty="0">
                <a:solidFill>
                  <a:srgbClr val="FF0000"/>
                </a:solidFill>
              </a:rPr>
              <a:t>Sequencing:</a:t>
            </a:r>
            <a:r>
              <a:rPr lang="en-US" altLang="en-US" sz="2000" b="1" dirty="0"/>
              <a:t> The process by which you determine the exact order of the nucleotides in a given region of DNA</a:t>
            </a:r>
          </a:p>
          <a:p>
            <a:pPr eaLnBrk="1" hangingPunct="1">
              <a:lnSpc>
                <a:spcPct val="90000"/>
              </a:lnSpc>
              <a:defRPr/>
            </a:pPr>
            <a:endParaRPr lang="en-US" altLang="en-US" sz="2000" b="1" dirty="0"/>
          </a:p>
          <a:p>
            <a:pPr marL="0" indent="0" eaLnBrk="1" hangingPunct="1">
              <a:lnSpc>
                <a:spcPct val="90000"/>
              </a:lnSpc>
              <a:buFontTx/>
              <a:buNone/>
              <a:defRPr/>
            </a:pPr>
            <a:r>
              <a:rPr lang="en-US" altLang="en-US" sz="2000" b="1" dirty="0">
                <a:solidFill>
                  <a:srgbClr val="FF0000"/>
                </a:solidFill>
              </a:rPr>
              <a:t>Why? </a:t>
            </a:r>
            <a:r>
              <a:rPr lang="en-US" altLang="en-US" sz="2000" b="1" dirty="0"/>
              <a:t>To decode the genetic information embedded in DNA  </a:t>
            </a:r>
          </a:p>
          <a:p>
            <a:pPr marL="0" indent="0" eaLnBrk="1" hangingPunct="1">
              <a:lnSpc>
                <a:spcPct val="90000"/>
              </a:lnSpc>
              <a:buFontTx/>
              <a:buNone/>
              <a:defRPr/>
            </a:pPr>
            <a:endParaRPr lang="en-US" altLang="en-US" sz="2000" b="1" dirty="0">
              <a:solidFill>
                <a:srgbClr val="FF0000"/>
              </a:solidFill>
            </a:endParaRPr>
          </a:p>
          <a:p>
            <a:pPr marL="0" indent="0" eaLnBrk="1" hangingPunct="1">
              <a:lnSpc>
                <a:spcPct val="90000"/>
              </a:lnSpc>
              <a:buFontTx/>
              <a:buNone/>
              <a:defRPr/>
            </a:pPr>
            <a:r>
              <a:rPr lang="en-US" altLang="en-US" sz="2000" b="1" dirty="0">
                <a:solidFill>
                  <a:srgbClr val="FF0000"/>
                </a:solidFill>
              </a:rPr>
              <a:t>How? </a:t>
            </a:r>
            <a:r>
              <a:rPr lang="en-US" altLang="en-US" sz="2000" b="1" dirty="0"/>
              <a:t>Through complementary chain synthesis and early termination</a:t>
            </a:r>
          </a:p>
          <a:p>
            <a:pPr eaLnBrk="1" hangingPunct="1">
              <a:lnSpc>
                <a:spcPct val="90000"/>
              </a:lnSpc>
              <a:defRPr/>
            </a:pPr>
            <a:endParaRPr lang="en-US" altLang="en-US" sz="2000" b="1" dirty="0"/>
          </a:p>
          <a:p>
            <a:pPr marL="0" indent="0" eaLnBrk="1" hangingPunct="1">
              <a:lnSpc>
                <a:spcPct val="90000"/>
              </a:lnSpc>
              <a:buFontTx/>
              <a:buNone/>
              <a:defRPr/>
            </a:pPr>
            <a:r>
              <a:rPr lang="en-US" altLang="en-US" sz="2000" b="1" dirty="0"/>
              <a:t>The synthesized chains are visualized by methods using:</a:t>
            </a:r>
          </a:p>
          <a:p>
            <a:pPr lvl="1" eaLnBrk="1" hangingPunct="1">
              <a:lnSpc>
                <a:spcPct val="90000"/>
              </a:lnSpc>
              <a:defRPr/>
            </a:pPr>
            <a:r>
              <a:rPr lang="en-US" altLang="en-US" sz="2000" b="1" dirty="0"/>
              <a:t>Radioactive labels</a:t>
            </a:r>
          </a:p>
          <a:p>
            <a:pPr lvl="1" eaLnBrk="1" hangingPunct="1">
              <a:lnSpc>
                <a:spcPct val="90000"/>
              </a:lnSpc>
              <a:defRPr/>
            </a:pPr>
            <a:r>
              <a:rPr lang="en-US" altLang="en-US" sz="2000" b="1" dirty="0"/>
              <a:t>Nonradioactive labels</a:t>
            </a:r>
          </a:p>
        </p:txBody>
      </p:sp>
      <p:sp>
        <p:nvSpPr>
          <p:cNvPr id="65540" name="TextBox 1"/>
          <p:cNvSpPr txBox="1">
            <a:spLocks noChangeArrowheads="1"/>
          </p:cNvSpPr>
          <p:nvPr/>
        </p:nvSpPr>
        <p:spPr bwMode="auto">
          <a:xfrm>
            <a:off x="5181600" y="1428749"/>
            <a:ext cx="381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CA" altLang="en-US" sz="2400" b="1" u="sng">
                <a:solidFill>
                  <a:srgbClr val="006600"/>
                </a:solidFill>
              </a:rPr>
              <a:t>Frederick Sanger</a:t>
            </a:r>
          </a:p>
          <a:p>
            <a:pPr algn="ctr">
              <a:spcBef>
                <a:spcPct val="0"/>
              </a:spcBef>
              <a:buFontTx/>
              <a:buNone/>
            </a:pPr>
            <a:r>
              <a:rPr lang="en-CA" altLang="en-US" sz="2400" b="1" u="sng" dirty="0">
                <a:solidFill>
                  <a:srgbClr val="006600"/>
                </a:solidFill>
              </a:rPr>
              <a:t>Nobel Prize in 1980</a:t>
            </a:r>
          </a:p>
        </p:txBody>
      </p:sp>
      <p:pic>
        <p:nvPicPr>
          <p:cNvPr id="65542" name="Picture 8" descr="http://blog.furelos.com/eng/wp-content/uploads/2013/11/portada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733" y="762000"/>
            <a:ext cx="4648200"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33400" y="101600"/>
            <a:ext cx="8153400" cy="5842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defRPr/>
            </a:pPr>
            <a:r>
              <a:rPr lang="en-US" altLang="en-US" b="1" dirty="0" err="1">
                <a:solidFill>
                  <a:srgbClr val="C00000"/>
                </a:solidFill>
                <a:latin typeface="+mj-lt"/>
              </a:rPr>
              <a:t>Dideoxynucleotides</a:t>
            </a:r>
            <a:r>
              <a:rPr lang="en-US" altLang="en-US" b="1" dirty="0">
                <a:solidFill>
                  <a:srgbClr val="C00000"/>
                </a:solidFill>
                <a:latin typeface="+mj-lt"/>
              </a:rPr>
              <a:t> (</a:t>
            </a:r>
            <a:r>
              <a:rPr lang="en-US" altLang="en-US" b="1" dirty="0" err="1">
                <a:solidFill>
                  <a:srgbClr val="C00000"/>
                </a:solidFill>
                <a:latin typeface="+mj-lt"/>
              </a:rPr>
              <a:t>ddNTPs</a:t>
            </a:r>
            <a:r>
              <a:rPr lang="en-US" altLang="en-US" b="1" dirty="0">
                <a:solidFill>
                  <a:srgbClr val="C00000"/>
                </a:solidFill>
                <a:latin typeface="+mj-lt"/>
              </a:rPr>
              <a:t>)</a:t>
            </a:r>
          </a:p>
        </p:txBody>
      </p:sp>
      <p:grpSp>
        <p:nvGrpSpPr>
          <p:cNvPr id="6" name="Group 5"/>
          <p:cNvGrpSpPr/>
          <p:nvPr/>
        </p:nvGrpSpPr>
        <p:grpSpPr>
          <a:xfrm>
            <a:off x="704850" y="5486400"/>
            <a:ext cx="7677150" cy="1143000"/>
            <a:chOff x="857250" y="5611813"/>
            <a:chExt cx="7677150" cy="1143000"/>
          </a:xfrm>
        </p:grpSpPr>
        <p:sp>
          <p:nvSpPr>
            <p:cNvPr id="4" name="Rectangle 7"/>
            <p:cNvSpPr>
              <a:spLocks noChangeArrowheads="1"/>
            </p:cNvSpPr>
            <p:nvPr/>
          </p:nvSpPr>
          <p:spPr bwMode="auto">
            <a:xfrm>
              <a:off x="895350" y="5611813"/>
              <a:ext cx="7620000" cy="1143000"/>
            </a:xfrm>
            <a:prstGeom prst="rect">
              <a:avLst/>
            </a:prstGeom>
            <a:noFill/>
            <a:ln w="28575">
              <a:solidFill>
                <a:srgbClr val="FF0000"/>
              </a:solidFill>
              <a:miter lim="800000"/>
              <a:headEnd/>
              <a:tailEnd/>
            </a:ln>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 name="Text Box 8"/>
            <p:cNvSpPr txBox="1">
              <a:spLocks noChangeArrowheads="1"/>
            </p:cNvSpPr>
            <p:nvPr/>
          </p:nvSpPr>
          <p:spPr bwMode="auto">
            <a:xfrm>
              <a:off x="857250" y="5699125"/>
              <a:ext cx="7677150" cy="1006475"/>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50000"/>
                </a:spcBef>
                <a:buFontTx/>
                <a:buNone/>
                <a:defRPr/>
              </a:pPr>
              <a:r>
                <a:rPr lang="en-US" altLang="en-US" sz="2000" b="1" dirty="0">
                  <a:latin typeface="+mj-lt"/>
                </a:rPr>
                <a:t>The 3’ hydroxyl has been changed to a hydrogen in </a:t>
              </a:r>
              <a:r>
                <a:rPr lang="en-US" altLang="en-US" sz="2000" b="1" dirty="0" err="1">
                  <a:latin typeface="+mj-lt"/>
                </a:rPr>
                <a:t>ddNTP’s</a:t>
              </a:r>
              <a:r>
                <a:rPr lang="en-US" altLang="en-US" sz="2000" b="1" dirty="0">
                  <a:latin typeface="+mj-lt"/>
                </a:rPr>
                <a:t>, which terminates a DNA chain because a phosphodiester bond cannot form at this 3’ location</a:t>
              </a:r>
            </a:p>
          </p:txBody>
        </p:sp>
      </p:grpSp>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25"/>
          <a:stretch/>
        </p:blipFill>
        <p:spPr bwMode="auto">
          <a:xfrm>
            <a:off x="48962" y="1170782"/>
            <a:ext cx="4561138" cy="2185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25"/>
          <a:stretch/>
        </p:blipFill>
        <p:spPr bwMode="auto">
          <a:xfrm>
            <a:off x="4142595" y="2928143"/>
            <a:ext cx="4561138" cy="2185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2895600" y="2733466"/>
            <a:ext cx="492443" cy="338554"/>
          </a:xfrm>
          <a:prstGeom prst="rect">
            <a:avLst/>
          </a:prstGeom>
          <a:solidFill>
            <a:schemeClr val="bg1"/>
          </a:solidFill>
        </p:spPr>
        <p:txBody>
          <a:bodyPr wrap="none" rtlCol="0">
            <a:spAutoFit/>
          </a:bodyPr>
          <a:lstStyle/>
          <a:p>
            <a:r>
              <a:rPr lang="en-US" sz="1600" b="1">
                <a:solidFill>
                  <a:srgbClr val="BC1673"/>
                </a:solidFill>
              </a:rPr>
              <a:t>OH</a:t>
            </a:r>
          </a:p>
        </p:txBody>
      </p:sp>
      <p:sp>
        <p:nvSpPr>
          <p:cNvPr id="10" name="Rectangle 9"/>
          <p:cNvSpPr/>
          <p:nvPr/>
        </p:nvSpPr>
        <p:spPr>
          <a:xfrm>
            <a:off x="1447800" y="3061543"/>
            <a:ext cx="1940243" cy="42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41605" y="3048000"/>
            <a:ext cx="787395" cy="369332"/>
          </a:xfrm>
          <a:prstGeom prst="rect">
            <a:avLst/>
          </a:prstGeom>
          <a:noFill/>
        </p:spPr>
        <p:txBody>
          <a:bodyPr wrap="none" rtlCol="0">
            <a:spAutoFit/>
          </a:bodyPr>
          <a:lstStyle/>
          <a:p>
            <a:r>
              <a:rPr lang="en-US" b="1"/>
              <a:t>dNTP</a:t>
            </a:r>
          </a:p>
        </p:txBody>
      </p:sp>
    </p:spTree>
    <p:extLst>
      <p:ext uri="{BB962C8B-B14F-4D97-AF65-F5344CB8AC3E}">
        <p14:creationId xmlns:p14="http://schemas.microsoft.com/office/powerpoint/2010/main" val="4194940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
          <p:cNvSpPr>
            <a:spLocks noChangeArrowheads="1"/>
          </p:cNvSpPr>
          <p:nvPr/>
        </p:nvSpPr>
        <p:spPr bwMode="auto">
          <a:xfrm>
            <a:off x="1066800" y="112713"/>
            <a:ext cx="7010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ea typeface="DejaVu Sans" charset="0"/>
                <a:cs typeface="DejaVu Sans" charset="0"/>
              </a:rPr>
              <a:t>Semiconservative Replication of DNA as suggested by Watson and Crick</a:t>
            </a:r>
            <a:endParaRPr lang="en-US" altLang="en-US" sz="2800" dirty="0"/>
          </a:p>
        </p:txBody>
      </p:sp>
      <p:pic>
        <p:nvPicPr>
          <p:cNvPr id="5325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678"/>
          <a:stretch>
            <a:fillRect/>
          </a:stretch>
        </p:blipFill>
        <p:spPr bwMode="auto">
          <a:xfrm>
            <a:off x="1295400" y="1143000"/>
            <a:ext cx="2352675"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b="7887"/>
          <a:stretch>
            <a:fillRect/>
          </a:stretch>
        </p:blipFill>
        <p:spPr bwMode="auto">
          <a:xfrm>
            <a:off x="4495800" y="1052513"/>
            <a:ext cx="39941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85800" y="228600"/>
            <a:ext cx="7772400" cy="1143000"/>
          </a:xfrm>
        </p:spPr>
        <p:txBody>
          <a:bodyPr/>
          <a:lstStyle/>
          <a:p>
            <a:pPr eaLnBrk="1" hangingPunct="1"/>
            <a:r>
              <a:rPr lang="en-US" altLang="en-US" sz="3200" b="1" dirty="0">
                <a:solidFill>
                  <a:srgbClr val="C00000"/>
                </a:solidFill>
              </a:rPr>
              <a:t>Requirements for Sanger-Coulson Sequencing</a:t>
            </a:r>
          </a:p>
        </p:txBody>
      </p:sp>
      <p:sp>
        <p:nvSpPr>
          <p:cNvPr id="38915" name="Rectangle 3"/>
          <p:cNvSpPr>
            <a:spLocks noGrp="1" noChangeArrowheads="1"/>
          </p:cNvSpPr>
          <p:nvPr>
            <p:ph type="body" idx="1"/>
          </p:nvPr>
        </p:nvSpPr>
        <p:spPr>
          <a:xfrm>
            <a:off x="723900" y="1981200"/>
            <a:ext cx="7696200" cy="4525963"/>
          </a:xfrm>
        </p:spPr>
        <p:txBody>
          <a:bodyPr/>
          <a:lstStyle/>
          <a:p>
            <a:pPr marL="0" indent="0" eaLnBrk="1" hangingPunct="1">
              <a:lnSpc>
                <a:spcPct val="90000"/>
              </a:lnSpc>
              <a:buFontTx/>
              <a:buNone/>
              <a:defRPr/>
            </a:pPr>
            <a:r>
              <a:rPr lang="en-US" altLang="en-US" sz="2400" b="1" dirty="0"/>
              <a:t>DNA to be sequenced must be in single strand form</a:t>
            </a:r>
          </a:p>
          <a:p>
            <a:pPr marL="0" indent="0" eaLnBrk="1" hangingPunct="1">
              <a:lnSpc>
                <a:spcPct val="90000"/>
              </a:lnSpc>
              <a:buFontTx/>
              <a:buNone/>
              <a:defRPr/>
            </a:pPr>
            <a:endParaRPr lang="en-US" altLang="en-US" sz="2400" b="1" dirty="0"/>
          </a:p>
          <a:p>
            <a:pPr marL="0" indent="0" eaLnBrk="1" hangingPunct="1">
              <a:lnSpc>
                <a:spcPct val="90000"/>
              </a:lnSpc>
              <a:buFontTx/>
              <a:buNone/>
              <a:defRPr/>
            </a:pPr>
            <a:r>
              <a:rPr lang="en-US" altLang="en-US" sz="2400" b="1" dirty="0"/>
              <a:t>The region to be sequenced must be flanked by a stretch of 3’ known sequence</a:t>
            </a:r>
          </a:p>
          <a:p>
            <a:pPr marL="0" indent="0" eaLnBrk="1" hangingPunct="1">
              <a:lnSpc>
                <a:spcPct val="90000"/>
              </a:lnSpc>
              <a:buFontTx/>
              <a:buNone/>
              <a:defRPr/>
            </a:pPr>
            <a:endParaRPr lang="en-US" altLang="en-US" sz="2400" b="1" dirty="0"/>
          </a:p>
          <a:p>
            <a:pPr marL="0" indent="0" eaLnBrk="1" hangingPunct="1">
              <a:lnSpc>
                <a:spcPct val="90000"/>
              </a:lnSpc>
              <a:buFontTx/>
              <a:buNone/>
              <a:defRPr/>
            </a:pPr>
            <a:r>
              <a:rPr lang="en-US" altLang="en-US" sz="2400" b="1" dirty="0"/>
              <a:t>Reagents needed are:</a:t>
            </a:r>
          </a:p>
          <a:p>
            <a:pPr lvl="1" eaLnBrk="1" hangingPunct="1">
              <a:lnSpc>
                <a:spcPct val="90000"/>
              </a:lnSpc>
              <a:defRPr/>
            </a:pPr>
            <a:r>
              <a:rPr lang="en-US" altLang="en-US" sz="2400" b="1" dirty="0"/>
              <a:t>A primer complementary to the known region to direct chain synthesis.</a:t>
            </a:r>
          </a:p>
          <a:p>
            <a:pPr lvl="1" eaLnBrk="1" hangingPunct="1">
              <a:lnSpc>
                <a:spcPct val="90000"/>
              </a:lnSpc>
              <a:defRPr/>
            </a:pPr>
            <a:r>
              <a:rPr lang="en-US" altLang="en-US" sz="2400" b="1" dirty="0"/>
              <a:t>DNA polymerase.</a:t>
            </a:r>
          </a:p>
          <a:p>
            <a:pPr lvl="1" eaLnBrk="1" hangingPunct="1">
              <a:lnSpc>
                <a:spcPct val="90000"/>
              </a:lnSpc>
              <a:defRPr/>
            </a:pPr>
            <a:r>
              <a:rPr lang="en-US" altLang="en-US" sz="2400" b="1" dirty="0"/>
              <a:t>4 </a:t>
            </a:r>
            <a:r>
              <a:rPr lang="en-US" altLang="en-US" sz="2400" b="1" dirty="0" err="1"/>
              <a:t>deoxynucleotide</a:t>
            </a:r>
            <a:r>
              <a:rPr lang="en-US" altLang="en-US" sz="2400" b="1" dirty="0"/>
              <a:t> triphosphates (dNTPs).</a:t>
            </a:r>
          </a:p>
          <a:p>
            <a:pPr lvl="1" eaLnBrk="1" hangingPunct="1">
              <a:lnSpc>
                <a:spcPct val="90000"/>
              </a:lnSpc>
              <a:defRPr/>
            </a:pPr>
            <a:r>
              <a:rPr lang="en-US" altLang="en-US" sz="2400" b="1" dirty="0"/>
              <a:t>4 </a:t>
            </a:r>
            <a:r>
              <a:rPr lang="en-US" altLang="en-US" sz="2400" b="1" dirty="0" err="1"/>
              <a:t>dideoxynucleotide</a:t>
            </a:r>
            <a:r>
              <a:rPr lang="en-US" altLang="en-US" sz="2400" b="1" dirty="0"/>
              <a:t> triphosphates (</a:t>
            </a:r>
            <a:r>
              <a:rPr lang="en-US" altLang="en-US" sz="2400" b="1" dirty="0" err="1"/>
              <a:t>ddNTPs</a:t>
            </a:r>
            <a:r>
              <a:rPr lang="en-US" altLang="en-US" sz="2400" b="1" dirty="0"/>
              <a:t>)</a:t>
            </a:r>
          </a:p>
          <a:p>
            <a:pPr marL="457200" lvl="1" indent="0" eaLnBrk="1" hangingPunct="1">
              <a:lnSpc>
                <a:spcPct val="90000"/>
              </a:lnSpc>
              <a:buNone/>
              <a:defRPr/>
            </a:pPr>
            <a:r>
              <a:rPr lang="en-US" altLang="en-US" sz="2400" b="1" dirty="0"/>
              <a:t>(one for each set)</a:t>
            </a:r>
          </a:p>
          <a:p>
            <a:pPr eaLnBrk="1" hangingPunct="1">
              <a:lnSpc>
                <a:spcPct val="90000"/>
              </a:lnSpc>
              <a:defRPr/>
            </a:pPr>
            <a:endParaRPr lang="en-US" altLang="en-US" sz="2400" b="1" dirty="0"/>
          </a:p>
          <a:p>
            <a:pPr eaLnBrk="1" hangingPunct="1">
              <a:lnSpc>
                <a:spcPct val="90000"/>
              </a:lnSpc>
              <a:defRPr/>
            </a:pPr>
            <a:endParaRPr lang="en-US" altLang="en-US" sz="2400" b="1"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3" name="Text Box 7"/>
          <p:cNvSpPr txBox="1">
            <a:spLocks noChangeArrowheads="1"/>
          </p:cNvSpPr>
          <p:nvPr/>
        </p:nvSpPr>
        <p:spPr bwMode="auto">
          <a:xfrm>
            <a:off x="669925" y="5765800"/>
            <a:ext cx="7788275" cy="10160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50000"/>
              </a:spcBef>
              <a:buFontTx/>
              <a:buNone/>
              <a:defRPr/>
            </a:pPr>
            <a:r>
              <a:rPr lang="en-US" altLang="en-US" sz="2000" b="1" dirty="0">
                <a:solidFill>
                  <a:srgbClr val="FF0000"/>
                </a:solidFill>
                <a:latin typeface="+mj-lt"/>
              </a:rPr>
              <a:t>Since the 3’ –OH is changed to a –H in </a:t>
            </a:r>
            <a:r>
              <a:rPr lang="en-US" altLang="en-US" sz="2000" b="1" dirty="0" err="1">
                <a:solidFill>
                  <a:srgbClr val="FF0000"/>
                </a:solidFill>
                <a:latin typeface="+mj-lt"/>
              </a:rPr>
              <a:t>ddNTPs</a:t>
            </a:r>
            <a:r>
              <a:rPr lang="en-US" altLang="en-US" sz="2000" b="1" dirty="0">
                <a:solidFill>
                  <a:srgbClr val="FF0000"/>
                </a:solidFill>
                <a:latin typeface="+mj-lt"/>
              </a:rPr>
              <a:t>, it is unable to form a phosphodiester bond by nucleophilic attack on the phosphate, and it will cause a termination in the DNA chain</a:t>
            </a:r>
          </a:p>
        </p:txBody>
      </p:sp>
      <p:sp>
        <p:nvSpPr>
          <p:cNvPr id="62470" name="Text Box 8"/>
          <p:cNvSpPr txBox="1">
            <a:spLocks noChangeArrowheads="1"/>
          </p:cNvSpPr>
          <p:nvPr/>
        </p:nvSpPr>
        <p:spPr bwMode="auto">
          <a:xfrm>
            <a:off x="609600" y="161925"/>
            <a:ext cx="8153400" cy="584775"/>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defRPr/>
            </a:pPr>
            <a:r>
              <a:rPr lang="en-US" altLang="en-US" b="1" dirty="0">
                <a:solidFill>
                  <a:srgbClr val="C00000"/>
                </a:solidFill>
                <a:latin typeface="+mj-lt"/>
              </a:rPr>
              <a:t>Mechanism of DNA polymerization</a:t>
            </a:r>
          </a:p>
        </p:txBody>
      </p:sp>
      <p:pic>
        <p:nvPicPr>
          <p:cNvPr id="24"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75"/>
          <a:stretch/>
        </p:blipFill>
        <p:spPr bwMode="auto">
          <a:xfrm>
            <a:off x="1158240" y="1001751"/>
            <a:ext cx="6827520" cy="47894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2525"/>
          <a:stretch/>
        </p:blipFill>
        <p:spPr bwMode="auto">
          <a:xfrm>
            <a:off x="381000" y="986511"/>
            <a:ext cx="3066923" cy="1469786"/>
          </a:xfrm>
          <a:prstGeom prst="rect">
            <a:avLst/>
          </a:prstGeom>
          <a:noFill/>
          <a:ln w="25400">
            <a:solidFill>
              <a:schemeClr val="tx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2000"/>
                                  </p:stCondLst>
                                  <p:childTnLst>
                                    <p:set>
                                      <p:cBhvr>
                                        <p:cTn id="6" dur="1" fill="hold">
                                          <p:stCondLst>
                                            <p:cond delay="499"/>
                                          </p:stCondLst>
                                        </p:cTn>
                                        <p:tgtEl>
                                          <p:spTgt spid="188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2971800"/>
            <a:ext cx="8991600" cy="3831818"/>
          </a:xfrm>
          <a:prstGeom prst="rect">
            <a:avLst/>
          </a:prstGeom>
        </p:spPr>
        <p:txBody>
          <a:bodyPr wrap="square">
            <a:spAutoFit/>
          </a:bodyPr>
          <a:lstStyle/>
          <a:p>
            <a:pPr>
              <a:spcAft>
                <a:spcPts val="1800"/>
              </a:spcAft>
            </a:pPr>
            <a:r>
              <a:rPr lang="en-US" sz="2200" b="1" dirty="0">
                <a:solidFill>
                  <a:srgbClr val="222222"/>
                </a:solidFill>
                <a:latin typeface="+mj-lt"/>
              </a:rPr>
              <a:t>To each reaction along with the four regular dNTPs, only one of the four </a:t>
            </a:r>
            <a:r>
              <a:rPr lang="en-US" sz="2200" b="1" dirty="0" err="1">
                <a:latin typeface="+mj-lt"/>
              </a:rPr>
              <a:t>dideoxynucleotides</a:t>
            </a:r>
            <a:r>
              <a:rPr lang="en-US" sz="2200" b="1" dirty="0">
                <a:solidFill>
                  <a:srgbClr val="222222"/>
                </a:solidFill>
                <a:latin typeface="+mj-lt"/>
              </a:rPr>
              <a:t> </a:t>
            </a:r>
            <a:r>
              <a:rPr lang="en-US" sz="2200" b="1" dirty="0">
                <a:solidFill>
                  <a:srgbClr val="00B050"/>
                </a:solidFill>
                <a:latin typeface="+mj-lt"/>
              </a:rPr>
              <a:t>(</a:t>
            </a:r>
            <a:r>
              <a:rPr lang="en-US" sz="2200" b="1" dirty="0" err="1">
                <a:solidFill>
                  <a:srgbClr val="00B050"/>
                </a:solidFill>
                <a:latin typeface="+mj-lt"/>
              </a:rPr>
              <a:t>ddATP</a:t>
            </a:r>
            <a:r>
              <a:rPr lang="en-US" sz="2200" b="1" dirty="0">
                <a:solidFill>
                  <a:srgbClr val="00B050"/>
                </a:solidFill>
                <a:latin typeface="+mj-lt"/>
              </a:rPr>
              <a:t> in the above reaction) </a:t>
            </a:r>
            <a:r>
              <a:rPr lang="en-US" sz="2200" b="1" dirty="0">
                <a:solidFill>
                  <a:srgbClr val="222222"/>
                </a:solidFill>
                <a:latin typeface="+mj-lt"/>
              </a:rPr>
              <a:t>are added</a:t>
            </a:r>
          </a:p>
          <a:p>
            <a:pPr>
              <a:spcAft>
                <a:spcPts val="1800"/>
              </a:spcAft>
            </a:pPr>
            <a:r>
              <a:rPr lang="en-US" sz="2200" b="1" dirty="0">
                <a:solidFill>
                  <a:srgbClr val="222222"/>
                </a:solidFill>
                <a:latin typeface="+mj-lt"/>
              </a:rPr>
              <a:t>The </a:t>
            </a:r>
            <a:r>
              <a:rPr lang="en-US" sz="2200" b="1" dirty="0" err="1">
                <a:solidFill>
                  <a:srgbClr val="222222"/>
                </a:solidFill>
                <a:latin typeface="+mj-lt"/>
              </a:rPr>
              <a:t>ddNTP</a:t>
            </a:r>
            <a:r>
              <a:rPr lang="en-US" sz="2200" b="1" dirty="0">
                <a:solidFill>
                  <a:srgbClr val="222222"/>
                </a:solidFill>
                <a:latin typeface="+mj-lt"/>
              </a:rPr>
              <a:t> is added to be approximately 100-fold lower in concentration than the corresponding dNTP </a:t>
            </a:r>
          </a:p>
          <a:p>
            <a:pPr>
              <a:spcAft>
                <a:spcPts val="1800"/>
              </a:spcAft>
            </a:pPr>
            <a:r>
              <a:rPr lang="en-US" sz="2200" b="1" dirty="0">
                <a:solidFill>
                  <a:srgbClr val="222222"/>
                </a:solidFill>
                <a:latin typeface="+mj-lt"/>
              </a:rPr>
              <a:t>A series of differentially elongated DNA fragments (hence of different length) will be produced</a:t>
            </a:r>
          </a:p>
          <a:p>
            <a:pPr>
              <a:spcAft>
                <a:spcPts val="1800"/>
              </a:spcAft>
            </a:pPr>
            <a:r>
              <a:rPr lang="en-US" sz="2200" b="1" dirty="0">
                <a:solidFill>
                  <a:srgbClr val="222222"/>
                </a:solidFill>
                <a:latin typeface="+mj-lt"/>
              </a:rPr>
              <a:t>Can be visualized by labelling the primers with radioactive phosphate (</a:t>
            </a:r>
            <a:r>
              <a:rPr lang="en-US" sz="2200" b="1" baseline="30000" dirty="0">
                <a:solidFill>
                  <a:srgbClr val="222222"/>
                </a:solidFill>
                <a:latin typeface="+mj-lt"/>
              </a:rPr>
              <a:t>32</a:t>
            </a:r>
            <a:r>
              <a:rPr lang="en-US" sz="2200" b="1" dirty="0">
                <a:solidFill>
                  <a:srgbClr val="222222"/>
                </a:solidFill>
                <a:latin typeface="+mj-lt"/>
              </a:rPr>
              <a:t>P or </a:t>
            </a:r>
            <a:r>
              <a:rPr lang="en-US" sz="2200" b="1" baseline="30000" dirty="0">
                <a:solidFill>
                  <a:srgbClr val="222222"/>
                </a:solidFill>
                <a:latin typeface="+mj-lt"/>
              </a:rPr>
              <a:t>33</a:t>
            </a:r>
            <a:r>
              <a:rPr lang="en-US" sz="2200" b="1" dirty="0">
                <a:solidFill>
                  <a:srgbClr val="222222"/>
                </a:solidFill>
                <a:latin typeface="+mj-lt"/>
              </a:rPr>
              <a:t>P)</a:t>
            </a:r>
          </a:p>
        </p:txBody>
      </p:sp>
      <p:sp>
        <p:nvSpPr>
          <p:cNvPr id="3" name="TextBox 2"/>
          <p:cNvSpPr txBox="1"/>
          <p:nvPr/>
        </p:nvSpPr>
        <p:spPr>
          <a:xfrm>
            <a:off x="1981200" y="784086"/>
            <a:ext cx="6874959" cy="2862322"/>
          </a:xfrm>
          <a:prstGeom prst="rect">
            <a:avLst/>
          </a:prstGeom>
          <a:noFill/>
        </p:spPr>
        <p:txBody>
          <a:bodyPr wrap="none" rtlCol="0">
            <a:spAutoFit/>
          </a:bodyPr>
          <a:lstStyle/>
          <a:p>
            <a:r>
              <a:rPr lang="en-US" b="1" dirty="0"/>
              <a:t>3’ </a:t>
            </a:r>
            <a:r>
              <a:rPr lang="mr-IN" b="1" dirty="0"/>
              <a:t>–</a:t>
            </a:r>
            <a:r>
              <a:rPr lang="en-US" b="1" dirty="0"/>
              <a:t> </a:t>
            </a:r>
            <a:r>
              <a:rPr lang="en-US" b="1" dirty="0">
                <a:solidFill>
                  <a:srgbClr val="0066FF"/>
                </a:solidFill>
              </a:rPr>
              <a:t>A T A T C T G T A C C T A G G T G A G T C A G T A C C </a:t>
            </a:r>
            <a:r>
              <a:rPr lang="en-US" b="1" dirty="0"/>
              <a:t>-5’</a:t>
            </a:r>
          </a:p>
          <a:p>
            <a:r>
              <a:rPr lang="en-US" b="1" dirty="0"/>
              <a:t>5’ </a:t>
            </a:r>
            <a:r>
              <a:rPr lang="mr-IN" b="1" dirty="0"/>
              <a:t>–</a:t>
            </a:r>
            <a:r>
              <a:rPr lang="en-US" b="1" dirty="0"/>
              <a:t> </a:t>
            </a:r>
            <a:r>
              <a:rPr lang="en-US" b="1" dirty="0">
                <a:solidFill>
                  <a:srgbClr val="BC1673"/>
                </a:solidFill>
              </a:rPr>
              <a:t>T A T A G A C </a:t>
            </a:r>
          </a:p>
          <a:p>
            <a:r>
              <a:rPr lang="en-US" b="1" dirty="0"/>
              <a:t>5’ </a:t>
            </a:r>
            <a:r>
              <a:rPr lang="mr-IN" b="1" dirty="0"/>
              <a:t>–</a:t>
            </a:r>
            <a:r>
              <a:rPr lang="en-US" b="1" dirty="0"/>
              <a:t> </a:t>
            </a:r>
            <a:r>
              <a:rPr lang="en-US" b="1" dirty="0">
                <a:solidFill>
                  <a:srgbClr val="BC1673"/>
                </a:solidFill>
              </a:rPr>
              <a:t>T A T A G A C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 T C C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 T C C A C T C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 T C C A C T C A G T C </a:t>
            </a:r>
            <a:r>
              <a:rPr lang="en-US" b="1" dirty="0">
                <a:solidFill>
                  <a:srgbClr val="C00000"/>
                </a:solidFill>
              </a:rPr>
              <a:t>A</a:t>
            </a:r>
          </a:p>
          <a:p>
            <a:endParaRPr lang="en-US" b="1" dirty="0"/>
          </a:p>
          <a:p>
            <a:endParaRPr lang="en-US" b="1" dirty="0"/>
          </a:p>
          <a:p>
            <a:endParaRPr lang="en-US" b="1" dirty="0"/>
          </a:p>
        </p:txBody>
      </p:sp>
      <p:sp>
        <p:nvSpPr>
          <p:cNvPr id="4" name="TextBox 3"/>
          <p:cNvSpPr txBox="1"/>
          <p:nvPr/>
        </p:nvSpPr>
        <p:spPr>
          <a:xfrm>
            <a:off x="832950" y="762000"/>
            <a:ext cx="995850" cy="707886"/>
          </a:xfrm>
          <a:prstGeom prst="rect">
            <a:avLst/>
          </a:prstGeom>
          <a:noFill/>
        </p:spPr>
        <p:txBody>
          <a:bodyPr wrap="none" rtlCol="0">
            <a:spAutoFit/>
          </a:bodyPr>
          <a:lstStyle/>
          <a:p>
            <a:pPr algn="r"/>
            <a:endParaRPr lang="en-US" sz="2000" b="1" dirty="0"/>
          </a:p>
          <a:p>
            <a:pPr algn="r"/>
            <a:r>
              <a:rPr lang="en-US" sz="2000" b="1" dirty="0">
                <a:solidFill>
                  <a:srgbClr val="FF0000"/>
                </a:solidFill>
              </a:rPr>
              <a:t>Primer</a:t>
            </a:r>
          </a:p>
        </p:txBody>
      </p:sp>
      <p:sp>
        <p:nvSpPr>
          <p:cNvPr id="6" name="Rectangle 5"/>
          <p:cNvSpPr/>
          <p:nvPr/>
        </p:nvSpPr>
        <p:spPr>
          <a:xfrm>
            <a:off x="537806" y="764976"/>
            <a:ext cx="1290994" cy="400110"/>
          </a:xfrm>
          <a:prstGeom prst="rect">
            <a:avLst/>
          </a:prstGeom>
        </p:spPr>
        <p:txBody>
          <a:bodyPr wrap="none">
            <a:spAutoFit/>
          </a:bodyPr>
          <a:lstStyle/>
          <a:p>
            <a:r>
              <a:rPr lang="en-US" sz="2000" b="1" dirty="0">
                <a:solidFill>
                  <a:srgbClr val="0066FF"/>
                </a:solidFill>
              </a:rPr>
              <a:t>Template</a:t>
            </a:r>
            <a:endParaRPr lang="en-US" sz="2000" dirty="0">
              <a:solidFill>
                <a:srgbClr val="0066FF"/>
              </a:solidFill>
            </a:endParaRPr>
          </a:p>
        </p:txBody>
      </p:sp>
      <p:sp>
        <p:nvSpPr>
          <p:cNvPr id="7" name="TextBox 6"/>
          <p:cNvSpPr txBox="1"/>
          <p:nvPr/>
        </p:nvSpPr>
        <p:spPr>
          <a:xfrm>
            <a:off x="-128410" y="1165086"/>
            <a:ext cx="1957210" cy="1323439"/>
          </a:xfrm>
          <a:prstGeom prst="rect">
            <a:avLst/>
          </a:prstGeom>
          <a:noFill/>
        </p:spPr>
        <p:txBody>
          <a:bodyPr wrap="square" rtlCol="0">
            <a:spAutoFit/>
          </a:bodyPr>
          <a:lstStyle/>
          <a:p>
            <a:pPr algn="r"/>
            <a:endParaRPr lang="en-US" sz="2000" b="1" dirty="0"/>
          </a:p>
          <a:p>
            <a:pPr algn="r"/>
            <a:r>
              <a:rPr lang="en-US" sz="2000" b="1" dirty="0">
                <a:solidFill>
                  <a:srgbClr val="C00000"/>
                </a:solidFill>
              </a:rPr>
              <a:t>Differentially elongated fragments</a:t>
            </a:r>
          </a:p>
        </p:txBody>
      </p:sp>
      <p:cxnSp>
        <p:nvCxnSpPr>
          <p:cNvPr id="9" name="Straight Connector 8"/>
          <p:cNvCxnSpPr/>
          <p:nvPr/>
        </p:nvCxnSpPr>
        <p:spPr>
          <a:xfrm>
            <a:off x="1905000" y="1455867"/>
            <a:ext cx="0" cy="1233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 y="49501"/>
            <a:ext cx="8654933" cy="523220"/>
          </a:xfrm>
          <a:prstGeom prst="rect">
            <a:avLst/>
          </a:prstGeom>
          <a:noFill/>
        </p:spPr>
        <p:txBody>
          <a:bodyPr wrap="none" rtlCol="0">
            <a:spAutoFit/>
          </a:bodyPr>
          <a:lstStyle/>
          <a:p>
            <a:r>
              <a:rPr lang="en-US" sz="2800" b="1" dirty="0">
                <a:solidFill>
                  <a:srgbClr val="FF0000"/>
                </a:solidFill>
              </a:rPr>
              <a:t>Sequencing using denaturing gel-electrophoresis</a:t>
            </a:r>
          </a:p>
        </p:txBody>
      </p:sp>
    </p:spTree>
    <p:extLst>
      <p:ext uri="{BB962C8B-B14F-4D97-AF65-F5344CB8AC3E}">
        <p14:creationId xmlns:p14="http://schemas.microsoft.com/office/powerpoint/2010/main" val="5939327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16485"/>
          <a:stretch/>
        </p:blipFill>
        <p:spPr bwMode="auto">
          <a:xfrm>
            <a:off x="0" y="313821"/>
            <a:ext cx="9144000" cy="5553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657600" y="5879068"/>
            <a:ext cx="3048000" cy="369332"/>
          </a:xfrm>
          <a:prstGeom prst="rect">
            <a:avLst/>
          </a:prstGeom>
          <a:noFill/>
        </p:spPr>
        <p:txBody>
          <a:bodyPr wrap="square" rtlCol="0">
            <a:spAutoFit/>
          </a:bodyPr>
          <a:lstStyle/>
          <a:p>
            <a:r>
              <a:rPr lang="en-US" dirty="0" smtClean="0">
                <a:latin typeface="Calibri" panose="020F0502020204030204" pitchFamily="34" charset="0"/>
              </a:rPr>
              <a:t>Reaction mixtures</a:t>
            </a:r>
            <a:endParaRPr lang="en-US" dirty="0">
              <a:latin typeface="Calibri" panose="020F0502020204030204" pitchFamily="34" charset="0"/>
            </a:endParaRPr>
          </a:p>
        </p:txBody>
      </p:sp>
    </p:spTree>
    <p:extLst>
      <p:ext uri="{BB962C8B-B14F-4D97-AF65-F5344CB8AC3E}">
        <p14:creationId xmlns:p14="http://schemas.microsoft.com/office/powerpoint/2010/main" val="997234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 b="49060"/>
          <a:stretch/>
        </p:blipFill>
        <p:spPr bwMode="auto">
          <a:xfrm>
            <a:off x="0" y="0"/>
            <a:ext cx="9144000" cy="3387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9289" b="11124"/>
          <a:stretch/>
        </p:blipFill>
        <p:spPr bwMode="auto">
          <a:xfrm>
            <a:off x="0" y="3942607"/>
            <a:ext cx="9144000" cy="196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57600" y="4343400"/>
            <a:ext cx="3048000" cy="369332"/>
          </a:xfrm>
          <a:prstGeom prst="rect">
            <a:avLst/>
          </a:prstGeom>
          <a:noFill/>
        </p:spPr>
        <p:txBody>
          <a:bodyPr wrap="square" rtlCol="0">
            <a:spAutoFit/>
          </a:bodyPr>
          <a:lstStyle/>
          <a:p>
            <a:r>
              <a:rPr lang="en-US" dirty="0" smtClean="0">
                <a:latin typeface="Calibri" panose="020F0502020204030204" pitchFamily="34" charset="0"/>
              </a:rPr>
              <a:t>Reaction mixtures</a:t>
            </a:r>
            <a:endParaRPr lang="en-US" dirty="0">
              <a:latin typeface="Calibri" panose="020F0502020204030204" pitchFamily="34" charset="0"/>
            </a:endParaRPr>
          </a:p>
        </p:txBody>
      </p:sp>
    </p:spTree>
    <p:extLst>
      <p:ext uri="{BB962C8B-B14F-4D97-AF65-F5344CB8AC3E}">
        <p14:creationId xmlns:p14="http://schemas.microsoft.com/office/powerpoint/2010/main" val="4090840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png;base64,iVBORw0KGgoAAAANSUhEUgAABEwAAAMgCAYAAAA5kPcVAAAgAElEQVR4Xuy9edhuRXEv2h/KuJk3g24EAREjghDBAREHMBpNMHoinuPRaG40N/HkPrnG3AzHY3JPEuON5jF6MhkznKtGbxIxx0QSo0ZwxAERQcEBNjObacs8bGAD+z5rvWu9X69a1VW/6mGt9X7f+/0D7169urqrq6qrq35da2XHA1ducTutOPfIDtf5r2v+2n+f/3bO7dT+aN+jv1ecczucc16/6u8Avbbr+r9tvx69tt/k/3YIzX70yK04t6OaV/O30v5uGpp+t/03fJLozdnZ0GvpJP3Xo1/34823R69dzvVGf1WMZ/zZybkdj6zKxfx3++/ef90jM0Wp21cKo/1uZGrevv3drEsrc5641AOp5LFar1Zg69+e/mm/Yb1hB0CUJqSfkfqaXZ+a9ezpL9XnHPrdrENtL4h9YPUW0Ucqj/S3Jw812dDvnHrszVO0R6H5te8POf8S9gzlw1ppF7ue2nqP9XytrMsQ86D6g/7W7Bf3HJWHIeaN2s0UfmSYL91vkn+H9ke6n3K/qX/L7Ieh8c0dcM+fgfwV6m8wvv38nzoOlV1ANf+K9c+88YTIz92t1n+k/qHmT5LnrV/J+q+WaZfQs5C+WOxByrgmRj8kvrUaJOhT0J9ePT7U6tX5S9QPVl8N+jmPP1jjCX57j17dnzfBRk3m/zKPgzRxDhIXWdmx/aotbseOTX2Twhkp5NAUME5Q8MHrvz3Ei8Lj0VLPatxmpzjpoemyMuQNoD2stMIyN6qt0WsPte1v6VAcMvZI8EjaKKzPLPQog6y0qvZD06NjTKSvyqPmbCDBuQz6AvsizOE7l3yrTgOnHwn6FiOO5ndQAfAXIMG+msenvRAzfhp1RQ2oNpYpPkf5o21gkgKi/ItSII+p2vtT5P+QY9L4U+o5m8UgpwhNvtDnQ/IzlVYsv/3TgKa/qWNMeR+d30TmE/Rvm3l0ggre4bQ9naHTjTaH1N/2k0qWwzKTVITUywuC1e2FZMq8P+r/af6i9Nxy6A1NqIQ8S/KbQo++K81/gvM16wMi34btXt12/OAU0R9IH4TjXUc/PIWfB3uaf6O/k8TFn7AgDysrN6w0CJNNq5Gr2Egdh1AokcmTkBBoBsDSrjQ9iW8D8I/dhDz+QBF95NQtSTTyviEz0YmkDs1fqj+l5UfT17Hnj/AjhJSw6KnGh9DzGGRDxnH1gk6ck8noI3VSxQ0DCf6puyQiSJZUFdhf0k44ezm42cYgAyVnN7G/JMRgrPwv31tFYmXU61Y/S/43GTmQKK89+hl0dd7FVO0R6FxrrICQCQBSNEm+LOZ6DDsxtfEt0niGWC8pdmvw12EkkaRUme1FBxnkzXN+XirBX0m+lvT0fbo4/25gECYSskTbBSzPA4dkFFkCn7ElZAnos2u62Ak6cJuchS/WtkOtF428cZlx69iR9kgGFunH2mYgukHkleTMZpJbTa5bpJTqlCnjYYNy3CaEIK0Qxbeudc72McGJnPRT+4oZfwhZkjqWKbyfgx+aoqEKMgV+LMdQjgNoalGTp5jn5WY1Xs+WzDrdV8YbdZiyZV2nMP7E8aLqQM1nkKzl0GkJjsT6YwjShCBHsi6rtD5ZCQU6G5r+GqcnBmEFf9uiph0zKemToj/0OMn+ZvSjd/Mgp5wq8jFHmKysbJJhYuTw1ql5Qe9c+sYjZ8amdI0NJNNcYj4+/xJqDqiZ6kawOpnpDDUwqJLOESmhQ4An4KYaFVpm11u/tqhHMBjRjCFEPyrTa5GfksghRB9L0A8hSaY+HnB8tchISA8rMkRrz+lrc4e1rlHTPveDTCF99nYjLbOZDVEWq6+el6yh5jWYZlb7os1nas9D9pDyd/l7XgSqlrdS/JiafJQcD91f0d/ctQJ0PSTnGgmyg6cG1n5S+xr6LWSq5/a8hddr+0PO58x41aAD9XcswQirH225NkP38xLjksYTop+TXwPzI4Qk6+2/kv3MaW9Cp+3q35Ugqeb/mPSb88dA/RWTkDHylSLnCL3S/Q+lH4x+4khNH2HCeafAoRcN8ECwaP8wLd3J0+5AeTDs+V7pFzYNHJJC02V10ONXm4nPVdOB5SmS6cy4XoPXEBl6fpTJifTVw50mz4VqlsC+4lqqUUIVFjVSlnbognNIrCHGp80l5/inMB9tvqi+h5wxRJFMG4g3oEXkn5Xfy/bxHIhNtWvyyJ2KNfmXDivxMyz7Jsq/FH6UnUG3d8t80PUsOH6xxol3WOvUNKH+tWAuUXb0glLNP4RqrLTXMlr/vvM7kEFH2d3Zfr3zSP2+H1xoOmSDEwnnpc5yS0GGEvo+ND0q2wjShPpHKfqRON9o+eaCqhHI7h67pKAkCb5E6QM93yP6kYLEAtdnxZEaJkmZ9SGRJdRYWSPWUvuhak6MVPOF9aHWS82SnHISirgOJT8x9IdElgwl39bINwKfzSgnKvJLyxQiGzVymAczqDkRJuzdZGQ+SpupIEei9kurvGrtQ8g2CTk1BNwc0bO1NI4hMssZ7RL39S480+YhcVIyxzkPY1Oxb8hhDLCBUZlwbx9Qr9FqdqV6btFPpL/M8iuObz2OR1qvIfhB6HfU29MLbf+GBU/So8z2YFnTxPvqYi495uQ1p5xm1wcOYcJZIcDAw01I/4PULKGLkOjMdYIOzCYF8yKmYen1oWNaj/SosY1Zp8A7wWtC5Npbx3lNlFfT3hHxNakQu6yR8ZplCNKn4PqoSz318WkTMHnBSFEZjeDIz2PWS1MYNuo88jyX5Jcc0DggZdJi7IKvJxrtRXiu6T0335yZ6FQexYw/lWbK+8bgktWfsLCjXkbpsGYJHsX6a5bgY8P3rOJnXI+UpWffHZr+GqeH1jQx60lIvjn9AfUmFDunSKxgMC2nMHIMqW+tNAiTpBomHLIkRyaby5wl1PjoGcOha05Y6AERPDVz3QhQDw7J1Tzggj5a5hs9JXuCrEWWTc+XNUtmtkPKJOfUFy3ya9HXHPYhZjwhZJpnrXNl9qL1s70D2+pvYo2SkogR9mtUnlfbyqe5plDrDCLX1AyZK5N9sTivUrAzNL6MNUY6NcUsznrIPoTuNC/bz+wt6ASy9lnTj9jnpeW1ZP+avoeec9dcUf4x87EtLK9o0P5B9xvPR+oFBeh+0P4G/TNoPJr/x4w3eMiS4PqAXxuFjEFqMOSskUDnIdGnYjIEfwrzY1nTZDVa1UOeROorFKyj+y/n/2t+MfI8OzKDBCMLy2cP+WucTxhpqSFMEqI2UCbdy9ShSJNgJIpz5pQgRShRCEWyBWSJGKRg7pCxbEYyozkznWudHmWyZb7MAoVehyKlXo2defumxk7929tU4f4sTnygxk+uGjyQ/lAn0WNo/b5BvxLMVPhVdIH901NOfUydVM7x0wVNHVuO99H5UQWSTruxG0KO+Sz7WHJgKA5EGWjmVB/IxNUtrfo51NwROih/qnboBo3QzdXGgiQKjT/XWLh+yPiiapww4hhrvoP0mw47h1lLcISJqUHiQv0/P7jXdLCsaZJRQBcMaaKaJylo48lvp2ZQhD7N2SYEAefyTpNfXLAbNacR+mCSlgCDZzVMrtridnKbZDiaH1EtXaMByZDljFSXng9yHajgfNhNZK3XLMnJT2T9StbUmRr95Xg634NXkSRaJhCx5KaUNmJArdE1oT0yfqXNWMiPQWqQTKHGSCwypKQdRTJdY9OPRdpkVK9JZfKV9SheAyXlcG8JIoxlbw22NAtyJFW/LHI+hL4v0njG5scI9Dvqa0CGwsgvSX+y3TuZbejLmiYZa5qUrmXCIXNCyC9RL0IIE4PhVptymw8aSbL4/tZCrgbj2gk6CPBFlRcxDRT+xXQpvrMe6YWuF2VgLoS0opuHRe4NctwiN1TYq0I/OpPjXy+hzi+S+c+wHuYuEOfZ3GnBF5DxFpT3gjObdY0gwzTnKCTAxQe/JLDkwAJzIGfQISX4MRYLU+Y/1ph9uppd9J+PMd7E8amZd+J/qOSkw1Mi0gTapi3X4Jr1ottj0jIOjbyggx2a/hqnV7ymCaIv4HkltD105Lv0epH+51/J0WqYBO9I56yRkLnGR9ShcKz5ADUd1Ex2I2HLmiWrVjeUuY7KLA8tnyEkB4W/+cGNnPI7NfroeHz+0ExA6Ld2hzvmeUgfKVxyQjVKkmuSUJhlqAZJ69y1zxv+joU0gTLjCTVH4BojsUiQWCREaoZ5+X63pknp9UOcTe/UWKtV7G/LYW1o/aX2A/1t4QczfzjTDZ2GvUw13V+80wKayZ7HgIeocRIan6XGwlg1RULXB6Y2npwIkMI1I0w1TbygSMc+5bQ3UjBWCXpGIbckfZWuxzBIf/XcWvVnrMlhPu8UlpdgjRGL/bDoh3E+eA2ThHBkMJPub2ZeZi9XzZK5rHLOG8mUhxKLUGSaq7GABCmWNUtmXEIyw6EFSpDL+ascfQM965Xs3h1T7nCYQR9g34xx5ntOVqQ8R+sPva4SoJ9j+dU+UuSTMkAllqHBoo1Xm7JZwRivIdbAa2NbD89j+R9yTo39Be2l7z9UepaJnrnGRtbU7YILFGTwvTkimUCjvIzKQXT+FnkdckIWpExI3wqON6qmCfXPGfGL3R7Q8ZgLQqPmbFnTRK+JlFMeEXtVil6EvqnmaK3VNMmgD6blaxiM1TBBrgfkzDSVrimy1uZDIm3splCiZol0SIRP8V6BU89IiZnm0vIxtRodQ8urFrkdmv8x48lYU0ZFdtGgTyAIJBpoo76UyHQGv6Zj2llmjYdCipgzJzH7FIIsQzL/kh6XRIZp+rN83qlJBGX4YuQohs8ocihV/hrkRQcJFTNeI18gZFdK5jnCds1fUe9rIBtzjoVhkk3AvKIy5QyS0qQPlmsqA8hX6tcysu8vFnEowZ/SyARN/wn9TmwA9f8teinpiaUfwD9DkWAmfTLyszPMRZSfoeXTXDulrWHiNgEmGGyiCBeKLAFkdObjA8gSq250gg4IHB9kDdSMmzj0YmSj9UiPCkQk67jXgkgrCbZc0vfSjG71vFDNEpatiGJnXA+1q6mNRxuwZbxjIF+08dPnCFImVkCtY1kP7a2ZfETetPVZxOehTJ/Gv/UgQ7FzTJGD0HrEjqXEexbkBtWrEuOx9mlZH2vfOdobM/9q5j1nTRPqZ1mCIxH+X81OKZjY8DsrMG5s+TCuf7LIrXF6bFDVY5pluVk3YcyaJsmL3+9gjjBZqQImSI2AnJkwJHNXml7O/hFkgoGemtlu1hOqWeI5G9bMw/w03fYhHMKgayhoJDlUM8CTY5ReVKaAk0/D+iVHkqdIP4TcAGrwFOGHMJ5aTIQ7oqp+aciRAJIkSh8F/VSjWYZdLblGySLXJClRgyRXzQokqFkiY7Ski38dcEr8R5EnmnwGMmw18sOqLylIECmZgPoLyOFRs1+0BpOx5kkJ5J94qPHWN+SeiddJSu2PdD9DMsdj1BApVTNBs6vGmgpR/ityWC00/2VNk9VoVQ95UrqmSahGT8r+NbS8IvZiwPmsyjP9So4hKhPMpLey0mSuO5FQ/7DLbU7S88Bm1zEmShAmuKlwkWZ6J7JxIurALhX6QKTawE6+kg8QpIBpIJncRaZHGcHN1zA/LZEIyT919jz6KNLK8z3kszNXoyTmUM/U3InK1HD6A44HlmlLwxT5HwOpsWjjRfSv4iMVaEnATQbbIgwL0FYxQNaaH2hwOemaRMi+he4cj91+yMM48V/MNVQWQGThIaIbChcM1uwHPIiCDUvMr+Bwe11LSJkx+E/GA33tg/of3iTR5QluP2BNiGVNk0xCGyOPKaQXnJ4q36D81geOhPPA3HwLwQ3UnIjuUERNE5N4NBOJr2GiRVAtz0vXREDgbpbxapGt0vNZ1iwpe+d8aHlBkEkZa3KoSI+x5z8wP5KRJojlndK1hpAXKM2D7FalapRkz6T5181o5gWR81CmY0ikmbbfLJ+X3Q/WEn8tNSas+lEis0n8sqRgHhIcQ2y5FsQ1IP6yI1IM47cijVW/AdETyzUVpL9Uv32RxlOCH2PPfw3VNEGvt8zNx9DrmZOeufbHKsjAZEeGQprA8xmghgmaSYfPFKVrlnghr+CmYtiY1KbSxNWXIxosa5ZEMC38ClSzxOp8prRHnIiSNUsQRc66AkpnCFKDOrlDjo/SsvBvDOSLxpsYfk+J/9r8cj9HoWyIXJQ6rGmHxNjnqbxUU2kK9BN9vxRfpX7R1FsqD6f8fgrfpzwvqi/IPKcwH0RehxwnwjehiAeq/vByIddgLEEKgx9YjxG5lkaQ/UnLlcj/JNrNfINBx+TOmQ6Glv/S9Ej/nfOugCyxLHvHbcmoH+z2yMh/D8mZIBddhImlpghyKNMiWhISI0dNhAWbj5rpbhY6qkaCJ7VaZsFSs4QKY1Lmeb3VLLHIZw59QPXRzxQOmUk38qNWB3qHu9SdbPQ6Xmg8nnWn+resUbK6EZjsh6HGQufrH/6+o9V4QJ/n2A81/Vw+XyJJSslZbE2UtVIDpbHP6jW3tVDjJATHp/5lcyrS/MWo53Q/9OUohFQao8aJd/0euV4QjZAcukYEtSOF6S9kTZNAVCBJ3rkgRKuPir6JyIzC6xf82lShGjjz42qp/mPkv1qnnRIQJtCdaC+agybSgokVCVkSgFubEl+WmgvGxBUb1EqssWEOlEnIkhKZ6rHo+QIUEgDv0IQm8pY1S1YlrhaXkL54xnvOfuKk9YJyZmEGXkCQDoJ8ABTSmqSMr4S+WmeDGnTfDqAG2TqWKbTPVXOk6YcNHnn86yA3Q3d4h2qfw55aa5rlbD82/6TMMJUH8HCv1kiZgs6gY0ChANwhB93g0bHkaFdiPjnGFerDMt4QvwuOTyxs6/sj1TwSajIEt69QEIocgjs1TbjDIJNEhsQ3ZL88fYgKBnprJgB1Vj+zSBnU8Lv+Z7EDo3CE5HFJj2Wkqr6S/CboTy/IyAU9SbAHknfN35D0od0/I5BWfA2T0jU4JJhZiQzKmPMpgAxgjTaTWc+WueZU0AgPj8occ5ngoeSDZs5K0LXUVFjL9GnmHIGhJvBDRXLRSD+ylyPBj2gcI8IQxgtExk0PX9JhnXO+lPbRGTdpfREkkgZ7HhI5tUSGLJEhCfbKdOe7NB0pk2k0U/N5FUQOZK95YrCpQaTuUPuAFDxi5pHrazpJ8lq6ZoFVP8Yez3qjT+bbOTwb/A+4NpCkz4l6ui5qmgwtnwFEYzY/U51PAsJkLmvk8IzWLKGRpOAZHDFy1s2atO8EIbjrK5aNUmuLBBu0PizPJXqWftC2U6JXIBMfRJr4h8dEeRRtdQZ9CGZKFOQUKwJDy7Mmh1MbDx2vZXwF5Fdjn/ocGT8V4JDAqcQm2GCM4NiA/EOBQ1kyQVqmaALPi0qgmvrLuJGEFqzoBAfuPOWQM/BQIXKW+UAdZm40tfFJyAO6b3FBIyNyXJ1+xpoNMduuH7wKXouJyLSrUqQyRu0hroFEN65H+a0p0Ms4L+jrUx49ZJlFuU3QD8j/yLw+fA0T5I43cmgLZY5L1UhAMo8x4w4tKkfPkLmMzXR39oQMNRyWNUtm10tqvhrWz5xJschnAWRSEB5XSt+1zLqRH7WBHKNGiQ9XXIQaJd6GFnWNzJDJMSHHtGsHnjzUzp3wO3tNkpz7gib3U3ke0j+0hsDy/dkZZCrrOeY4UmqgeA5Ny09N/7MjR6zIusbGQtcc0Pklnz6E/dE7XbTXQjr7qX8IGqPGCTO+IDtC9imn/MfUhMiJlLIguUrwI2b+Bv5PtqYJF3wggphUw4T6j97+Mc+JLHJNk1IIkMLyGKzR4u/v9fnQgDBBM+v1wtM7RDGZIu7wqhyy5kKHRIq9CbWH5V4Qo+lQLLSKouG51F1owDmihmPR80OKE5pfcua0kcf53t7+JsgSq/zDmQNGH3LJK5ToTNCXHOLc6wPJ9JeUP21SKeMbA1mCKgii35pAabwb4zmZv3oY4vSfBps8+ctacyRmP81Z82NJXy0RgqoTmynLVVMFCX4GDv/qBMfQUZSmZn/8QxC7AIyAo7RztFu08ccgO6iC5OBbyF+XDqEJNRrg80YgCFWspgkVXylZEdB/q/3qLJ8kDyF9S1n/JT1TjRjVvCD64q2X2h8FSgpBvt75qpXPFP/Fl39Q3jlxrBEm26/a4pzbxJe8yJl5k9ClpemU7r9gzQvWKAOZ9ugaJrykrBZ2isiEiJloTi5yrtfANTLUjOPQ80XmX5LfCP2M+hON3CJOjbh/w1EurZhGxPMIxyIrEsSQSYLuliJII41NQ8pv7vmX7g9FgmS8/TGmekRsT/CV9868UCRO6fVdpP4tmXODkw3ZGYZP2ZEqKYfBwQQXiHYye0xUZt1TGNUv4uRYs/v+8yH0QK1xUBhxtt7or8OaJj0keA65LoX8oH5Xafks3b82HwvCZG5DJW8IsMWwM4UU/ot08jpBCMaoR5xJwq8gE85JcEkvJzf7ibYAsgRhe5RPhBwGFT2AMyEEmVW/h0wsK8eVzqY2Hjpcy/jGQJJoa4WMnwqy1ueUn8fMV1PkkMJF8MGa6Vu2n8X2Q2fXReNPhMisvmLJ/Gt6kBIMSJpExpdT+JFxGNm60uwQh6TJRhzoSBof8Hr2JsbxoJlzau7V60SpwSHQLeuNA0GaLGuaxIudUb7MhEr3TwaE1jSxmCE26ZBBH6D9PpF//RomOWs4IJlD5DCIRtikzH2OmhDcfBL4pWbCGwnoGO1lzZL4O+OZ10/NmFjkP4d8hpAcNBPq60mC/EbP3x9PRE2QXJmuuZND4bJ+0AjQt2gkF2O8O0gQT346d/r9w2DomljTphSyBMrMhsbvGbR684yRzxL6gu4zpdqhSBAU2YDYHy2DG7IPIaTAWmuv8UfK3JVez1JyOES/sfLT2ItljZMYwZwJpPj1Dm0/9ux1b/9s7Hq2/dnvzzsNda6xcPtHCfm1IKOE6waxSKj5IZPaV4v9SeGLNP8M8510TRMlyBol74w8B/3R1j9V9Ev0xwuvH1wDxNfX0vJYon8JYdLLxHDOuRdajf06zlx2As5/ZzFIUCSUyIMiwwKypFjNkpKZWS51FmKQObTJvMBlpIag54cSBXrJmcQp1ixpg2jSId/bRLPoh2dsQzVTeoWDc8gX7SO0oL4clpS/nOMZA1mCKgTCzzHGr8mUMr9gTZLmPTa4FNrfPCexbkJ/G5CWUGZk2Z9aUgMV73XJb01e0eee/6LV+OktmKa/Qz6HHMRAUAIVoJLzsYx/jPHmGF9B/omfUKb+Ti5/ypsPSr8XHAKQJdByh/Tdg+b19JsgTzR721k+KegQGnDK+i/piTVNVPWk5ws/aJNRP+bbiRB0g+RZ848i5J0Tv3ANk6GQHznoDFUbBcmEZpgPdMhlMgXRmW5eMpY1S1IilL4cDF2zBNhUozMdMfJdeDwqUotG5pGNWIOnl3yOjI+0KYUkiZKTnMiGGHnLpbdD9ZODX/EJZ/nrYBoSYNHXR5ufJbOM2LmUdcqQyY3S56H0gKOTg18Zxw8h6zx6ocx5VDApGveeIJiGvSgq0261HxZ9zLjuQb2R5HNJf/Wrk9Z1DrUn/O4cprlgbiAZAl0z94JHrBok6qOI9JKQQylyNbS8lqY3dP81wuTqLW7Hjk26aQwcElBkCXzG4JQlweZXdDtBCA5ZUjJjKiExdK7rLRDG6r3gLdYYvSCSSsk8I2yIsqnI5rKsWdKtrYJLb3rLmIVPpxrfA4LMCSHfStrF+Bl134yZn6aYCWPTMm+L+jxG7DU2T+l5lkyWlumawHOTaCtwdFOSxkR4Io0tAjqFIVvWa4zxTo2fxvGomXn/Oi8S7LMcfpH+rOckILhH96ssYoPwPQsh0olENyc9jk7O/jsHWgUJl5HumqlpErk+4RomyKFNU/YFqynSuwOGZP4MfFIz4Y1gd+B6QA0Fa2RfvD5BrGNS5jqlBgMJVkRlxkrLH5V/i7zQTIlBjoJ3FReMfi3uoTvVQlATlndOnyi8NkK/TIcEcspcLzVK2iB675CN1rjIoQ/a/pT6PFeNCouTi/IvFjkR6n8R1iN1PaX3c/MT7U/KNKbKX0l+5ZaXRH5NruZJszdp15pq++md0sXfyCEUiHqaapw046vmMT/DSXD+XPu9F91Ur60MgcySkC9rkX7h+ZpqmoT0QwoGSclQH1nCRYuUoCTsn/rIZ0aeU/UpuaZJyv5QWD7Gq5nSfFZ4h+sjTKA73170KjlzJiFLAtdhaKBN/O0NsJZVycgHIsVisA7JdIYGGBMF5Ojl7J+OaeL0csnf3Ha1NUx84+rxtxiyyr8jiBz6c92xNehHjLiq7wytP9qAUIHyndCS+jfkeKeALFH4b9qfQndYI/TZ823W1NdYVHEP1XRCD3+L9r7xzr7Kv0Xuz6o/SOaayEPUNRXNJuZ6HoPc0AQi19i4flAohHY4LDVGiZ+ogc04NrSmSGvwUfbC5xMpyGS5hsQE3yF2RtR40MRbRKbErH/Keq8XepHICVWeQflM1Y/58IVgDSTPGpITkXeyX1d0V2uYrGyK//pIKNPuK2/OjAOSkStNr2D/rJEtXbOESiGQifAz7SISZa3X8BhaHhF9o5nJnPI6MH0VmeVH6r0gaHJwM1PGrodIidj4k5BeKZmCXNcjS8pf7vlp/SFIrlT49BLpkc8f0dZzSs8TD0embXuIzPfQem/RuwLzH7TGiSWIYxIMxKFhThNkX4vKtDPIUvVrfL7+lq5poMlzjPzltD9Tnn/OedL9kQtGe/6b5j9NrqYJlwQdgH8dM5GTnoSULE2H+mtJ9JAaJhys3DOOSGJYPHvkcspDmXbGCDNf+7jt9nvc/vvtGXGa4ZEYDz+8w919z31uwx67u513fpSp34cffsTdfc82t2GP3YR3pU2QJ7d9+8Pu3vvud3vtubt71KN2qhvde+/9bsOG3YTxdenct+1Bt337Q26fvTfUDLqPOeIAACAASURBVJ/Nc5t78MHt8Bx33XUXt8/ee8zb37L1jo5A7brrzvP+u7UqMmS+e/LKIUmosTX4EGbfRNuEq+druWYJwjBYtAo0XJTxWYKeBdiUrcvkDcUbSYS9sGbOhmqPiKFmJ6Dnsdd+EDuW5Kx4n6CO6Qe91qHN33IoStg3smTStExbxHNRz3Me4rMZlIIdQQqlBxcKjrDb9dTHK41vMCYx+weYuVcz9TlrnJSwQwgyrIQ4j7Xu4LpGi97Q8xqKHk1SNki1nOa/9nekfV6Rf2j/NPIrbw0TLvOWM1OGZPbinLZLvnud+853r3XHHXOYO/aYQ2fXdVhe4vO5/Iob3AUXXuEOOnAfd/rzn7q6ukH4X7PCO5y7/Mob3QUXbp69+7ynNteHOCEF7oR6NUvO+fzF7patd7qTnnaUe+ITNrlLLr3Wfee7V7uN++/lnv/c49wuu+zs3ZnljecnP/UNd+dd97nTn3+8O+igfd3lm7fUY7X+zd7fz11yydX1GLi/Iw5/jDvy8IPrdnrGsbT8hZAVgeti9XLh8qLPD6Ffkh5CnwYtvfHUCwzIa3RmqtUfCh/0nRRgPGp0SjCyUI0Sb1cJBu+auWiZkaLPhRpE88O7drgcUh6th+jUGhASci7X4TxuP8v/dYLlOOz22SqPXKY8Vr8sSJUQ0kLTj5T5lZYnVP8ap3xZ4wQ/fbc1Qzr7uXc66Tz3Dj1tk+j93eL/SvJfAFkUrKnAISHWIv3C/F7WNFk9HonXxwT/Gg4+lJDPwvIR9Ef9oEsWpImHMIEy73OrtxpUgCI5XCaDcwaUoIhHvt3j6n9iI1vehNrDK4MsqV7/5GcudHfeeZ/be6/d3U/8+In9/qBoQDcFOAtGXFu/+eozn0NCy3KHl1x6jffuqe3picOdEa9d7vfvzvpi3eC4Yx7vjn3K492MzjX1vx36uAPdc05+stcBlzp17u/O+kLTx+F1H1dfe4v76te/B3HIb1QHTA7c182COD7CpN/VS1/89AZxogyvCXS2e7lcY6BFlkiH0wh6wUwwI+8BeZw75yZ598aaqA89+ubVRV5AkAQhBiD9W9tMbTx0/CiUwRfAIfmXyO9lTZLZvtP+wcE0ar9y/24GUjQ4J2U2h6afm3+x/QW2+6B8TLm954TX4w/9pshOTyGofZhUzRMUWmBxUKz21NLekgoOCZyFntY2B/80Gobny5om5Hzn2+eQPTPan85ySPJYQv7WCz3J3gj6oKojTUq2v32kCT1/a+cTP2YrBW1I8CXLfgjKt3NN0VeXUsMEgZ3mzCjkrYlx/fU/dF/66vfnq3nyM57kDn/8gQRhYh9/L+gRivAxZ5pZsGUWyHj1mVXAJAWPvSqoUsCkanXcUw53xx5zmEhvNWBSBV0Odw899JC78+5t7uGHHu44+9+55Jo6EHLcMYe7gw7ep8PPnXfZ2e23z4baKJ/zuYvqdlXw5LhjD6+RJA88+JC7845758iT6vrPi1/4NPeoRz+KQZog7LGvXzijODS9ELJDGkfO+Q5Mv2jNkhQ9kuB7iUGKXIfRqK9JxawvTUiWlLfcmWwEqYgnXGfiOmUkTW7+LftbHASPBWmC7GucU7tI8pDCjwzzzFbjBDn8o/tVznbIuJo2sUiTbDVNqLxnWF91/5X2lRL0h6ZH/YCh6RN6ncM0F4xN9Qc5ec+kTz2kFr3OtYjyMpQ8cHSy8IurYcIJkScYMYnOjgwhzrV18w4ALRRkSTWrr379B+7qa7e63XffxW3b9qA7ZNP+7rmnHGOw/LzSdREmLUoE65ZHmNBQGndIk/vXAibV26ee8hT3uE0bgwuw2scMYRL6a5EjVcAEaVcFTCrUiR8cumXr7TUCpQ7m1P0cjjHQbwUhp6gxTZQ/0WZmkH8myFb/E40Ms9xS9NvOYeMbyCZl7DKp+dTGQyeDIF+owCUxpPDLCL9D8wEEHN2fqDnN/TtmmqzdWIRgjHZ9Y2rPszhPwDVRC52UwzywX+WWb7Q/kzVJOWyYCA3U2DKfgYYkkpnaeBdpPAxj1Uw9PQRreizZE2uQH2kvIf+a+dL9NkmMpfVO6jjw8pJeElfFoGfo5gcidyE94K6tgv1B+5UiD6s1TGIQJkimDjkchoyApX/qbGB077nvAffJT13oHn7kkbp+SXuF5sUvPMHtv++etswhyYwHgx49uJ9vNGfjvuS7HsLklafaapjw95NqcekFTCo6l3brh1QFV1902o+6PffcbXX+Xmbk7z7aXsl5vDu2QYTMghzda1dswITJpPsIk9NfcELPCW1rnFQBrTNe+iz3qJ1WSI0ZH75V8nBhkUdM/uRMpYVenPzH0Q/wuxWA2MyRiixpLB6gP6vX9YCaKdE1S7z1Ee/Ae1sSdO1EyIQkIVEM4w3eCS2pX5bDJadfsYdyf3POVTMih/6n8mP5/uIgQUrLSygYY5V3KXNn1b8x5RPlR2C+rL0f8lpZe1il14q5axHeqb2265kz7ex+751O4JomdH9vxpnFn2DGM2eDBP/PpZdSMHQt0i8832VNk1WnMlY/OkitwusVrPFTCglSbD5+DROupkO7Lp5SQ5Ga7uF5dpaaTs2S9rrF935wvbvo27OAwcvPeIb7p7PPr///R44+xP3o8UcowbfZqeLeex+oi6DedtvdbsOeu7s9dt/FHXzQPk1B1baGCY8wqb5Q039336a2CH1XQgasbooPPfRw3ecdd97rqv+vAg17bti9/gKQhDB52glPcBdedEU954MP2ted9rwK7dHP9NIaJiEm6QiT2XzadjOEyQntrjmPIl1z7S3uK1//bv3vL3nR092+1VUeLzhz0823u3vu2ea2P/yw22evPepaJ/VXf+AaAP4def9wyzkfzPNgJnm91yxBkBGefekUJVJUL+oxAj0IjQdANkSNyX8JGV8C8iJ5fFoHZPxQcCi0v9D9Jsf+A+pz9P5G+w/VSGoIBPlDn1tqeAD8bA9NncLmIafdegiOba9lVrXnY49fk1fLYdoqH2j7oeU/hV4KPwP8GLXmCQo1qNqhBkizxynPQ+Mda3wx40mZP32X0Icy695+iC5/0P1o9GH+vP3drEfdP/U3M2fe2/2iHoNvz0L2x6j/HZYPvd5j0eMQDTnkNvN8VPn15ZEmKQWkieZuI0HNublEgsch8xrabzx7V8l/uRomuSKzVT+cs5Sn/8+c+2136213u8cdstGdevKT3Ze++j13/ZZb6yDDy3/iGd7tkD69Bx/Y7r72jcvclhtv60l4FXA46IC9u4Vbvcz4gw8+5L52/g+Ed/eJqmFSXQPafNWN9dUi+nfUkY91m6+8sf7n2fWWw+Zfyan+7dVnPtd9/YLL3JVX3VS3edLRh7inHX8UMY4rXtHXWQ2T+o8JGpzzuVkx15pWi0Rh7nhqCJPrrt/qvvyVS2syZ7z0mXXwp6J37XVb3WWXX++2/vDO3lyPfuLj3IknHOVtIinyojnr/maVQkdDWknjKEGXHkIy0VeRJDSz1CyvGLPIdv8B9DKM1+GSkCG5M7EWeS6BXCo1H4u80mWeMnImN7+W/S2RJ+h+IWXqEDvi69kQmXR0Xmg7y3aQQa/Wc42TLJlydF2R4EKG9VzWNCGIcUmfSvCb0OvEInMirbggh3S9I8JfHb2myQDr02FLDnrZ5c2vYRJYxE5kkUOOWDaV0OHSuvmS9p1IlTcPCt/35PrGm253n//S7CD+vOcc4zY9dn93w423uS98eYZmePqJR7mjjnwMowkr7p57t7mzP3lB51n1CeDqk73c36xw6+zvnnvvd2d/8huGd5/LIj0onS+ed6nbcsOt83/eY/dd6/+/b9sDvSFxX8l59ZnPc4888oj77OcuqoNI1d8zTzraHXnEYzvvpyNMunLWRZi0NUxWSV5y6eyzwxVq5GUvfVb94Nrrt7rzvjpbu9BfhVh5xolHu7323qB+Kjn6VgZkE6XrAwG5byelRnb961whTkjIJJGFmR4im0MmUlA3UxsPHfTUxxcab/vvlvEDyB0UeEPJp/5GpiEG80sGm1AkR+K+Ctk36/6/ntqjyJccziHdZ3IGOzydL62Pog2XMqeawoYMArRpFGpkUbBCQ8jG7zHHVypTr81JWj/mXas/p4qHZDdK2FkJKdfMl9oHjYWQ/A21vsb1TJpb9fKY9JIH3+8AQl6lyGVGeRf9w4C8razcsLLjgau2uJ1Sapggd8CtkV8NWZLujJ5/wWZ3xVU3uT037ObOeOlJjeyu1MGMKqhRBUBOf/5TezU1Htr+kPv0ORe5u+7eViNRjjriMe6Iww92GzbsWl/PufyKG1111cf/awMm1RWZT3/2W967j3VHHH5QHQyorudc+r3r6jF13tVqmLgd7oqrbnbnX3BZ/dqBB+ztnvykQ90hTeHWLTf80F1x5U1uy42rwZQ5wsSrYVIhTKrMW3W1qEKHPPTww25lZcX92GknuI377z1HmqzWMKmQI4/3ghFeMMy5+VWb1WKtvLBLCJNLvnvNvMbK0Ucd4k582hNreud97bs1wqT6O+GpR9afRN5t113qa0gV6uSa626pnx33lCPcscc8PhJpYqkhEiPflB8Weuny3/8KkJF+zWEKv8v5u9GC1JolKdGwDjLE4w9Ts2fGDvQahuWahZAJgcbneWm9MwVawyCHfFsPhWhQQEKWoPMroU/W+Y7dPpbfaFBg0fsfe33GpB8Kvmj6xTnHqLwswnwD81srNU6Svs7oI0W900knU+7JT9tE/KRvLv+CGY8K/6f2K0U+pWDmEEisoekXprdua5pw110a+dGQ3OLXpgqv19wP5ZBeJeQ/G9KEq2GSWNNhbosCh4cOTE3JgM2NKMmks5FaAVlCjPD92x50//qZC111NaYq9kr/OsVf99uzEzr91sVXue9ftqX+txedXgUT9upJ7VVX31xf12n/2oDJty6+knm3S/3a63/ozvvq97x3fYRJnyH33/+g+/jZX6sfzII8FUqj//fVr3/fXX1tE0g4ZnadZobeaD9f/Lz5PK66+ib3tW/8oO5kv333dC98wQnu0dUnfevCsW3RV+zrN6tfyeFTUz7C5OAD961pbLv/wRrFU9Unqf722nN395MvfeYsqFWP4fP1fztfzvG6r+Z1+533uFOffewqI9hrER6f0MxZMJHFOI89o9XQE4MAnBG0yL9n7EL0sc/psHIU/scQA7nrKwCywEi933xRxtOOXEICDcEvjeGEn1lrlAjIRcqewX6jwa9mQNC1K89+s3fCY4MKSyRJjrNdSmzVRh8NGjDyUIuQ937nNxdcpfIZ+7vZVwbTP4leaP5Uvwz8mGSNEymznjWVrxh/C7InJCDa/mJ5PrHxiEEe6o/F+ncef9CgUhucUpEq1v1Xsj8h+2K0Hx1xkNa7hLyNRa854NRTyqnfifNRkVFtkIaeb5r51O9781H7C5x3ekFNJmiZZX8KyHdcDRPOOcuZgUScvzR6l11xk/vmt2YFTqW/6krO05/WrYVxzue/XV+9OeSx+7vnPucpwU8LfvHLl85rlNQBkx3OnfOF9t2Ns08Xz4Woe1j6xCe/USNOqr9ZsCUMN73p5tvc5754Sd22CmxUCJP+30pd66O6blP9hWqYzOmsrLhvXXyF+36DlKkQNM96+pPqcXQCJjXChJeHFjmC1jAJrcNjDt7PvaAqQOvRueS7V8+RJ499zP5u02M3uuq/e+21R4ZPPZaXP+zrNBxyK03usbv7mfVbi3QHgzqSZmrw65zPNSvBbG7Q4Zlx5tU7z8j6jy2/KZk3H1koIUc0WOeyJkkfQZZwSM+pThbnfVS6KL9S5X0tv6/pabbMX4Z9P2YdLPOL6Z/Y+zVX4wTZW7lDmAFpImbSQ9fYJGRUhnUM7vND68PQ9Mbid2CetWh56xnSLzgaLslz4sYnfo2qlLwOLR+l5pGtZhFTw2RN1CyhwtkV5HM+/51gvRG/5c6PfpR75StO7rx81se/Wn99ZvVLOpVX1//z0SQtwuSsj3/Fe/fIgHatuG988zK3+crZ1Zz6qoyACKiCGt/69pV12zNfccocCUI7r8Z81sfPawImFcLk8c3XePoIk/bdz3/pO+7Gm2ZFbaurL9VVn3SESdcLbhEm/nirq07777uX23+/vVYLy5IJffXr33M33HSbe/DB7fMnbfDk8Mcf7HbZeWfBGCKHSoszpAU3ciKp6MoipwqDY2JuOjb9qfFDY+DU+JVjvLK9FSmgyK62k9j2CNvbTEgnM4cEqTQnGrnuFmtvlu8NhwwpuW/ErGMJ+HLMNRuGL6n6ir4vGpeUQ4pmF4d4bhn/EOOhNKY2Pmk8Q/DHSD850071TtqHYuyLZu+kYEPD75xAiVFrflAHooQ8GeXHPITS/ZMBmYM8mrxllHdofyH8WnGWGiac05czkzdM/1u33uk++/nv1Ox6/qlPcY89eL/e13BuvPkO9/kvzVAbFcLkqCc8dp7B+OSnv1l/tveoJ1Tok1lNjQ5SpPn9jQs3u81X3Oj22XsP99IXn1j3tfruY2fIlUANiC999bv113rqd190YgCJMlvxWQHU2RWen/qJZ7o99pgVe63/vEz3fffd7/75X79e//MpJx/jDnvcAe4SpoZJPZ8monrvtgfcv59zkdvWFI593qnHuS98aca7DnKEoXfO5y9K/EqOLg8PPPiQu+76W9z1W344D+y0Q5mN7whD5kmnhyE0tMOTlrnkgi/0TuFQhzh6x9iQ2VGRJc1KpdYoofpnOT2Za4Cg1zT8a40cLDzmuSef7B15CRkUupOaQ45QeaftQkEECVmiHeZy7kex88r1HsofzZ5Yn1ucltj10ORxqOcxhwgrP2Pb55KjKfSDrqeUYdT0Ycx5huYXmM/gNU6oPxj6XY3XO8XX25Swf8GZd+66fNPv5GuahA5pVB5T5M8oP1mQqP54JfolgrKF6S1ETRNf/jX9oM+9037v6znteZT61wq95JompeQ/h/xlkzdaw6RdCG+QUCTGMyr08MzWLAk4xR75dk+p/4mNxNI7UR7SQziEXXjRle4Hl9/gHvWondyr/sOzV4ML5P8++r++4h5++BG3/357uhe/8IT5BL/2jctdVaPkMQfv617w3OOC73/ui99xN918R10Q9llPP7puV9U1Cb87m8/d92xzn/nsRe7B7Q8171ZXYSgDVslWwZtPfnr2xZ7nPPsYd+ghB7BjqgIwX2o+z/vSF5/k9tl7A1PDpL8AN9x4q/vCl2fBow177ObuvW92VWi1NgnPghY50q9h0q1p0QZWqq/anP78is/tZt5MG/x92x33uOuv3+qu27LV3XXXffVbrz7z+auCiSKnKL1gZnqRapYExTThQSjV313fGYGw/MYPIIV+ifHQmUx9fMp4xZo/dH/IsV/Y9L13xVdFnqDBrtb+tO394JZnH1t70h4qTL8tQYmYQ31k/33zz6tvbGZ0rfVvSbDDCKcc620I0rT2OXiNkOoD+ru0Plv61+yVnykPzC9rTQHrrhdSOE4AQw6TlaalvTS+dTieZU0ToAC+RX+pLA4tb6WRGWPNh27I1TiAP3X/l4I2XvCiLUqp9mcJWpLgCHh+lP3J+XyagIlzm/Q7z5ITljNTKWVK0+hsf+iRGuVx37YH3TE/cqg7/ri2Bke/34u/c7X77vevq9n94hf+qNt/3w21Eai+OHP+Ny+v/70KhBzx+IPIV1hcfUWmLQz7jJOe6J5wxGPqM+MVV9/kzr/Ae/fw6rPFXWWcXYOZFTt95tOPdkcefrB6n+Mz53yr/hTwbrvt7J5/6nFuv339QrQ73Lb7t9fIkNvvuKcuUvui059W073k0mvrT/ZWf7OrP1zm27nvfv9ad/F3rupo0gzBEeaftYZJHTB5wQnyl7aa4VVfz9l85RZ36inHuY377dX7Cs68KCz0lRzkcJEmd9OqWVJ4viqyhEa6AQMdk8myIE06/QPjia1RQvUrKlNUeP1Md75j9AIZPzWLawk5omViQpn0GL7lOHx7SMX5oT8WWRIjLxq/kExp7Hhz8S+mnxyZtdL8zt1/DJ9yZvrHnI9FzgPjNNc4Afa6eZMxooPC+MRPmApIWNP+JsljhvVS9/+h6Q9NT6otUYK/yvxQ/YH9UUm/EvUJvu6Sk4+l5aN0/1INHYhPtIYJhxQJRALVzLu0+SQ6f7UcStcDeEG98uqb3de/MQtYvOj045sv3PBtqwDEZ865uH5YF3898Ynz1Tz3C99xN99yR/2sKv566OMOqNEgFXqk+hJNhSyp/g4+aF932vO6KJT+uwfWnxa+6upbXIXmqL6SU/0d9rgD3Skn/0jDKHljq4rQVoiO6q9CzhzzpEPdpvqzws7dcMOtbvNVN7pt2x6sf1df0am+plPxr/+VnDCdr3z9e+6a5is7Vas0hMkqnSDCRJjyJz75tXlR3OOecrg7/LCD3W677eruuPPuOrBzy9YZ/3/8x05y+1UBlUTbJL/Pybka45rNDo2sdniBpCpleUl7OjZ9OvrleMqvJ1UggaKK9DBmlhCgjqjfOQ5BUwxipBwuE/ffovZ0Oa+y+9VQTqlxHVuTktt+iMbRgtwYooaB1ZJbFNHad472pTPz2hjH5o+RvtUfVLuXDoFG/UTcLD8YFbwWQ/Z/bQkh/ZWQVkkEyMtDy7NPL+c82r5Kz4f03wnyCOcfVa5D/guXPAHlHNl/5BomiJOY4oyW7p8aC+e+cN6l7oYbb5+hLE473kMmEBhPE/n9zLkX18iN6u/VZz6nE6Rp65GExHhWu+SkpoaGtxo7drhPfmZWByX0VxUvPfkZR7tdd91FWO3u25dces38E8GhfqvgwrH1Z5Rn1k+uYeKtj1txDz38sPv3c77l7rjz3rr7bg0TgkxZWXHxCBM/s8ZnBm/54Z3u/At+4O6+O8zDo486xJ34tKOFGiac/JXMZFvknZfHtBoqCv16Vb35d35b71hy7RupTK1ZknKagGqWeNoDfTrXs+65kCcLWaMkJF+B65c122Iz/yn7DpRJMNQ+CvWH8kO7PiEFN2L5R+2L9fci8N+yztb5l2rPbfeafKDPLfwYe31R/qbwa0h+hOYTGP9kapxwwW3vVN9eR4Qz7sCpW61pQnKI6Cd2zchXHwkrrV8JJJhRXtjroCnyPaX5ZuDvZGqacCczKagggQKIfLL+e7WO0vWYWCSWb7cyrE8PaYXIX2n5ZvsP1TAxIE3msQDOeUMOaWimnatZEoD3ByK17ddxjjvmMHfsU6rAgfRXITCqIMS1NSLj9Oc/1Ws8I1AVdb38ihvnQYSqwb77bHBPfMJjZ4Vihb/NV9zkLr/ihs67B2zcu36vvubTKeKCRRfvuef++jpQVdj2gebrMbvusrM78MB93I8+9Ui35567dbzvCg1TfW1mNj+vfkiA3K233eWq6z/V3wypsq9/uuzsrjPeXe1OfuaT3eGH0fmsLtAM5XK1O/qJh7gTT6hQPM2fkmm67/4H3YUXXu623PhD98gjVX+zv513fnRN76QTnzRDcID96Xs+I9+hT+KKQQFU3qm4cfLftKH0MHExtuIWpO2CKpyxa6g5AjVYlPEMwS/KVMK/ha9R0ujjXL9Dv7lrht4mX7+PHjoHRmaExDk2E1m0v9D+7Dk/nTvLQ7en9nQBfkdn2lLlVNAHqi+d31zwuN3PNX3lDucR+7d1vxfn4ymMVuNl0BonqAGwOEDQJgw2siB3QgsGkoKaSeMZgP6ypskEappAggI24pAf1D8Fu2KbDS2vifNRzZEUtIk9D4FBm6B/aNlv5uOPrWGSMwPBbe5l+n/woYfcPXff7/bff8/mOoRO5/bb73Eb9tzN7fLoR/VqZbQZ0ge3P+zuuONet+++G9wuuzx6tkQdIWIieU2D6rO4d9x5n9t/vw3u0Y+u3tW8JE7D+pH7u+6qkCArbu+9d+8zuNn8H3roEXfnXfe6vfbeYza/QA0TP5hQXe2pCtMedMA+QX60fKmQIPvvu6d79M6PFpEet/zwDrfPXhvcrrvtHJh+eJ0q/lVXkqr5btiwuztw415ujw27A8gSJHOry0e49o+Wefbpl6AjZfapmCXQVzM3yMYBZJ5UvdD0xhCkyIUUUe8oR1zn6iAzEtbNdJcbuV5pkbeM8pdtHrEZCwQ5Bph1UXxRJMkU5CGWj+vxPUsm2RoEKZH5G1u+Uvg1Rfmy2IWI8aM1GdRgELKHo/tvSjthHMuaJqo/bkcoS/IZIY+qPzQxeqj+6NlWcjrn5DhFLygynAtCLOJ6lZYHc/8twsRtmi8hksiFnDt/c7Vu9qR9JzMmwP0Ru662kQ5v6suGBmPSMQzT3JSbl7mT8As9+WwzV34mOVHecst3R369qWmR2bopEkzIyN9eV+udPmVIjIEsuT5a35b1A4JKuWsMIMPr6GOOQxuoVok+TLYY36jjQIM1ocNs7Pt0nXP3n3L4XsrPbFvKGZSxBA88m5fbHonm1KKIml0u8TwG2VFiHKE+Jf4NMY6x189IX/MPLcvd0Vfu8GzUP2jf9ugsa5pECPjQ+lKYnhjUzCF/UlDI2H+7Wv7+Utcw2X71Fsd+JUdCflBnI8aJHap/f1MPOW/M+NHMOVSTgQvyNMKpRcbFT7IiMHtPCcTMuZcp7dyh9Z0TLjjB9K9Gkqt+uMysYX3MmWUkExwjxxqSRMq8Dz1fGolmkE+aPMLPG7mB9MOzTrR/y6kzW42SZjy5kCYicsvzenpOCHrYzCm3VnmOke8c+0eJjAkX5M95XQddTy04MMR6l+bvsv/4Gj6afCCZM2uNnSmt1xDzH3K+UvCO7g+h39LhVLqWiPiHdD9sfzdBM7TmCpT8IYc28WsgXGZdgv/n8neovwJeD4D8YkTuYvQb6Te0ryjyuWg1VKJqmqToF3f61rKo4PkwWj+U/sXz1VjykDtIT/0xtX8PYZIcqY+Al2sy03kuIEusNSPYWB/HgNAAI4KFwQ89bmyskQAAIABJREFU+6ekmH5D70xpPkzm2ixvbbBGOsx669Ua8ZCtUiPkzOFmTdcsQZATOfVBk3WL/ALICI2c+nxq/KEDRoKnIf3wggKavhR7HtJvo76Lme/CyADTfuatX1Qm0Vvv+v2xfuc6hCQkFeAgbsUoz9lbbzVVLAludX9EDomaveEO66HDObUPBOVu9ics71P7GPotzGfhapyoG2JCAwkaIR0uE0h2Xh2Z/uA1TUKFcsmhuS24a7ETkD8g6UtI3y36SeWiMFIi+HnLZn+ph0MNUorsIvJaun/DfFR/pg1qSvtxhH/US8IzQUJIXgM1XB2LMBmupkg44JwjgzZQjQrWSWacSEumvMMYRBFM3o1XgInLPJRefykjXSLzjByScsiblplf0JolKtKKRqoLyGtMZkpEZpExxiJJojJGFnksoQ/WTBMyXprxKqlP1vFb28fMNzT/Kayfdf7L9va7/lOR95zXjELIqkWSDwsMe4rzLYwkQGs00K/FQYdBy6nb6L9C9MkejwZVTcjlGPnKqT+IfCzp4fac8LNzuEaQWFY55nzlTHrT+dqUN6/5ebW0XOTsn0OCUIRkDnqqPgk1TOC1j0CWaDLRCUIImSfkbKa2QSaqdmJowNEzvK42XWPz6WWOuGtBOQ45IWWJkG82iMYZLRL570SmpXVUhSChwdDyQ4c6Nv2pjydlfAASJ1emFlnGFhlhclIj9FHbbxbqOXCNzxzkTIH/xiBDGhkOZlqtz4cev5FeJ3OrXcuyHMJK7nslxpESlDAGg1IyidGJYoshSdiio1+d2vgWaTzRTDe8qCAj1Mw9RZJo9kE6ZJbUfwlZRpAlBu71m5ZGmlCKHL2kCdCon7Cgpenk7J/u7/5+6tGxmAfW30yQb27/6NYwKV1TYoz+EzKfqtPZLrpvpDLUiAjCvSp6COwejYRaapY0cw1l4qFM+5RriOTIEFrmVyLzrOhXG4xBMy2q/AeQJZ1DUIQ+WJBY2WqWcEirlDurVX8h/fIPDdrhKYdcopF3tKYBh5QKHWaGHL82z5j5ociRRZi/xp/lczwTOSW55tZNk0f0edUuFOTQ9GlK8lRiviXnZxwvW0OE7j+p+5n/PvUH29/cNQrvlN9el0xBjEbXbJAOaTFBX+6QZ66JIHzN0SJfamacqRlo6Z/aOyl4mRIUHamGClqQlspvLDJ5HhPgrrlI129ir78yQYj2n9DzQHJNkynLGyzPKTVMOGdfOTTOFykQCe085+5khzJPSn9scCyUSvVDVTmjahKyBMj8qkPh5hNiuNoZ0MA4H3Pmer3WLPGNYkDegdXRm1jkP4d80hGNTX/q41HGx27Wnr53avh4TgwXOWdiscGSS9HvR9YoaZ0UtrCclkFLfG7arySnpBoHt59Jd3jR9pITFdovG3noOU3L9jUHBkW+eM5a1poqmjxGPE/O+GlBFs1+edAPek2k95s7vHtzNvsjUn/UvoZ+C+OPuWaib/KBFtKhDDXw0cSZF2PGMxR96ueG+JMwnsFrmoTsP0mCFa9pYkCamPR1aHkai140FE4R1sT5qEgoSf5C+yGwX83FSQrakeAIau5mOVD/KzmSc5kzo8LRWaD+WSd6WbNkNROlRRJLrz9VlqHoSXRzyjflL3IoNNCPRZaIJhi+nxGBA0UcFUI/NjOQDUmVgHxLvr4SIz9TGq9mX3LMb5Hna+XPsv3aQZYY7DxrR4zXXkSzvghyZdluSmTOretlWZ8I/ptrmlBkprQXZ4u2IQ6Pfq8DzaxTf8i0/yLIj4h1CvohS3r4OQThO+Fn53AtIPnNCCpObxL1RURicXKC8EOzV6Xlr3T/aq2UmBomGtOq5wabFgQqAJkz5KyktpGQEurLQIPS/dMQWWl6kpcEsENr0oskt5lpf3NOlC9RPiNqJLBBNE+5Q8/rf0eCCRrTUp6XlhdtbFOcPxUQcQG1CSY+t/AHQAKZMjX9W4CQuHbYh+wXJYIclsMQqIZR+1ro2lUsvNaTBzMSAkF2ApmcWHunZp4WfXwocodeZ0z8LdZImYoexIwjxYk30rNkGqMTuxYDkrhtRL0ujS+qw8SXxh7PgtFH7WtwWpK+GfUJcVv84BN6LSZJokqvZ+n+6eRL0xu4/06QRzg/WcxoRw59+TbK8+yopiFMYpzdUCS+dKZf6p9G5pl5qZn1RlhTazTQyJ9Ys4QoSGxmnM0ccIch5BoM6sQMXdPDQi9FrmPkG5A/U+YiFJT0DmdtMCY2kxL1CWWAfko0Va1ZEnPtQ8gUmPTNIn8l5EHTS2R8IWTFGOONnQ+C9AplaoHghllPtXksynPgOgV0fUqzn1N5vijrUmKcVv1AMn+a/JSYB7rPo/Ot2qHyWXI+xvGyNU688SUjSwJIE/aalHeqb+1FiL49Ot+sjxf96n0tJBTUTAxadvwlhj50XQCVV62dhEQqgZSaIj2D/gWDNdSfbPQ/uz6ForXVv0vXY9CkSwF9gGqaSPbSsD49RBWy3+Tov+cPWmqYBA4jncmQoIUpExW6s+0LRRu0iKlZQqNzUmYdyNSqkU4ulZszUx1KFfvzUgdpaGCcjzmTjQRrPP51ajTEZMKZw1FUkABAkrA2z5ApNqxSuKlFXnLIf0jf6ObAyWsJ+gs2HvaOfkj+PScoV6ZU1d+Y4BQzfvaQnQnxYdp/PPkQ9dVzDqNqTnD7GYpM4IL2nlOSdb4aP5bP5xxQM7u517ftjzvkpcpn7H7GyEN0JpDqvxCkqMlKh/9mXMsaJ4IXoQqw4GBlcU5IJ8ohsZN0CW14KeMamf66rmlSQl+l9RxafnLQG2s+nEEH9Ew1L1IQM2E/QoKUFn85XMNEi2Bano+JLLGMMxSRQoJATKQvOpPOCSCEb1sdqJgZRw4jOfiGZHpz0lnP9ELIAIC/KrKKOuUZ5DMmc9SLtAuG2oQMSYlEh5A+CeuRHcGA6PuUxqutR8p8poiU0eY79HMNCRCDVDLCX43bXZw5QZECdL5Dr8eU6UmZZaueTnGelvmVyNwD+3dnv7DoWQS/zUgU4DDVizpmi7IxAijFjKQgpJDJN+3XpTPjVF6W9BarpomkL4l6odY0ibAHak2/0vI3eP8MwkR1Vjgjbt0cpSCEkHm32N9g29I1G1QGZpnFaicLPp9lzRJG6zOLSKe70vJCxz60Pmi8W8Tx0M1SChY14mSJnFfd0/ZBNsVcW1nkQzYw39igYy+TWLiGh6Yay+dpHFAzaanrW+g6wZqpgWJx+i3BBcY+xtrXjoTFIBnSRNT2tuWQZus5rnXpmgraqBaMPmqPgtOS9MmoP5rbVbMeQYoR/0ZbMvF5JGICpjm0vPj04EEaGhaej1g+IIe8JcpzH2ECOIdwRDWxpohKh3PCDeNXndxGjsasWUI/NRebOWfv3FX8Q67BWJwQP5g2xvqHMuU5MsvIoc8gf1HyLcyvFlf0TiMXlAwgScRDnTffEH0L0kqtUUKDAaD8mjNj9E529dtb/44++XKec/2teociA6YyXjq/nOMPZYatGdspt0f5FYukSEyCWM5ac3MU0h9Lpj/3uFP5h75v1fcptdf0zbJ+U+QXOr+q3RTGL/HbO0V3aojQ/U06vHL7I3LYpft1w6+gf+o/jzIoQE0TGsQsEZT0omu9T/UOgUwqnYkPIVuoPZf0I8We+fPLwM/J1DThYhlED6JqFDLy2P6TeB0MRVop9qctp9C5jm1Z/9L9B+U5ooYJW7OECmlMJsVQ00GLnLIxM2MNDkPczTtNkVTEXAoJQ8yde14gTW2UqgFh5Jda80DLfLebqb8Ze/xLrlnCBBuWNUvaqGAG+aQyvayZ0uUI4QcUrIyQf2oeon+HglFNh2zwlhlvzholIXOq7Qfsc2896ufob99p4ILqnlOoOiEB9Yuajydty/dnHx/LKi9T6i90qLPKIw2SN1Azkz54+2oqvyPPxGKQoh5TzGGeO9wT945D5kXZW89/7oyX2lOJYIxPib4jIWHQCaO0kHYx40H6RdsMTZ/QY78mQvevFHslBY0swU/hVlTHHQrJvyfvqTWIOks71vqVQrSUnk/m/lX/xL8e58lbp2ZchHzP2e8HZ4g8S+YsjDBJyawhGZ6U/gPBmY4s5uifGg3/TMlE2iyZ9M6la85Ia/g18nxZs4R8yjrj+veQIBJypgTdzPqkIqsCSJOOmBrlM67IAB7EiUVeqXcwq/W08D8HkskSaUfHF0ImlZDX2PEjdl3L9E5hPtb5a+0RZFsOuCoi5yE6VmTI2O3H5tdUkAhD60vKYStD5hiy95o+Cs62uC1OYfyZkQaxyE2KnGbjFNDGm6jIQoAkKnNv1afM66HK95JenpomHB89edX8UdgflgJ4ifrR+3pUAGmlIuERexnglyqvKfqEjMva/wpSw4TrNMW5opEh4XoAGvAV2yGHuyyEmk5K14go3T8NsWWm1wMecMgSy+HJumdGyHNs5qx+bwryR41rTnmnfQ09X20ua2w8yUguTV9irhWBYp64x2PBK3R+ArxUDSo2Mpe7Bokmysvn65sDamZOQ/Zmum6wsDVPLE60ZkfIcxRoodlvNhOOGM4xVEMa1xDjQfhCGZ5zXFOePzNP1H4EpyXpj1FfNLesHj6CDCPIddPyDr1+pemV7p8y16dnYjzWWC1Um+p3GuU5L8KEy4TFON+hSSCZNkPEKOo6RoqTjRxaQ7B9/5oKGskUai7MN3cpWGFxLkKZ7rHWP0em3yJvI9BrgzGxmZAk+fe8Q0rfcqpdlJolnTuXY9UAQWtWjDU+zV7kHH8OfdPGm/s5Ov9QJhpxDsZGbqD0Dfs0lOHSkEdTeY4cKrT1R5/nlt+c/cWux1SROeh8xhq/cXxsTRHp8Gr1T9vcInLtyTvlt9c7oSRU4PAoHsI8+zVPkmUKMnb8Leo/+XZhCCTSWkOaSMi1DPwcvKZJKPraBJHY+6YUGW757cUvekG1Vv6V/sR9GlmflP0F6Z/6XxZ68/6lGiac86McIk2ZeO7OeGTmjo1XcaH80ACxgFe3laVGQ0z/9B0J6UGlPIZe4ny0zEkQWeJvnt76LGuWGBfRsn455CUkn76xz6lvGjvGnr/CD7TmR2ivNOsXybxA+lfJBXVmfWcYPfQjh3vGaTPtH3ST5/aTZj61uAtIxmChs9B+RJ1oLbO/zp5rqjr0czSzmiR/ktM59fUPHQo1+ef0y3NeO3fOqX5G8MsCKBAz2N4hqh4Gksmmh3vksO/NMcl+R4wXuvYSq4ghheIWKLShxdLm3pPGsxbpk/kuUk0TyL+R5J36J+1vzd+RkCil5ad0/1QnSiNNEuej7sdSkDK0vwD7yZwtQhCt5/968rWKMFnZlOdul4Y0yJFZKlxDgnWaGGSJJZOu1iwJHbY03BoS2S/ML8iJybHu0jWdnP3TyGNp/iH0EjLq6PUC0X8B5TAq8wM4Ttqd0NDzqDuSyGG/pLyF5EGSfxp8GHJ8WqQe4eeUx6/NT3seM38EiTBVJJHGj/X03JLZT5WTDJnUKHtZcj2tesBl6kuOT7OzlvGPMc7C4zPXOJF8AcjRtEyIUTiBfiySF0LI0eQ0N40S8rHWkCZUH0vPT+kflX/Yb5aChUb9QK+7zM/DOeRv5PVI398qhMk1W9yOHZv6ayZtBombeycowWX+gEMU3ERCZsCdCA3H6B+53hM7t8zzCWa2pWBPonx12KM5NUyQjw2aecoeel7/OxJciF0b7r2h6cUE93LOd2r0M48nKROJiF/MNTmk30RfFRFj1idg9FsNElJ4abOGauZDQQqUFPOF6TuXAM9TPcbUoUZ/YRiZf6Cp8p30yUkJNj0V+2I5FBjtXaw4i1JgOSTlF6d+j0hmm+pnznGNzQ9k/jnnS/tS6Mfqf7BbSV+M+qHt//VUOSSYhByx8nro9ZMQWdaxc+1Lz2fg/lkklTdvi/p35I2TYxYB3VzJcTkQJlImPiFD3vuufWRmTXWiOaeZ3mmMqGEyR6Jwp2yyecRm0sXv2HsChfYPReI4eH7MYQx1UoaSLwTJklOeQXptMCY205FUs0S4zmBBWk2qZoknvx39ibQvpkwSF8SLue5SUt80vcw53hz6pI039Tk63xgkEIpEGKtGCBJ0TuXveno/13ojh5IQ8kST5ymtB8qvqh063yHnZwkWjYEUksbnnbJrNyD0mzvMtteWECS0/37js7KfkhXoQ8kqcqpa1jRRcnw59ESRr06NuAWgF6xpwsX2PXlDz1+h/tlrdtL1GPS86kVze1/PadZjfnxtf9OkE/kN1TSR7HWKHBRDsvg1TAJ3NDuHZ3Jo5WIATSCwX5cmdMfcX1Qw0wcF3zIjJXo0pf6pEEMDJo24TFmI4bn6DyFXmPloibwgssTfDL35lKhZQqv595QelDcoMi8gpWhmLma5gvLnGbte8CILoXbBApleXw9yyqc2dot+5NBHOp5QsBORb88ppsuX7bd2555zZkOHqEwZ4Cz7hed8sTUSuP0ktOnn1H9PPiB7kbE9qypmA50ZyRFLH0o1egKZTWEKzz/jeg8tXz16mj5JTramvwCSE51/csaR+ifc4ce399VzZbss8pzuJ0DwQdtek55Lh7gQA5IIkpfXG30y32VNk9UgEKpvHQkaCjlBHSLPfmStQeTPp4T+JfJLtefIfhKxv86HLQSpfXblqWFSusbDwP2zTn2OGibShqA5ieS5GKkcmF+sruTMSJaeD41kToFeQsYdRVKJ/olRHk2ZHcAxio3EQ8goy3onrEM04gQJTuTUr5RIfqhmFY3wj4mEyTU/C3JEy/wvMj9S+bl8vy5AHG0ffP5ZkAuaXRkD2ZDKh5T5T0EONTvhPx9jvJkztWhNB4osAVyG+rqGyQ9B2guEY5G+Jr3PzH/V7qxVety8SugTodOJTQhIE1huJUVA5Fnw69GaJib51ex7aXnL3j9Xw0SCi0fapE4QQsjEQ4ZRazQGsiSEzNDGGhtESemXvluYX9DhN1KuooM1KUgphH8l5IFGhqWgRk75GHu+U6OfeTylEvFz8dA2LTToYXHuU/SZCSaoQUAKD23WSM1ckJokJdWmWN+oAJUMgiY6a0UOO2PPNyq1WUxKsnRs1aekQ+VQ9sZCx3LIUvpFxUNT787CSsgKqg9ZJELpxGIXxh5PCfqJmffkISn0zfqs7euSflj0LERHuvbVMIvqSxIPS69f6f7p5Dl6SQwiLxeej7ifZJavXnCxnmpKDZPSNSwS+1ed7Nap9uE+pWuWEPmCgglCZJKtCeHR6N0BDdwpVSPP/qHKz0SVzJQua5bUGZNYpxOqWQLIe8phRq1ZEro2Yr3zjLRflJolSA2VIZAvWo0Di34OMV7LYSZkz7g7tZKTiNYUmeL8rfxats+HDEGCmBZ+h5AWmnxKmVdU/y3jzD1vbX70uWW+Q87LgpQZAgmEylNjL9kaetLhFtmvgWtFdTfeqb/z2xKs4ZK4fhDei27lqvEgnk8Yesj1AciP5+Rakr8S8rbG6Ik1TQT5jD7/haKt1b8TuY86PxSQ9w4ypfT6F+vfR5hIyJIAHLnlKxSp9EJ/dfvqNxe08NY81D8bFLPUNIiJqo3R/9BIBYHhWqaj9xw5DPvBnWbdtcxLMHHIZaYj5Su3PMeIW++d0vJHCYYW3F8Ak4IauTA2fYUf7Gbn8QOtyaPJe/B5SL+aF0Lja53KTqE1LXMUeG6y/x4/5/a/+h9vc1svNUng/avhT90eNcAWZEXSAtIFXf6GgsvRCk82yEVid+gOOt2fKVIMsQ+Av2gBXkDq4/nDrQELHn6oPW5/g/5OlLhEjC9rzQRq4KQFCE3Q6C6IzdcZffFrVqH9NsWehPSb6G+npmAAEQDJuyTfOfRtaHlB6KXoA9J/CjQnsX/1vAXKV8d/BOQ5GFMNXHt1O3IgTErVfEAyexkyFqzPmKNmCZUCX+ChXXmVAeaaJSUzmqXW21IjIMO6Q19fykkHmV8EPRRJJdpbozzCdy69oKhEPzbSDmVUkGBABN+j73JaxlNSj9EM6qKNV5sXMh8N3lkSWaeNf/l8ukiPIe1IDjnQ5Fx6XiLzXJp/lvnm4G/qfKbG/8z8M9c0sVwrikSYiEFPwYmZu/tc0E9ACpv8CEQecsrtWqM38nw6wSDh5gDsX0tOdaL895BU5PqySW41Oygh/3LIc7b+NYQJcshjBtMJQghwt94nd2OiaMhhL6bf0DscvUXvXwruGOcWRJr4MMwchxbLYVKhhyZa63ZTkLeSyCO63qXlXZOvofmNzN/AfxQYoGVWVGSVtCmBYpu4x0IJdi7IhQb9epkzuokvQk0SBDmVeyFMBk5TyHX8XE2FFVS0ITLxmZcWZddcPNtMonLopF+/QzLXyDaSrHYW514JPmj7Afq8s6TSBMeQL2Q8mWXSzI+c9Cc+X7O+ArVG5vu9JdiGmlHp2lezbinAid7Sl16/Re+f+hn+fHLqUdMX+zUoj05We173a0GYhO60cnfutYhSxPWfevKGfqEaDhTOmaFmhBgEItobm1ln74x6/JnvfS1s3w9WoJt66fWm4+DolczkWmowGOQuGHlV6LXBmKg7h1xQkhqVJtjTiRxnRlK11z068ukZMLSmTmzmKVQzZX79pKQ8IfLc3LlWx2MJBqL6HDM+6uSgNQNy6It1XmjNBQS5GLoDO8a8rHwItFeDUsbMqNofZ388+e8dkku3zz0/0l/WjNvQcqbJe+g5tWeW35nkOorv0nyofRgDSYOuh8TvkvxV5GGqNU2ov40kv8Svh3j7oWrPUuyPF8zqBQdLyGeMvqfI2xTpGeYTrGFCr003+ppdP/xghHQ9JvZ8ywQhooLcoX0NWX/DenAFWzvxA9+vNfWrIUzI5kEDSOJvLzjQDjYYxIjJFCKZupSoVun+6dikTH4OBAg3n9ACGq7M94IzbWSXC9Z49NAaD2pm3VO24KalyBcUWefkOeDkp4jd/F3jeiXTtMh7DnkMyb/nHPQgC4K85p4/G9wJya/ntNDhZ/sdqllCkFs1vZAThWZuSulLJTe+vlInEj005xif5ATk3I80AZBS36YN1zChZGVZdtDhALSBGNbHkhrT5Cv0PGI4pcSxx74WaaLZA86eUPtCk2KG35Zl6Kgx3Q+QTDh3uPLWKBdSke4Pnd8NP6t/i/q0L2oWlENdZ98H5BclO283ZfoF5juVmiYxyDDIvCH61eg91B89/0jyUmC9RpV/szIxLyD8Euio22lof/D3g4j9bW7vA/6zDWEiXc/JmRGRMvEZ6LCbfuZMe1AWQFwoWrOE6uq8+wx8GqzGB3KIKz2fkhn9zPNDM7ui3QPlEMnABIMawgBikVUQwiwzv6MymL68Tm08IaQJgrzIqYemyP7q16J664HwV4MDT3FeufiTux8UyaMF7bTnaKY/93hy82st9WdBZqDrNyX+aHYiOjMp2C/L/Kc2Pos8WOYZQEaHkKdQwdro6JewwVgOfe0hT0GamPwNSR4i+K36V0PR4+iswfmgSGrYD5ecfqP8i8iqUutTWr6S+w8hTBKd0E5QQrgukCOYxQpTlo6bTkrXcBijf6o8CfzqZT4CyJLsZ/SEmg1opqxuhww8gX+9V4emRwdQWh4Rehnl07w0ifyPzQSqSKoEeTfulVgtktDmw4wTDfKpmQWC/DCvbY4XECSWleEmg5RjEss+FoIDlkw4Yrd8uZwgA1T9lzKLAtx8WeMksNgWOzWEvEjjWYv0x5ovSFfVxwASs5ep54IdluAf6Ib7wSbxU7+pssTxL7VP7n1wnaJJL3j/YvmCHPJF5NaGMCld8yGx/yinnN5BjLjj1atZ4lsZ4lzHZtaDNUsozCylZgmSec5ZA4LLDObsPzQfP7M5BD1frjPIW9BINFazA78E6FlOx6EaIaPULPHkh9LvIa1KIogsmfKS8qZlYEKZ+IB81mZsiuPNwe8h5EFbD+W5up/RTCWn/82d6Wod5zEZ9LpDbH8jX5dSnfzS80f7VzLNdP1NmefSiKkQsiBkLzhkhoYMStSfJH7FICfofEqOf2rjk8bjKWS9L4d+e/xCM+/Bmmgk19naPo0+khxb1jQhOcTQfpwi/4o8zWvAeftbFn33+0vQ58FrmnQEnIRPlKA7VDPR67/39ZyUILZW0yTTegRrmpj7pwgTxalGE2Gtsx1VeNXbXMXI2VA1P3w6IQbEhPhK16hAMqHeuGMz43NdGqNmSejQkMNp9xgyl+fAISJm+XvvlJYHStAiH9To5pjwxOizwUxP39GaO6G9S9WvUI2S1vmrnjPjaZ3AjhMBZmRM9txb845995wb2N7TTTaHvtLxGX7XTdUFotFpIIURy+Ac+jXNPm697XZ38cWX1oM77NDHuaOOOnw+0HPO/ZK7+OLvBgd+4EEHuJ95zU/Pn2/efLX76te/6Q7ZdPD83/beey930onHT3Py0aNSo0CgAkmZUYP85xpOrHoEazLQ/bkxmKK9YvxNdH4wQEMI8tZD9oMFvr2fG/x+TRHDcunmzRtfbzwNoV5NEzqAaOFmXpQOeaENtgR9i76k0B94vuuqpklInwLbOSRepderdP9UVn05hxhgFPbE/lV77F93o/5oDvs+91eRr+QgzndKRmPg/tlNOkcNE0mGjHBZtIZJL5Oesg50U+cyzzn6l+iUyPyWli8EmUPPVgY+qplmxHYZ5Q/JtEBfg6LOlvJbvUPL8U1Cphn4HJ2hGFq+rJmbqY9Pmw8y/gT9il53bdylnmuZ+Rh+AbEf9HDo7a9/8Zcfcj+47Ir6X+67bxtrqI5+4pHuV9/yJvfuP3qfu+zyK1Vjduihm9zb3vor7kMfPsudd975Yvs99tjdvebV/8GddNLx9Zl08xVXu8+e80V39NFH1r9PO+05syBkSfM4779EJnYI+5YixylylUK3FF8s8xlj/NL4xpA/ZDwGPsUiT1grUVLxVTO2WtNG8+9M+1Nmfqv+GEfPsJ5R/ScgP0ZQ1KJYAAAgAElEQVSnR/jViU148qjdRFA3LE7+EuVdrWmSc90pUjEXkojuCxzyUZxHCGFidCI6QQjP+6BMBuyI3kRCluhv6y0k70l/W2+BeGd6L3iLzPzqZTaka0BGOYJ0Gj00R0QWa6ZOYX0oI/DVtrfMLB/qAIbmLx1QIv1cmb1esNMSLATFFNInyyHAv6Zjub7YrIGWKVBlp0QDBOmkMZKNwpcY7Oh9XvDNi91dd93tLrroUnfftvvdrbfe5rZtu9/t2LHD7bTTTu4NP/fqGuHxtt9+p9u69VZovD//xte4v/rrj0Btq0a/9qv/xf3hu/8cal+N6X1/9gfuQx/+WDDAUgVWdt750e64447pIFggApNuJGUqETuYmBnMzRvNfoiZ8ynWOLEEMRQ73Tl8eYzX9itxjSS7l3txuf7WG/2h52ukp+qf5pdIh1GrH4Log3TNq5G3JKCUkX/RKiMhnaI7ZV4sTacwv9SgjiafynO5holyPaeee0okn+vfcGdei8zOfVgJ/m1x+kOHWGpF/M0qEEwwR8orreZQ4yEYP8nkQ+uUuB5qJLy0PIWQHr5TYpAvdT5Geu0CQncGhaCjCEde1iyp70gXRV4J8OpgzQ9LMCQ2Um/RLzqeIcaH6At3p5RDuk1h/Mo6Re9PdL/Sfku3MUL2wDtdde4kh9tXgZK/+Z9/5x555BHRQ1tZWXG///bfdG/9b/8P7Mn9+Itf4D716c9Non0VPHnPu3+nHsvffuQf3dZbfuiqf6tQKiedeEKTGUb5xwXttfWMfd74IaH9xbyfxdoh7j1NX5HMuIasyjleza8NzYezX5agiEYXfR4zvpz8k+jTQ4nnP7fXS6P8Y/9w3B6GqX/cjKsTXBLoI8mzZU2TidQ0SZHfwvqCFqDNLf/s16PIOTbqPBLa/zz71zt/k/1J3I8Kr0cwWakiWRSEyXzSyBVZL1TXBlOgoAXjVLCuExcqDw0Q9r2UUHzp/ksiCSTkABPk0TIRQWSJvzl5/EJrPgQTXUxwA66RgMirt/Rzea3+x1PWEL0Y8eq9g2S2sxBqF4jzFoj3klPe6dhL66/Cq2CBOD+4GCG/HedLMSeNeNWt0PG0m2hMjRI0xstmjjh7Tg9lzXzVmgIx+kj10/B7xuCAvGsL5hsk0waYU1lH6evcz325Ro5cd/0N9RWanXfe2f3s619VI0be9Eu/qQZL2kG/6swz3EfPOhueQ4UY+dM//581UkX7q8b0p3/8+6bxnHLKM9TrOz7dCvFSBXCuu+6G3nCq4Mmhj9vkTjjhKe60FzxHG+5EnqOpYSrvUsZR0y+DvsYOL6ieaNCJ2+/p/h+BVJUSqay/IwRVTAUkLfuPZB698dRdhn53NjTSYU7RDwnIWqU/8HxHq2nCHaKNSBN2Owfkted/Gd2FjngXRk4EPyySS/5Ly1ti/+r+ELL3kn0H9qf5ss77j61hgka6kXYcDAZ5D4wosptqjpolArIEiUz7l6cnV7OEGq2M68HaltL9Dz2fBHpoZlr0R6xwa0t7jjB5X7uDCSGeqBMpweVyyo9mVxBY31THMwaSJIQsQfioZaaH5LMmF+hzBAlkdBp7MR4AabZjh9t8xTXuE2d/ah4gYTV7ZcX9X2+prsD8GXwC+rVf/SX3l3/1IXfnXXer71TBjNe99sz6as87//BP3Z138u9UV2s2btzP/cqb/3e3cf/93QUXXOT+5v/VES8HHrjRvf13f9O96Zd+wxDweZn76FmfUMdeoWme/eyn1+OfI9vaYF3vawIWeUfWfwzkQml9Q+Y9JaSJdCeeQVJk/7qHth4x/ETtWEw7BElk6NeMRJFU2hzlMig0Q7d3CGwPZTQpYcnMx8ijgd9Bv41b1xz9jjUfmqxVkQerNWlMSD7Ct07wx5NH6k/D58uC8h7a3+bn7Rzrn9leiF/LCdnrzjxahInbBK+BClzgrhOovoehgTQAQzfBpsv+O6wJIkvItZ/O5mXYS9SzOucUqHfNZlPQIpPsRMdY/xAUIIc80z5Kzw+hN/Z8DfS1RCoCFOqQ05zc6nlO/bE4zYFrlrmQXSXEudeneUEYBrFR9kFGPxSR6os0KAqkQlNUX7apvwiq/M2Ksr7ZVV/DqYIOV111bf3GwQcdWP93jw27u6rQa/V3wgnH1sEP7/NPZmRQReeiiy6Zj2rLDTfX12hm/T/FnX7aqfX/41eKnHvjG2w1Vd7/vnfVNPwrPC88/bmdLwBpfJvm8xRDNMKMtP0+6ZBqtaM52lsOHQq9djms+1lnGS3yUGL9p0x/6PlOgB6qb8Flk+Q7h/7Q7YS7tpUTGDUU0oSjk0Me1tj4O9eNhPMgalawGibIHXLkEIBkGg39oJn4jlJjmbcaLh/qH/o6SCO8aKadjZR7mZT6OQrjRzfZ0jVLLOudI/M91nz8TF8G+QreKWxkqgOfBOhZTt8deeXkj55t6B3h9rcUTBMi5yH6wesozLUtU4RfsjcIEqAk/ZD+hDLLfrBjCsgMLRMsIQsnMH54f0Hh/5z+0k08pM/eaQesOdJsGG7z5qvqL8NUX6uprtm0qIgLL/w2dAWm6qeqMXL3Pfe6r3zl/E7QpFLL3Xbbze255wa33777uOc979nupKc9dXbdTOWfkkkt9H7Fj2uuvd5ddvkV7r57t7mbb97qHty+3d1///2u+iTxq175MnfSSSe4N7/lt2D+/PwbX+s+9elze1d4qutDRx5xmHvuc5/VfOo4dX05py9W/oz8z2ZXEf8kpP9SJluzNwhdg//Z4Ydmr/xxS/a7dCaby5yPgYSR1tdz2NvrqGYkieZ/UP+8/d3wf+5v+7/RUxVpJ9prb71bEx9VU4LaW2a/mA+rBDJNWc/syKqhkAcS0oTaG8G+mK7VlZB/P5gSinIZ94PO/uz1nxSUDtlfxH6m2He4fwVhMldi5A66gCzRIpFscAzJFOaIqtHQO3eHPQcdFZqTSMTYvzXTwNZc8AQkuWYJNYKSPFEnEZFPqtQeA2r5HAoZNbS8IfSogiaK4iy6x2SOQwYlBz3SRy55peyDfyPBJEZ/VMSV4CxE2WvP2YGRJDn0T9pkFX0OypcPgbDYw6gNqoDQ5uly8+bZ53MvufQHbvv27UmdtjVDKn2+9bbb5miOE044zm3cf1+vb/OGkoQsia9Rgynwrbfd4d75rj8JXhGa97LimitL8ld7Kj6++Zd/fkFRJ5p+IJlJTT4S7AE6vLl9RINMjT3p+AfUXgqZS2qPI8/cs+teDfKw7pPLlIf2m2YQGvtNzyPGk2SF6MvSoS+k3zkHMDT9gemNWtPEEixFt58IebXqQxtka/VTraGWIo+IvV2E/jkDCYxbtffS9TaDve77003AxLlNHaMcdNpjI/D+e1JmMUP/7KHB69eScWfvKUkLCp52zDVLmGBCtoxP4fVgdTvDOgfnP8Z8EtZHzaQCBiTpPl3I+Ap0Y5FTUO0S5DrK0PKTsL7Z9JRmhiQ+leSPFslH1m9K/NTmgyJ9YubtOfdsJtKG1Lj1duyQr1mUSk333msvd+xxT3ave+0rZxPLkvlEkJsBe1SavtD/Oed+2V122RXuqquvdXfffW+nFkpVg+WYJx/t/uqvP6yx1e2zz17uXX/wWwZ+huRDyrCiclgi01za7ljmPYX5WQ5/VjuUo33pTL0mDzHracnkg0gTVnOjo1uAAjIE54dAY6Yf8i+GWueh6FiQUil6MuZ8PPnT/G3Y/+cEPVLOxa9DcXxLWYcx17sz7sgaJp2gxFCZ+TGQH6oPBDSQMp3A62oTJEijdhJu0Iu0ctcugD0CGWabyTEFQ7yha5FHdpal14dmPIaiJ9FNkAf1VWSh1U4SGiTSN2UWLNdKkOs/OfUotNkz40CDdlH6lbCUsL5qmz4bRc89sNH7e/s73st+2YUbWFU/pCq0ev31sy/BVNdRjj32ye7Zz3q6O+qoxw8hiJbT0qTG017rqWqktDVY0K8IVfVO3v6O/+Guu25LzfcqiPLsk5/uXv5TPz66/KQPQNPD0plRZQaa/TLByS3BkFLiKx1CFPWi7gH6W2TxyOsrJkPTpbvfw9DznTg9VL+C00iQZ8Tt888V6Kd+k8TGn2hSR4GXS8vDgvcvJlki3I9ZDZNrqp1706qt8SPzOe/oJ9aYgJ16H24J1HjQMldi5VByutIigRCyxLM6ULACjdxZajJomQHkea7DZGh+Y80noB+1ScuZiW1s5LquWZLT/mh6YpEn6iwj+qDRj0EyDMkfdHwSEmbE8UbtH9U6a/B9//pQao0KzH5USJKzzvpEXZfk/vsfcIcc8lj3trf+n+7Nb/ltqO6Gf82mOHJE21/XyPMLvnmR+/BH/lHkf/Wln6OecLi77PIrew5wVVumKob7sjNe7I466ohVb07M5FnljYMja/Idek4y4VCmO5edDAUruExkCGliqEEAISORw54lU1pyfDn4Z93PYvlD/WFD5h32xxt1ZD81K9BHMvsm/ZX2GyPyhK0xYdGPlPWVgokp/Yb8B//wWwJZlnk+g9c0CUVDq38PRbks8ub130HKJsgzVCPK639uFmLkC1nf2h4ThEkoEcfylKsBwR3yhDURg26WO+gx0bvSNRYm1r85c94iSehm4sMcPb6j/avXvTzhncsjddpK1yyhAp9LvmjENqbf0DuhBeCQWTnmR8dRWl9D9BD59DZRNJOGyvO8P1Bf6n6loIIQ+U62z9W6I/qVQ9+89dIyT22wsd68tQVC5BkimFP5CvTVF8AK2fD3H/3nGhWyo5Ih7686bN98y9ZgzY3qLHDAARvdiU97qnvFy18SSHmbBMywwNp6LMpzBEHh3Mf/6d/cNy/8tvvhD2+dF8mt+H/mK89wZ//Lv6tBrYMOPMC9uf58sl8jpoCIFesSXU9E35lBot1HizMaRKL2VPoNqAsiXuz+Qfc379AQ3J+afUAzt9DzCPpZZU869IUmkHMAQ9MfmB6aqc+ub0Sf2sM4AnwQ/TdEXo360RGn0uuz6P1T3fMXFNBX1f5LQX7f//XlC7DPXYQJkhnMkSEoVWNCOkSXrmEC4cFWJw4hTXw+5eD7mOtLD4HreD5oplvcz43yJmZCAMcBztT4wTQ00ovAlXPKSwgpMZWaIGPzQ1s3ZHwl9V0bn/U5gizSglgZkIyCU7p58zXugx/6B3fL1tnncrm/Cr3whp/7z+6v/+bDnS/ZVFc+Tn7WSUKQBD6lxSx8BO51bY2nQp5cd90N7rhjn1wjR97+jvdA16ZmKKB3KEgTbx8wZ7Kty1kic5vbrlvEbQrziRmv1b5Z2i/SeIB5mb+uI/lCJeySQC8WeScivaT1BfhpRlpNgV7OeZWeD+m/Ezvw5E/zx4P+fkH57sirgGTMgkTk1iHHOqvrm1LDRIIPA4ewYBPkMDjl/mmErHTNisz9Q9eArM5W6mGUvB8bya7fy8wvVRTXI72SSBrKcCN/zcgRzYlEnP6c+oKOh0bSAXutRe5VWc/RALH/Q8pXjjlJfcjIsA99+GPuvPPOVwfRXrOpgiv/fs7n3YYNG9xPvPT0eY2Nrt1DDahKdo030BTCfoiqvr7ztt/6g07h2BATX3XmGe70057rzv3cl+omp73gOQvObykzqun9AFNXl1vKXNJ9QLPTJZ5bDg0KferGor87y4RAAUqu69D0l/TY5de2myDbfHkurC9FapoMJQ8cnRJ6xSFBctIp1X/TrxrUUfx0vobJRJEN8CcvuTvlWiYm8jqBFukzPff4Pt+cWph/TOYeyaTnrCmQWKPGHHkcuUZKG3yJzQRA8gxkri1fferIo7de7SfRgsGyRiBN8uzDgon8Unpz9cspjyH5D2UWK36UpI+Oh7O/9I4lEqSxOM9cfyHkBYJUG2G8kD5516HmTpx0/chaIwKrQcJ/wpzb1FfcL/6XX+9dv+FclB9/8QvcK17+0vJfs8lm7+h8m1mpNWPa9eL5tQg1WaoaNP/6yc+688//lvjZ559/42vdBz74D/M2FYqoKhD7M/WXi1Lm751+O3fOqbwLmcKg/oDrY97vLfaM2p/Qb88ezH31MZAnUxtfzHgs66PtXwr9jv9gyLzD/gv1d9rfjbyE6C9rmnjXjdFgRw65GVpe/eBNBnuBBmva63hm5BT1v0PRz+rfSfAlar8P7S++/6XsXxBSSqrJkyJXgeDcTqYaJt5pqp4rF4RonR6lxgQblJIzbbMMWcrfOu/fnFnngjVeqLjefLz1QNjb0UXmcAodYjgnDqlpIshrr/BRjJwhDAiF2pf0dA4Q/rLOT4R8hvaOqOARQ19LnErPxcxMyB5LyJLQoRTRH2+F1Ews6a8NLpoNhsgAXWRGbWE2uO5vP/Ixd+GF33bbtz/kjjziMPeWX/kF9wtv+nVxFrvvvps74yd/rEYirP5FLdCo3Fos4lb+httf8M2L3T/987+5rVtv7bCgukpVfbmous5D/+rAybOf7n7mNT8NbMBT5CzKPylzKugX2j1qXnr9hZAm1L42DlLHX471XywZdu8QVw/JT140Y2QLnBrESTRvEn3L4S1WdiUkU2jDj6XFvTc0/aGQDIXle66PAf3q1DBBCiij8lxAPzpiUXp9EHlLke+J96/aewkZaLLH3Fdy/EyrFglGnpeqWYJkBlNOK3QVfIEz9ju5miUlMsCp127QiGBheepFNhPpqZlAxJAZ5W1ZsySQ6WiCfCo7EbuGymsMsoQ6xyXHgyDRNGd9yPFpfM9Zk8SATIzKxMz6/9uP/KP7yle+0bumceihh7i77rqrV8i12k4e97hN7j+96hUT/ARw9Cm0cNROclpVg6ApQPLzW2+7zX30rLPdD36w2T3taU91r3vtK9WvHlWBkxf92PMKIouYGBzMRk1Px3huWaYMmWNzzQfLtZ6p8W+I8UjrB9A3Z+Yl3wxWBMN9XIFe7P4CZeo5vgL8NMt34vqp9Er3j+hnTr6R+XRifQKyCkE6dZJXUtAvUs57X8uh23sOPpVe717/YA2Tjg8kZeqRw5/WhnNetHcsz5f9d7gVzKSTTECLKMnuW0rXAZSSI1pksZ5o6fWmsrce6VGjatFHa1sjf+2J/h4qsYtSRIIDBh8pWZ+QQ32bGYpB/lnXJ6QPNLMXA61JHcsQ7+MLes65X3T/8q+fdffdt40dWPWp2d9/+39173nv+2sEQlWn5BnP+FH3Ey99odu4/35DTGZJY1AOdDe0d//R+9hPENMhnXLKM9zrXnum5F0POot8xCzOej6qwZ40fwM91CJf+8DNiLJfcdcHuMOKEkyi5hv93WFm6Uy7JgND01/n9FR9Cfgjc7ZJh2pL8BPwx2rR8ZEmISSUJmPS89LysOxfXB30a08hNvZrmOS8w59Y0wLNzHeUEqj5oG1q4vUM5FqAEPlTa0i012CaZQ8hU9RIq59J9zMlpde3ZGZ8PdQsofAwpibCwtQsEWqkzJ3BnPIYg+QoSX9Rx0MzqyPVVIHtvwaP52paed4+W8MBCUI1dl7bT5jnVQ2L9773L8Wv3lQjrAu5/o/fD1x/1ei3QTKNP8rz3n4Y6wWnOJqWdxPHB9dQsfJXW6/+86pA7Dvf+SfuzrvuFhlQBdb+4s/fORP0CHnUa+po+uINr8d+VP7I/Nd1jZNQTQbpzj71t3NkcEP7I5LZzTmeED+amgjLmiarCxKl/wp/ofMGEtwYSn4XbD7BGib0PJhZ3ufJZH97ka7fxO4v/v4gXY8R+u/sB8j6ptifQP87rRCESTsvlmcCsqTnZMRkMqXMsXQ9BnWm1ln/5sw6F6zxBKJIzRLqJLZOaA50tseAmkz1O+DkoiLUaRdisC9nIYWKIbjW6VGeIMHJCPn0fH+5pAYSvMxx/QO9Q8nJc0h/pOuKKD3pELQeapSYDSiQ8prxFP207LyQa4y5WL6zwBzo+jsVEunsf/l3t23b/cE5veP33+rOOusT7sqrrq3r35x55svcxv33ZbIMqAGcEvsUJ76TRADmlxhT02OIlkOB55y3GxI6PhiA4wXBa/YAmfTRapyE1i9FHiX5KUGPjrV05n9oeoSf7NdHqL9i8CfQoGsMUotdbkk/mheS9GFo+fPlrYR8T7x/1X629rlqaLK/JWuYlKppQfplz6QpmXnEMCt4SXPNkrGQGcj1Ai1TkVjjQ80kAXC65Ai4z4fE+aiZ8faQyx06qXHLicsV5BquHs9d0xpbPhaRfkl9R/khIUnGHB86fsQuePpUGkliQH69+S2/LR5+q0Kur33NT7uTTjwBCMJQZ5zdEJFNbdkmKwcsh3zMzp9z7pfd2f/ymZ7sHHjgRrfbbrt2CsSu1jd5SUHkCU2iMYei4FmR2h9N74d4blG3IcaD1EwI2cEhxocgTUqOI5H+sqYJqfWWyE+zH87RyykvpedTun9J/z3DqvnvUTVN4Ggsb4BYpJO/P+RcZwm5lEKnt75IDRMBnpz16yLG2gSwc4PclYc7YxqO2X8G5M08EEzv7Pm/wcMJpGNj1CwJHSpS1l0KbuToN9RHKT2ZMj3D+iUDA5AgYk590Jx0ZjzBT+jGIPtSZRVBPhnWL3U4ye/HzCds+C745rfdR/6/f6zrlFRXbF7x8pe4T3/mc71CrtWw2+enn3Zq8iyWHaxdDnzow2fVX1N64IEH3caN+7mX/9RL3F/99YfZCe+xx+7ul970v7mjjjpCMzTk+SLwD3I4mnkNMB9TZjN0GOKc/1L7DXKNIiA21P1Bf3eWYWjkBZWBoemvR3pMEDUU01fVOUFesZh0U/KQC0Y0g6buQZJZ4ZAaSR2SlzmGLvufc4BFRglB/3ANE+TQkHJHHzkEtJl47Q4sd0fdcAddxFci1wLQSJ9Q02G+2bTXAFIy+VLmOGZdQ0ZqjJoiOWtOINcpMtTEUe/EK/JryFzX144qeuydXm+9evLWbgYB+YMyMYJ8z9Ux5/ql2B96RzGHXhjlqV6mHHTRCPrExqcisRqZFK97hvTT895LI0uEO+N/9J73ux9cdkXHQ6nqTZz5yjPcWR/7xExVnXMVGuDkk0+aFe5U7QXZD9X7AZKDFBtdRE9Ha71/xPlUTtHW9WbkbfMV17g/fPefiYN50tFPcK9//X90G/fbN7ImDvXHpN+a/vlOqebf+fBp9I57ql2V7shTv2cMpEzpO/wa/8bmjzL/ZU2T1ShXUk2TUgiQoeXXn0cJfUXmg/ppUrBGqmkiXbOTkuGNE1KbZC4aRPavWHlq++99PSeHfc/M/55f3vQv1zCx3JmPyWxyzlQo9Ig4JrTNOuvf7JuCNRo03xiO3HJBLORQ5Bk7MTLNyWug/xhx6r0jIT0yIH96xmut0VP0lYUZeu+Y5Z0kGnvvg/pQv2e5zpIiv81m1gZX5vKvHTIUe6xmQkvXKMmigImdoALk651ogObjueCbF7kPfPCjbvv27ewYX3Xmy9wJJxzrPvCBv3cHHnTA8qs3iSu5fN25N7/lt8RrXhWP6iLCf/wOwSBJGUlNX8ZchZBBs8zHD+Jktp9wUIzae/83MD41Q69d3/HsW69mA3dYy7Ufe/tp3aV/+As5oCnyJslLCXp0rKWRJgPPLyjfifIc3G79Q7YleIfKKyCPmjkUkSil12ed96/6tyH/WbW3bQ2TlU2rhwBDJIzNkCbWgNBqWrBKlFKzhBovzhDDUQFi7LnIXmH+sLZYyxhYnpceP3IYtYxXk+fE+aiZ8gBSqiNmRvmC7yRW/TJ/2p3HLF9n8vmac71CyBIJtlyS/nI8eZEyRvh5Ld5C5tmsn9Gnjnocf/Sev+ihSqgG/vwbX+tOOvGpMVmGyFMC6t2VtENpfDV8O9UoQJZxhQ5TWXHagTWWgwK33nabe+e7/pS96uV3uFpI2DLvXPrl8c9csFHbx4d4brnVNMR4Qtd6SiEDtH106JoOmecPIWm5YA6nskb9gpDEgvlHM//a+Yr9GklpeSrdP3LNLYe+lpb/wK3JNokXkl/4vCC5F4ny3EOWUPdnEfhPv5LD7skCMiDSfeu+JmXOcxBY9s+ezee+C3cNI6fPyW2ySv/ByDKX+aZO7BjrnQNREpL10vOhdKdADwliNuNOPgtqTmD1PKc+aE43Z28DQTctkp7DfPb6QA7VRQhn6hQZf0j+ZD1/+zve6667bos4zn322cu96w9+O9Nclt0sOdDlwDnnfsl9/J/+LYhuqpBNb/qF1zcvWZAZmt5McSUshnuA8ffYbYGja/tGjueWQ4t0ePN4qe3PHbaXRl5oazw0/bVGzzgfzX9R1VeS18z6EPz0L0EuayI2qLwb18M09qrxgvcvBhmZ6ZWpYcJllilsijmkqJlAbo/PUGNCLFxLnITYzHznTqW/mSDXANBNTEJKAPxXI89cDYScNSksNRaQQ67GN4Vf9TKlZNZaeaXwLz/oA8ivZJSWNUuU6zE55TOEJJEQUSXp5xxPDvtAxhMsTGu5ThTSDy9IimbW1P2FBqWsv537hTf9muhyHP3EI92vvuUXDcgS7bQR+1w7/GZ6nrRfptzJzjR+c2Yudj1o0F8SI3LKCMDh3/f+D7qLL75kXien3s1WnHvjz73GfeTv/lddhLiqp3PC8U9xv1gHUKzyntKe6m/oN3d7SIJTC/u16t9o/oL/3HINgO4PFjqon7NI4ynBD2X+HfXyDnnZ7FNDgP30rKevFAmA2BfxayN0f/SuCyfpM6OPc7YNvX456EnykaN/CemUoX8xWCPIV7R8+/uPElSP8r+8/sXrXLH23A92ZOB/u61jNUz8QSOHQGaTY/f/0pns3P2HnCGfjjlEJ7xgHL/ZVwsgS+oReUIW8uVUn5Q5LLZ9iYUchSvW8/cb76/eFDxjGDqkZVkWjsGdASVSschXDkTL0PQIe9g70h4/6+feO2b5JpH/3vtcsJKhr8o5Kq/+JmGU3yz6Qulr4jqyfGjD6z1HBYSz12iqqz+oC755sTviiMPcxv33CwZMqtoRP/v6/+hOOvF486yGe5ZrdvwAACAASURBVAHln7YhrJfnw61MLKXNm692H/jQ37utW28Vv9A0+5LOz7mjjjq8dfDAIh5chhFd/9hZxbxnQdKExi/YT6v5CCJNWvZLyBPq7xj2HzVjzyStWgdrWdMkBUpAhFaSR0D+zCowML3iNU2koKkleIj6l8w1LDY4hvZHF3AopAY9r/gOtlmoGIMo7Qcj9q/aZ9/eivY1Rw0TBK6ORsqB6xudNbecZkJCyS2ksV8xkpdYI0PNjJSu3VB6fUOZ8lI1MDLPR43kZ5AvJBMhIaViI83QV1xKyzciHxQ+l2JvtAxgZvlR9TvneAogSczjR67jAcgra2Yj872qc879ovvYP/6re+SRR2oFP+WUZ9Sfet227f65wlfqc/zx/hUI1GlAglXw6QcR2Bz45SUdk522BBtQuZHazeiFUFAV2uTFL3p+/dnr1a8lGPwgqz5C7S1iqdnJIZ5L482R6bTua8h4SvJlwekva5p4CN5KTkqvZ+n+pVomJfSAm09OOqT/TqxNQFLB+5S+n8D31UWkFIcIycGn7P22ARO3qQ0k17jN0CEwx77NLlaWjptOjMgMM+kF6z+YWW8etJl8g28knz2QTZ34ZDTwif6u242xHtTZNQuR8ELp+VDSU6Bn4CeaCA/Kc4R8Zj2bItcRmzXSIuM5xW71mA+cUooQjuw0JrgQMjDYEP7i/R9037rokl7j6us3F110ibvu+hvcnntucD/7uv/kZe2xvsu3SlYgQD6yKsxE6HW8UW+ZKD/Lr2AKhf/jl98arG9S9XvooYe4N/3i62vEVP/PgtSgBjjEv5TZpL5rkdNUWgZ2zs1TAGliLpgbFwPrfw1OOsQoahqlPiOvT/EaDVQmSiMNEHo55dw4H83fCXbHyWXmbaNmi3RNNAffjPwyk1z2L7KsE9Rhb8qkIEwSa06gmfkOvCtD5rGXife1lDg/sZl59jvwDQy/ms988+CuxaCRtXVWU6ReJuSwG+Kfwq96TVJqljRyJF6fAOQXzoR780mtkQNlUgR6c9+4ZM2O0vKu6Z3F3pVAcoTo08wlh8wqMJ41X6OkMdKePt962+3une/6k+CXSGY1St4kHKbRYAU9XURGs5P2L8k59IPtQiZrSX+WoYUzerHygQcjqk9e//XffKRT24Q6kdUVnfe8+3cy74d0f5R+e/PpfF2Bq9lAbw9JcP3YO/Ga3xG6BsBltMdEmow1HumaRAl+KNcyOupSwn41BFh1Tsz8q5n6SPkXz2OMPs6nUXL9SiE0Sstj5v6DNUzotfKKrneereUvRr6l/UQJmqPIwc55y9uB0JomIrIZ4b/m7zPPuzVMPO1uD6dBp5huUuQ3G8bhrMc8lI50oMTT1ln/Zt8KrNmgZQLUzL0nrLHyw+qkQT7FQr5oWLa0PNFxSEgPyhB0DlK7gekNXrOEk3e6eSBBECFTETJfqfI7SM0SBJmBTjCHPGp9oAbPl+t8469qlXzgg/8gZudnnwsuVacEnb9mwFOCMSg/0VTh1PobM7gxHFIlXZbR9eX4icqnZg9yPrcgZ5jxo+yIFnewZkOnppt/CAn467C4e4fiutsCNR1E8wbQnwclc8iFJA/SYTKW9hqnJx6imUy+WZ8C+tFBYknXcbyYNru8gPwl1TQpvf7rvH9VnhD7WgtGCsIEyWxqkXngObvJMJkCODNPdwnOyBkzemwmzeu31x0wb7g2QOkaEmuxf3oINqwHiozqiJVRnkwZSUZ+YzO7EIKntDzQyC6SoDWsH6xXkn1LkB8z/anxQ4vMK+tVi2tOJBfs9SOCxJ4yqgPmLCtf0eL/uugSJBiVe9zL/uxIjpJ2eYz1wA9zFVrqPe99f10Qlvt71ZlnuNNPe25mXLvHbygTqbW3DE+zWyWeT218Y49nyvSB9YeQuEwwidWwEvZBCNig+gb5J6WQH9SPk+QFWC/Vn13j/aPyqp43OLlKlN8OcpALmk1yfauAybVbnNuh1DCJjZyiwYgc/UvOT0r/iFM14f7nvrsEowbPEpCOAIV7QzErLRLYHrZ6wbEU/ofeLSVPlN5QdKgzLSFMcvLTqD+xiXQV+SQFVXLKPxNMQYNskPynro1lPUogm6zjR8aLBMGtdFfb//pv/m7wGk7lkz372c9wr3vtmfEExDfHCL60AxpEIAvxDelWmx+04VlOgYKhwYMdyMzQNh/68FnuK185v//54Te81n3q059zt956m3vS0U9oPj2M9krlJ4aPVlol2lvGXYB+TzzbTGjzIHQIHrzGCXe4KVHTxCJXBdZjzdU0keR7BP6h5jgoBtIhO5OZrrdjj28asiSJjf76JHUUeLlU/5xc5Rh/YXnVkFBpCBMp0wzcmY86RGTITJb4mkiwZknDh7kvlLtmSclMd+L6qpHqofoPIAXa4AsaeU+SV88ZpvRgZNSyZslqDRvAvqjyF0JuhO7k+jV0StBHxzNWjRLqpDcyHVWzR9CHbPqoHCrmTheBYzL7w5vf8ludr9+0r+60007uDT/3n71rOInBjVhkGJpJWvYfeadbSjZwznOh9momMC7aXCGoPnrWP9dBwd13382d8ZMvcmd97OwOoqqqa/K2//YrbuN++85qifX0R9O3ks+pPfGc82DQgdovMj7z/oEc1pBrASVqQoQy98uaJu0tptYdjKv5oOl7I2usegr2A9F3tcbPItY0QWpQ0OvUKYiEoZAmkr4Zxh9V08RHPmnySp9LwXwSxIjy3xB7jQSJQ0lRf30T7Ctfw8QPSiBOMQOnYYNJuTPaiHOaEtWaWP9mXwis4RDSBXNil4PPtvKj1LyBIstS//TQE7PupdebjomjR0PnMfMIvSPpXwEkwbqrWeKtZ81Og7xC8i9tKlwJKMRghOStgDyoomzRP41hKjGxQXVd4YMf/Ad3081b3ZFHHObuvfc+d9nlV3beqQ6Wv/W2twS+JsJ1j6xHNS9qkCVDjK6fxi/teRo/F+9tjR+5nkuZuFh5Sef2Oed+yX30rE/0Otp5553d7/z3XzPIvFU+OfmXnPX0ufI9oOsLjhftDmYXcuee7kfA/iElcDtmSDh0mA5zjLnT/NH6OVBTYlnTxKAcIQGV5NvQPU1CdA7VtOZhzpomXBA0B/IJkD+r+e6wE1kPC/9p27XSv7R/CvxR7bGP5OvIZ0wNEwm+nqGWALtpLELNEm8Vej5uBr7MMx6la0iM0f9YSBlgXVBkCauf5qgTgBuUDmPGyLF6x7PiT2l5mFqNDuR6DiA30RnKselrmY61UqOE31A3b77avfeP/7JT3LX61Gr1d/31W+r/PvGoJ7hffcsvIgsF6DN8ShmO3qBIlBByju6nod8pmTPQXiKZXhgpOKX15k+nH/+nT9bXcdidZmXFvfENr2GKG2eeV1SmkgapLeqn2b0Sz0tntq371NDjGXt9EudrRvZJh9zM+tOBzjB0Uf2CvkYyRk2TRdTHRHlT/XXSf8e8e/JF93d4f8sov6z8MUHd+bBzrDeHNDH169cw4YISKVEsuhn7h8cc/S77F8/oc/Zw14By+t5j1Cyhm8uiy9PQ85kQPWskXo1BRchjVl+FQ5aQTAcbFM4pw35fKsNKEQb7RcZXUl5XhykVd33/+/4QnA9thiBnrAI4qABFznv5Wp8DUmYvRg98ueGDHzGrUCGs/u///ofBL0KtrKy4M19ZFYU9NaZ7xium8ozoQyLpqNct6xdFQH7JlBm1FNDM5Q8i15ICh8aQ+FLzKXJIkpsC6zGJmiY55zUF/gHmATYXCfIImWMpWN8M0iS/dC1Lr8eyf9mcEKSJrYYJvTNmvNOPZuo7d+K9O1/1zCJqmPTupPu7DpHmpMyat+nMjT9yLQaNcI1R84PeubNmLPz2ifKjZuy5/im8L0J+gpH4ZpGt8mrJRHbkMUG+oEyIUCNlvnnklAekZsfQ9EJIp/VYs4ST75A+ed4ue6caCSLRoJL1d2C84ifGV+3/rPjlN4JfwpkFTBQvKmn/GAApwdoTFMmRigRZ6+8PvX4R9ILy2z+takGT6g32M9q9mkYlaihY7UnIPjUFHNmaLNSeEHuk+iPIYS20v2W6c69mpNcrfaVGBluTMELf2GvJlRz5h2kBOaftN9zzsWqaBM/e6PkmRl88/U1CIoxZMyWhpkbQ3wDlC/ZXQtHM6t+VIDKEZIqxzxZ7jKwvIKezGibXbnE7dmyS79wrNSjYMA2XWaOhwZToKOe8ruH+zZn4ALKkZhG9g8cdxjW4JLPZztlPnaSYGib0Dm71O3QoipEjJPNbQp5845Ozf8qD0vpH6C1rlqwqjHpoiNEHj990j6ofDS3PVp1LGR87YesAgu2rYMl5550ffF5dyXnbW99MBb5Z75AzkXO+Wmo5GyuWHY3CAW19Y5ANVoehP/EqaPJ7b/8jtuBx1frAAze6t//ub2bgGDp/77AZtHcZhqN2kWM9BHuOsiPob/mZUZokSqgZoR6KadLKewEKHng8MYkvUFNiWdNElWrPwRaSA4ZuQk2D/lGj37XYUP/foi9SkFY6PDPThrZ3P5jWvKB9PUeT7w7vyiAJ+fUOTThl3XOPX7K/wPhV+xqUn1w1TFKQBySyM98E/ENFjhom0oKnZA71xOPq1z1i+LTo/SM1KmL4EooISkgcgA6KhBLtB4TnQxY2QIX0j0aKoYxTIv/MmTeEDcC6menSyL4/jpL0EH0oWdNHi6Rb1sPbnKBMgpAZtiCvOpk1dsOAd3epXkPVyT777OV+49d/2W3cf1+EMVqUOc9zVN/Fr7fRzGbsYUWI1UHO5qK+jyJzgMx0TCY5Wl8kGDa/b73tt//Abd16a0+nbAETO10R0ZVqb9pMfEwQANpHNTvLPbeYh5j+rfta6ZoL2niGpp9ID0LyModrdrfKqS8MgVj9GbWmSeL6wHq7FmuycMHLxt5nqWmSKK8dZBQHXMlh75LlJ1TDBPY3gYYSEgR4vdcEOYzG9Eu9u9zjLtR/L1LJIUukw6Flk/avYUmbHTlbhM40YuJYWueU9aXvllpnZL1LZM5L6wfCP2o8MxzGgtMaumYJQ68XZGvmq0Wys4jx0OttHbRlfCX0QR5v6JPB1Vv8gRCZj+Y8pAV5rCuwbL9WOaDJmfQ8FM3iefW+93/QXXTRJZ2HrzrzZe7yy6909923zR140AHuZ17zysKMtsy38FCSD7kZxqftL6FDsRosyhUbRq5ZLGua4JKA6DPem96yND1j/6q8a3Lry6P13KO0r5nJBccJEFVnutCC41dSh+TlIftfgHFT++l2WBAmUuYZuOOPZu47ShFRc0KsWUIWyZSpo8og1HyY+yJS8EKLmFF4ox+sAPitZty5/nNmtkv3j2TqM9TAEa9XAP1bMoGD1iwJyTOHtMghb8b1amGZqhxrehS6I5poz8zjsuhDAX4Hgzoh+GFlxELy7R22YjNV6n7QbATa9SawRslsxH0c7Jvf8jb2ykEdLPm9/+pcRd+cOQxkborsNyjSAUFyhGpuNeutwurX+vvILSzreoTaA8iUJHkC+ifIl3PO/bI7+18+7fbcc4N7+U+9xH3gg//QKQx70IEHuN/73d9QPGFy6hHh+RH+H2SPqP0K/a7WW4L3C+Mz7w/cYY5ee/bGMzdLof0N3RclpAtHn+6bQ9Mfgd6ypglz3Zjuz/5v/xwxwnrBSJJQ0le6tpOiV5aaQQY6pk955/BnpGA7CbpA9pgij70tpBcka+2xJH8W5JpBPvs1TJqB9jYJ/3oMGhnKnbm33AlHx+i3K13zwdi/dsctiCzxndt2fp5QhGRdTZz+/+x9CdhXRfX/YJliCgpiqVGZSGmappgLqSWVZotaqZVLi5YCLiyuLIoK7qCZCKbk2ob9UitLK9Q0tf5hqe0CaqK5IBiYkln4f86837nv3Lkzc86Z5X6/7/ve+zw+9fK9d5YzZ5Zzzud8ph2cJQ6jKWR4K9/49DNFpDu3vpodYupXrAx7A2eJNj3UmUgFCqp/mzm1tvQS4vpJjZSUxoijT1gFsYNv+77T29fdZrgN5+677xfveMfbJMmreYXqyJHvE0ccdrDDOqYg3zD5p1hfcoxhU2bPlABX3/RDLXYgsP++4I57xPwbf1gRF81pwpUytX/wHrU/3DZw3ne119c+n5FgnL+p4ij2N5/TJwenicepojZY1PlKcU66hts879rSYMz9ijO+5ruR482uOnd9ucs3OkziNImZHw79LyGtKM7BCH2L4jTJPR6dUD57EhAUQl9vPeWj62mhPxSEiQ/mhHlyCL8Xi7q+KaTgLPEdSlHvQBlq4Y3k5OZ8aMr3c8BE6mdopNtqzDL1ypq7Tlg4qJFFkqc9t35RkCUpkU2YZ77u/nZa/5ntkeqYINLLQVpZOUoI86JiLFXn48xZl4tHFj1avDlw4ACx264jxC/vvk/28xMf/7AYtfeeifG6RjtI+4mJPGDYgkmc7dphg7SOYPOuB/xOjtSZSJoY486FVGVEAtvAgXLTzbdWHI1KQ8OcJr5De8C+GhXZpBhP7dDn6Bz8bsRMEAKmr9Uf2V8qMpFESGtE7oP2U5/RmCJyb9p7kfJD952m/AIBZ53PhnxKvmTP/kLeT3xnMqa+Wtdri0+kKDbF+mtDQnnLNThMOGdS57upkSVmRU35Vlu9mAy2NCAst4/zewBnhNUppikr6nxIopitQigR4tz15S7fXKzaWB/beHNtggzOHOZa7T97NJwlfu0JMGZSqiOjLNdtOMDFEOckYTSiebWRQNskEOOUKJ22BdygM2XqeWLNmjXW3oQ5TWIF41v4y+2PrSnse0r7wkq2flUZbo5RnMNn7DNGKBwRhLRCryDqkr+tnoTjWhRVV3/MA3yu/jH7gyIDXEgnXxpajN770hwN8yNIHZjyYdfRlO8XmZfDJJJDA43ct5pWgmMROCGwyAEnp50aqbd6im2LtyuH28hpRz2nUE5ujoXeUr6eg5ZAfzDOhNIiHYmEsnKW6JFloj5RIxkujpTC5nXlWBKQYmjEKre+uZATZo5i3RwtbaqfzFliQ/ZpxgW23ib73bYfwL9RkIIuY6jbmXPdDfOdVwcffND+YtTe7++6yjAbZwmGJHD9rm3hpDRMCzKkEA+VY8TYr4LWF9/hsaeXrw6/VHlS37chVUykEfXv/PJf+MDD4qp513dNGctTvY4b855b5nsohwh6/mzJ0RvZNM8TluWI2j50f6Q4EzjIF/P8niIiy+FgSFk/hVOixvp6EqcJW7+JTjXv/DLPD3Vxmvg4fmL0v4e134mUbMknl/7KYUec8qTzokV/Cp+dL73Qg4Qurb+U9cSiL24OEyRn0ro95uZQqItzQq+H7aLzfMBExmBnC2cOqH4Y9R22uSn6Ps6G2Bxb+N5Tvtdooo5RXfppGm+59Umvz4wEUGVDeK/hLOkWEsbxRI18eIcrhhOEMJ7sV9AFSSsREwC78qgPXMgSKBTUesb0SWLwoEGW0JJrgHxOnKimdtDHlPHWLeXe/n4HDU10U7D56Tv0lvc34AO6at4NTqfJOTNgbm0U3WJ/AdT+cPQ1ZZM5yB7z/OCxQajLkxNp0iqgZMQ0nCbxI0+fP/F1QQl1IQNMhfPNp4iepdJH5/xwOIVKnCYOsVqmp/yn0vZH4NDhbpclcdY13nUgiVwC5ehP5HxDt49oDpMUEWfTU5SKw4QiaARGTsoxz8WFkKtcX6Tb9LjFjG8kpwg5EpOoHjQSZdOnkDQE1yJH0Fdq5DsYuZRy/JkcGVIsMfrW7vo6rX5me9RuT/L825yavs2bMk8I+l95hVJuV7t8yBJQu4M+E5uOg0XyCTBy9PBERJolnUcxEbmU87kXt6M4K6bgRHEhTyz6Sc5Rp80zH9LkpIljxbBhWyDWB2UN4DgdCO0OWu+0dqLLXh16m5vDAZvHfa3+yP5SkXrW6YAqHCev3oiWWiqkzg/veT1SXuz9zFZfynmYuz81t18OO3Z+4eidrkec7yzrtdVppq+/KcaVPZ6Kw0RsRtmyaO8wkRRooYTNDy3D90Lq9pp1JS6/crjujZwlOSK4Pj2KUiDj48Tj7WxaO/tjLoZaI1HjD0M2YYc0V7paTO6pkaZDdaLlUFOSMZNSX7GyKEgXjz5gxWf83XWTh6rSzV2SsVEdVzR1wlL24chDUhCRYa52Fd4Mx4LVcQOZoUH08bQ5TdZee21x2aXnCEChjNhp+wztw4rkOFmwsnL8TokUm/Mzoh0spAmHwDPAVpfdoqQhxUT6TVlR5B0h38qnva2+DusPigzA9DJC/0jbTsNp4p9Nuj7lnndJyvfdkhPJORBkdHhykFzlOXOmLAKiRuq9nCV6JCdl5C+SMwZFZvTG8k24aoD+OD3pLf0pLcoEjhTfob8jOEscnC+1ID3q4EhpE2dIsfbXVH9SjhLNOKRGltD1vSUQjBMoiKPEcVox1veZF88VjzyyxLpTyquDDz84grOEyknicyaGcmC0+h+1nxEiS035EfrBkW9LR9CrVjF98eWoY/rKaa9d/xYveVx848rrxKpVL4oBAzYQu+26s7j9Z3fKq7v79esndt99Z3HEYQdZDpYc55RhJVE5RNjrlbl+6X+b66U2x0Pbg57fKMadjePE3I9SRGZdzpS66qdwEDScJt15Ih5kqEpDUSocqr/RnCYxeplbH3pY+eTb3lJxmrjWb/h3w8kWdL7U11eT/sGRXmXqI9k561kv83CY6IfZGK8OJbKZuvxi1TBGJaQeW/s95VMDfYVu2g5PWvny8OU7rGMReYtx61xUQzhMtA4rY91Vfoj4K1e15UZ++MpPAUXIPR9MIRv1lfTJzNGsK+0AixgYv7umW6FvrQlS+lt3uimnmS99MEGOuayGs16k0CdkvFnzJ0d7sEmPL5jmFcKqROksOexgzy6M1d0Jv+P9p20A5mGHFDoLWfB9p542lUdBUFCN+djx6ASdcrUhLJR7zJiTpLNEf/bd54PiwAP2q7mznPa7xjtnk31IGEJ7qN1z7ofm/qYbIQ2nSfzIR44vuwG2yH1CpJKX2JPdWMsHLqeo7bwWcv4i6nswp4l5Ptad0a3uVpzjCJCxNHy59akTyo/RI0r7PeW711MbwiQRN4TLo2NdtC3IgGB4rk0QnEMgFmlpB8cIJU0B89BmHtdivDtcPmikKYH+xKZVUCO7pBxPipMhhX75kBWmc64n12fOs7rlGzPPtcM319OfdD3GNkPmeq3Nt+UrVoif/HSBeOlfL4kPjdpLXHLpN8Srr75aVNjtLPEYy1QOq2BbOqX+Y/rQ/J6WI6mD5FnoX0oOFMv5h7SflefTgjvuFvNv/GFlogPS5KgjDxMjdnoPYeHE1gn9d4rzi7GucNdH1LiqQ2+wIJj+e472sDkBkLQc7jpZd/2RnBMop4lP/xPreym6avNhpI7km9M/hT7mHv9eXr5LH8nrf0Z9rSChcuuPRR8LhImI4TBpZ+Ses6G63s3Vft/mHNFukjFNOIugZwffZsWJ5HPkniNSnWt8TWspdz2++iL0qXqkJZy6tI9CA6uFuCiHohT67OoWBleF31tPDvUkbUYpxxcrC10YsAIy/+5GWoGz5IxpFxYOEjDOgNT1kUVLxMsvrRY77PBuMWrvPTO3L3fxFKRZ6sO0awJgoe3cssDKx9rni0RR5kGMnF3eNqxPnfx7WR7HjDnRensOzMsTJ4wRw4a9vc2d4YxfHU2tuT3o9HAYyahzKHS/pqQdNZwmdE306RO9FPebHVY+qs8uvbTpHeEYzJ6uNqSJgSwJGhZbQ4IKMj7qsPFldyl5+3WEiY3jghEZpkbuSzlyBE4IzNPPyYEnORs0IVs5J3Rj0Ua4GuopTY3MiBxPdk5t6vZTIvkJ9MfLsUAonxx5d+WQE/QJjUS0DvcujhSVTlMgUsycTIrTAtNrm751CmdJiv659FFH1mTsb1LOEoqTqLUOYutvGzlKCuRAa36Mn3i6ePnl1aVttX//dcUls6Z3KTwJOaKduqSYzL9t87X1b2QOCtt8xdqX8XcSUg2b/33o96D1OOP4Fb4XjOPEhkTB9N31O94f33XeQAh75rSTxeBBGxKsa5dzyZZmYFhNWTgZzPVTa58rElr4HJUTQjnhfU6J0H0rN+cC1q666++w+uT6YJ738Pni3p9c+4u+PwUiw0r6ap53W+XD/lDRX+75QH/fhnTKwTkTiQBy7osUfYvZDxOX7+Q0saUBuexfjv7qRzAkKEE6X/rW1xTrKVHe3RwmYjM1x2XTSJFUTs492zXk2ESLWZuQY0SPJIW0E9vMHeWzI/Ouw5B++NYP846cOGfgzMZZYi6KapMPSTnXOiyLtRltMfI3v/UhPkgKjjSmLv039cumTxn6YzUuCfqFTQf0cG/oMyfQ61oeSvqmLY5BTgjL+ohFNrpPTxYB5hpPbC5RkAop11usPa75iylUVz+mn3OJWLr0qUol6qaOLo6YTnrYGwBhQfdOAK3zmMJyf+8kuYa0hdvf0Pd9kcBYfQjpd6pv3PKYfs7F1nkJNa+3Xn9x8cyzWo3A+p+qrbZykEN9KSjiWo9Sts/XHkL9oepZLB8+I8TcPxn7ITkirwUhZJtskfkUaWjaemnlaIMGE+TNHvrkkW+jBZH6E9WfDPLyOj0Z+ufcHh36TkFSYceTkv6a+qbpF7b82XzDxThRxps9qJbzgm//SlV+Cv2hyMMjUPf6qV0rXBcHhVVpYzhMfANFtLZIkUfdh4N52Dm/txOZwWmny2Pa4e2nIp+8852oR6HpFaHIJ6sHnBCwSxpR7u31UZBODCQeG7nFrF/qsWU9JXnyU+g5ZeNMUU/35u2LZA8durmYMml8eYDQ26ocvoliL3c4r5POq5gIVYp1vam/13GfOPUX03cb0soTiTT2wSmnnyeWLVtuXRhOmjhWDBu2RSD+nbLWmAdOstVe3ti46ydqbOnIRC2SH70/hKa15JjvvmHNUZ+57tVVfyIkA4pc8+l7++Yw1AAAIABJREFUoF57EdK6zexAQrFuI6l7fHKPfy8rv+SroK/v1tuYKpw4kfpZWn9tTrIU6wkynp3JYeI7THM2SNe7PuRBB5Zf8Tza0oAoRiv1TGI7bCPlOz23NiBQD5N/RSUoxl4KPTI9ramQUJx5QUCuUD3jFbExOHIi19rymcCDbMIic0mGNTfyCWtk3fqLtcf8nYJ86VaIhQ88LK686nprJd2w/424jcj4Pq9/7sNIu5BJGUXT64rmIBco81JfCFNE4uoT+LgJU8Xq1eV0Oai9y2ECXCZm/+trm7um3EgAbh8ztwfb/1xOI9Q5FHo+DXX+aHLFzielIcgs38pw11VfLmSA2aHc/WGWj+ozhziUaj8RnSjUNBnWEsGUD6tseLnO8tmN83yQTP9tHCY2JIWZ42MxdqiR/JISB0RCnVdaWeQVGrm35iC20kj0a/Jc5ZMijbk5H3zID8J4opGOutrv4IiQwx2gP7Vxlpg5f9p4FGddSpqVx9Pb5zlLMnKGFGI3I4GB6yM6n4zDISldyMWxoxlTQZFRm1OpJRBz/nA4pDAEFnO9Xr7in2LylHMqV5fKlaGfECeCMbalMsZcHELahuR0Trfk6eQoaX3IbL+fU8WTM0zaX7gRF9t6rke+m9+71Jcr14D30UhzrL5h+uz63Yc08XM2mITMUEM5XY6QI+9cPxjOo1o4Tcz101yPtbMqtT1Remee93Tbpw6kS931d1h92ThNbMiwyOhSLZwmlvngPG8FrJ/F9DPPh779LKSeXOUn1l+nc4bDaUVYn83zUbFe67a5oZ9B51N9/TTpIVIgoRzr41qilZLzWgyHSarINyXyFuN1spWvyiNE0tGqmZFjzPNNRZbIdpk5nzbjHPOQ+iLvZo5fDIeJ7uTIIX/98NSTyjcVjKlPqH66yjcPx/phXPuGra/mZk5xDjEjUa7hldNZa3Dpb4v+VQ6tIfqNyNd62E+pn9T6TeOiXUgFqkK527fgjnvE/BtvsWr+V446XIzYaXv2rAj/gNqfEPlTQ2XhrW++zCkB7vhxkCkuZwGmjzn7ay97+YoXxJy514jnn18u1l//jWL48C3F/fcvFGvWrBEDBw4Qp5x8rBg8aJBxUHH1L2f7qeMF79XRvkh9oHbHuZ/6OE3MoJUNLu/YT8m2fV/iNMmhTz79SVFf7vKNuW5NzzDPe9o3bP3XjW6f88IDjPMuv7rzwTx/q79tzjDqcqNPrJ4wvhT9iVnvI5Ex3c3TOUx8xkpETrR1EY7hLDE7bxMkE97aFg6TTPImbUIR45m9fF9EPwAZQ0U+ldSIqT/eyDlBP6mRaVJk2Ycsihl3yrgEjA8aOaM4UVL0yxVh6PD6pXoFIK3ItztR1ltTx1POH/eCc9PNPxW33X5HZYKNHPk+ccRhB3Wf0jHb0eWcJs23mMhUTr3F9NkVWaboO+Z8742/1xGJb4c+ePQ31BejkDgupIzoJxYvfkxcNOvyEjqsgjjBEGno75xDNulg41ZsUqRUEyiaxlLHukJMH0i2DnZSfSZiLoW8I/vHRpb59DtSnyscFD6nhef8gZ7vQO42uaUYDx9nSk8qP5d8EH31rN/+9BzzQGXTU6Z+WtdXi1OsglSKGWcDaRLGYeKLfHM2KNe7PbV8n5EQIRdv2k+Kw20Al4QzEmFEEpQx5zTOIuRSfEoxzlLUY54eUyGrOMZmyn4E9odqfDqHJYAjh7m2tpezpG59xHSi09rD0Xcc+Xfs8aeJV199tSh0yJDBYvpZp2FCSfi7a0JQ5I6FvhI2symqB0qAgyzA9M3l/WiPWOZccY148ME/VirvImkeRzjYtKPdnI2ojvZFRk6xJmLLU8NpgkmQ+Xvm8czOQWEaBjakA1Mk3tdt8rIY0Zi94hS7zdhOFAyQbbKluRjIkihx5ZI/IvfgNne8/mMIE48xTY3cl+Durpx7WzpIS3jmoszJmadG7q2eNB/nhJ62QPVguXLAbZwIIZGmXl6+nIQBkXRn5Kc1q0uHgkjkk5VTRFs9knIguDgZUumTqdc2/aqbQ6Tu+szNMWH9JI4SE96cYP0kRUJhfVPzw4BjlzZDpvcsaj3uasfiRY+J2XO+KV5+ebVYa621xG67jRAvvfSy+Nvflogdd9wOQZa40sJanUrQPslxgUUKk0RsU3GKEGzTYnt26b8LttzT3g85DGNIHerv1HOE5T1M36J/N+eH6+8WR4CTA6779+tumC/uvff/WY/W++6ztzjwgI92pVVS5hMZaWKLfBpeASqnCHr+dZxfgzkizPXYKJ8UycfmY65ItivSb7YnN8dEh9SXbT765h/R2UeN5FfOBz59x+w7zZlbQV5FrIvFPutLq+mD5VMJZzGkIHl91pd5JAhAOp9a9MV1XvU6dV12tkNfnBwm1m3Mdjh2ue5CXEw+ZAkeacRrTI1coUQWdWOZmZNmNa41ecvfCeWjkX5NOZxKF8LpoMlHDh/VCMNHsusNpvypxRbv5S7fbFBd88tnHAbol7Z2lfXRZZzqzkaKk4+aE23TN3MTdzgB0Egaov9sfUyxnlH0xzwkpVyvuROKM5/s8gEOhDOmXVBClPTr10+cOGFM62pSbpt871OdQeYEsCHPuAqWsh+OskK755zv3P2tl71fw5B1V0HVJ18kEFOA/B0y0WGFalXmNCXyaHOG5OqD79BPnSAp28ZsD1V9XNsFy6lE3b85zsp2cZrYnOEpxpE5ftFVUuZTTCWZ++PVP92eaRlIbH13cPaUnDk25xuV0ySD/paGiyL/FOPr219Sle9aTznlU+Th2T+6P3chTEIQDg5PnXXRjYnkUw65CDy1LZwlPg6IhPK2roV9qHw08mPTHwzOzPmdMJGpnllSJLrhLCkikSR5YRGF3PKMrB/Vb0ekh8xZQtBfkrOSGNGitKs1rlNPP188t+z5SgO7ItL7df97xRZ0OO+S6As2nql/5yBCOEaIDZmGIUdS7iup5UQpD+tfqPwo3/UCThRWpFKbtq3I5eLFj4uLZs3uApEYTxefybkUQUZMCN9aF7l+kSKlZuQd4RTIvl7VXX9Tn/fWLSoSxXobiWl4RepzLZwmufWhKd9/y5shn5KvwuYs5NhF5iIfqY8lpJ7NKUvZ/7HziyGPAmEixGaUY3LXO7mQGj7h01tXfTN1e80aEpfvPOzbIvMRZ4Wi2QROCWekwcZZklk+lQFOLP+OKN+FDIiZB6an1hYJt5SPBSLRNZOgX5FrZ9/mLOEgN1LoD7cMVEFIBfog/GlvxKHIE1NYUpealxoJZJYApqe5I8149266+SdW4mb4sou8+WCtEE5/8LrTv9FuedZcfyVwqyLzhtMeJbgNPcf6jCLE12Yeh1x/l5SkZvmWDjbptdVP3JmivtzyYpZPRZoUxUboF+XYo6fRUZ3PrGFhyodVNrxcZ/nsxlk+iG6viTBh5Oijkc5We0tKGsBBUeEsMbVekws1cu/lLNHKp3JOkDz/vsi1GenCPF9UI5QxnmgObJvbL4c5QH+8V8YSOCF8i4KVsyRAf6iRBBdHSsX5lVKf6kZG6fWl1F8KJ4u5BySsv+M4S9T6bHKUeNZXLrIk0XrcFYku36ihVv3+/fuLS2ad3fWnc71uvR3VHhtBW8g6TeW0YKaryWHDOApCf4/pZ4pIT931U5EnXHlSABOh+sGQc9B+49H/wth0pWGq+WdLw3pNTD/nErF06VOVAy5cOzxx/DE4JxC1P871y2ctG+thEHLERJJYkCWl843Wnkok1ZEuYO4v6HlO1xcfx4N57suBjPLV35vqs+s/ynmF6re5v+nzTT+PQv0cp6PrfKz7MIn6iNqLupNNXydzjn9LHoreoIV8i0csd3j7nc4Zc/3W9cXkTPTtB3pwX0eW2NJeDH0MWl8tPnX1T9TyvOtlazzDOEyIkWnUIUSJ5KGFeF6wlV9IkQKNQCr3IRssRgc1Ul85fBjIEtfeThFnSTdtm7jNyWWDO1E4TTzlxwxr8S1T/uw66ypfH9CU+ml02GosavVROXGc+tdwlnRL3Od0YCui4wPKhM+oT5VWxbTHL6/xE6dKklfzAZU9ccLYQP4S6oJs2++wUFWqMdbKoTaXuz8Ev48Zxz3td5sx00b5J1UhTF8pkTdMAeMabOMzqSJMXOtZSPvj2lv+miNf14Sroz0O44XafEz8xe8OpIlK66DWR7btKc68lPNbr6/VadNZHzWcLgFhxmdopbqgc+gnZX6Gtl1zelidMqH2i9aemNugSPsrQZ+w5dfmiyi6kHp8c+snpfwIfbEit7wCVJVl4DCxLqoxnCXmZLMJioR/IkYqUnMYUOCGMRE0X/kx5daNLAiUO+q5pkwspv5w09Koke1opFKK8XYhMWwcBynqyz0/sMhroN6xIni6nJD+SnUNQFJRuEC4eltMnRTzw3No8swPH2S/4C5xIUtI8wnTj9S/hyBHMGRCQiRUsF6nllNvLI8TycfWxRyR1xTruWfcPMbD8uVlQuf+/dcVhx16kFi1apXYe+89+JHxoPWQclYwD7hkq748oKTIZ27OBWy8666/qS+O08Snv4F6Sk27IOkzpm/m77n1wVZ+yn2nzvJTtBuRtwvphN5SRnFGMPWTeptTkvOMiTDxcpj4Iu2cDcb1bk8rn2I8MORS8RyqyJyBLKFUS9I5ajpPgGdWGXuVRZYhD/TVduhLTsRAO/rjETLVk+3UxwD9IumtazGPQEqhuhbqnA0qmPgRZSEgFpXkNU57+PNo5qw54pFFSyotHTJksJh+1mkBPaC01+Wk57c/oIEd9gmyIFCdwSisXN/vNPmnLj8oLaPDhiRbczgLscv7Ede4BXfcIwYOHCD+/Je/FdcOw/XhR375UDFip+2RwimRbMrhPa4P3V+HyDNV3VBOzfVXAsMOpEnDaUIcZIo+E4sivWarj/Qh8aXc/UHKj0Y2+ZwSzOlmHkOkBG1IKQMZRZS0/TUb0iSqwNbHufSmHfrilYeLw8Ri9FAj+SXOCAJHBOaZrHCY6B0yNr+ow5UWACjOAjbnBdWTR4kkcj2utki1HmlKGWm0tb/G8uUYBETanVeO6eVphz1T/8iHDDOnj6E/QcZDXRwydSOLOrE+MxIcME97DGeJZz3FIgdR6615OLDPp+uun18YTqqlYEBNP/s0MXjwoFbkufVLqvYEIVNc670LCcCZzy5kQoBeJom4NPX6bxvA5IONJweJgulXAiRK0H5FSZOw5cwLsfCBh8SVV11fOrkWc37QhkSkMCHH3rm+MZxBrCt2Q88z5nlFEw21/qh5T4n0m+sf9Zxse8+n/wn0ubK+U+rL2B+phzEcEaaz2dwP1d86J4VlfmD7fXEeT6CPXnvSUn5hO6cYf8p4x+hzJ5TP0Fcq4axUsxTBDH1p96XfUNfLBPrI4jCxIkxskSXVsBSRNl9kPXf5IV41V6RN74dWLjVSX3HO6IudJm8qxwQa+dcmc1G8igQYDkPXcFt1XOuw/L21CUAZ5qYeIn5rZDCHPuqHpdzlU9LNgoSlEWAaSCVZnLbpuM6GqP66OApsyCifU4SKZLLpV0t+XicZtXz9EGqjOMq9HprjjA4A1uBAxXF9FtOesPV88eLHJD/JlNPPFcuWLZcNo0ebKe2lIknC2u8dAGrzks9PfX+BfnH/jkGCuPYzcz0K/TvhYY5MIEyVnxEpTD3+SWc7JxRLVVB6A12osuFbbSkmThhtKShFe+nt47/pMwpc8uPX4v4isn6qeF3HJW9QlLE/kwEzFGddzHx0rU/aeuq96pc7tpTx45apv08pPwaZVXP5JX3T7Z3W+LD12bSPdOQUx7mtybwkToI+VfYjRH9L6kCRfwr9qQNpkmK9DJaHQpj02ywuYqJ7glodKrUpBYeJb0ARmLU38pibw6Ap3886HSkfKvKppD4hsHzXbm3Ry9BItzWyjeWyt5xTUREkjGMDi5jG/B45/ux+d0J95iGR6kkP0VvKRkhxBpNPq7jCum57ajV1+YoXxPQZswqi16FDNxfAV7Jy5SoxCvgMghAgjIgLq3y8u3jgLiVyL1c/m3Lbr3cxsO8UkdmYdZ6gP635D2k582+8xbpwnTRxrBi21Rb+SCc+4QIF6VtLI9dHDGlduS0HW3cI8matc1AeBWmSst6+WB9DfijyK6O+KgJfVxUkfcbWk9zj35Tvt/sN+ZR8FZ7gBHn9tTntAtdR1/pYOHEZ88q1Lha35LSFw8S3+lIO+a53fMiVmHJNz5YDWcKtomKr5OIw8S1OxubrjBT4Iu+5xtMn9wyR32BiTOrAt0M/PUgWaqQTRS5hTpfAM2qlXu0fKsgSQz+TqAfFSUEd+5D32l2/2eb87dERJap2940ZIe3LiOwKGeKobxBnV6jzFj2MU5BroUgRbQMqIStTlZcCiYIhbVJEwqIUI8PHvsgcti7wmjNuwlSxenX1Zqz11usvLp7ZukYcLZLTXrSwDC/4jIMM1VWKzFx/Rfx6ZJ5D8Ik5h1y/+4wknzGoCQo7H5VkmivCbh7Ic9WTWR8KWeVqv6ngej2W+URFmlSa60sjiznnBiCjWMtE7vGts3xWxx0vs9ubg8NEN1piIqcuq11fzBwcI6TDni1nnpJmQPVUcXLUMU+r7ffckfLU5bty/CP1xenJbulJSqQTEhkvIpDFWTmRfhb3xKeMRCPjIeXWrvpC5oM5L2vuH4mzRJOn1JGA9ZEauakcTmx7Rp3Gtm29NWGl/cSCBXdbo8sSjj9xTJocWlJk1aU/rkg9Z73HOCxS6D91n2reaz9yhDvemP5QIqeYfjP0gnTe8hkDpvNJCEjHu3DmbOtBt3Ceys+0Db70N6c+h/MrhCCYyimCImNb/fLeBmHuJ5b0Z9d+wUZm6voQol8MfQriGDH1OUV9tn7GlOs6T+n15NDn1jTC5gsFGUC9naQw3xxOMpb++9JeahgP0nmB4Zwr+ZZTtl+b/4UvgFC+k8PExjGVQj99wQTDiUE+7+rrpbZthK7HpfWxpX9r9dMcJpWtyRcJDwndUmDfMV4jW/kEpwu5SqY8MM80FVni0i0soGMzdp1GHRKZt3pitQ4o49pVPlnG+ovt0JeckWem/rBlZsjLG5nVjDtMv5y/+5BQplHpiAC5pmdJn8wcVFv6n9qUbU4yRo50Sea51xNzgDn6HrL+chWqPe0ZPfZksWbNmkpjqwiTmPZlkB97vcdy6F3Oe3X4JTr3S4chbcJlQW64yk+x3mDy0n9PhUThyouCXMHGz/U7p/8EeXOXg9L7nNAsdYOpNsjFZQI8RnNmX8DoQQjSxJzQjOrQV6vt+de/14in//kf8eK//6cUwBhwtFDGCz55uMZLK546/M793WdEM/ZrX4DYdT6mqiNrPXetN9BAgjwZI9f1qg05kVNf2Q1EPqDoX0SdXiOZoV+o/rZesBnXteofd71PrT+U8aTr5+YbvV68aeDrCQuOPr8i9IU+n1JwmPjSOVCrnoBfsgmCWW6tHCY++CA3ktQbkCWuyL8uJ4ZcUM90An3xetp9E9MRqXLpn9dznVuPfE4NxniwI1WpkUuYB70T6jM36QBkCef2JnTvYK6flMiT3j4UiVVFlkCk2GcglW7FiY74UNITiU4/66E95/zB9L35vechRnLpC+F45TQ6O0CPRD9x7PGnildffbWyoh180P5dfEbwpIick9dXm7GBLrjWgbj7ry+Kb9+3TPzjhf+I51/8L6WQ5p1GAo0EGgn0egmss3Y/8ZaN1hbbvuUN4si9NhIbb7CWPy+Pinxi2yvaPmjnMPEdplOMky/S3onlU4wLRrupyBJKtSQPO9XpEuB57T6tOLxmDLk4X+1p+mJ2JPd8UvUR62FFTrjOBv+aFnQmlbctmfBk5dlHkFFB6keZeEEFEz/Kre9YM9rTf4DgXzTrcvGahNiXHyB8PfCA/Vr/SGlfTqQYJj/u7whSJoiDRLUBQ1oQIlOh6wVlWSLtX4FGv1l/LX/7Is1MZ3rFScnVq3a8z0FymPPY3l4XAew5MyaLwYM2iuwkRwEjq9I+/9e//yfO+9FT4o4/rUxXaFNSI4FGAo0EeqkEjtxrQ3HkXgM9BkaKjqPOcAbCpK4c/cKq0g596p5yM6c06DCpbeok5wU10sLhTAiJKNnKz80xkaN8G7JEO80G5azBQLaeEhyPwBnhs+KtkXJdf0Jg8S7YtofjoThbhuiNS385nAsh9XLmg5mj2gPqIzlxCPqXVN9hDuhGC2KMm0ZZkvXUXF8p80WUrg7Wt77+/fuLS2ZN7+oXtX0kBArG4cCZHyn0l7rP1PUeVT4mEqe3/F2XnOuop82cJ5EcJ9fdMF/ce+//K5aFbg6TXDn2DueWE2nn8saZ67EQq17+r9j3gr+kON03ZTQSaCTQSKDPSOBzuw4Qx314o65zoDfTwLQnNRFRz9s2JEqZw4RyuI4ZG1v5NqdIaB2pI7NMebAjcTZjW5NHKcfcEwl0Blwtzg6rUyEAWSJtIE/kv+L0ChlT33im4CCoq3z9MJVD31tlWo1JTe5s/bSnTRQlFkS0NqKpEM4SfVFD9It7Ow6Wcy2rzq0P5hzgrC8p9J1aP0Vf07fHxV0irxEdtgVzfBK0L8t80dAzxXz1zV/TueraHzoISeKyHaPlmZjDI2t7sPGg/m5zrpv64vo7sbxYWzi24FJy6MsDBAi0+379W7HN1u+UpNCrVr0oBgzYQEBqzoidtme1rvpy2hx8X2OOunKx+PNT1dt/IjvQfN5IoJFAI4FeL4ErvrSp2G7oGwjQWI4oKOu/LI+BMHHl/lhtQEuOPhuP7+swAsuulbMkMUcHmmPFTZOgRrBycWZQ0jQ8iIIgzhKXcRgC5ycYX1ki34EcL0H6Y8LeQxAeIUiWlPV0EidLAGcJe30k6GW3dyswr4E4XwI5S3SuiXHjp1SuER0+fEsxcfxo7bamFPpCWY9c86E3Iklc+xeGFAmRY1415FLtlN/H+kvdR3vye5zxcckrb/+PPa7MabL22muLy75+blfA0euscyE7OWk5xPWwcrtOV8Ou/9UyMecXz3BO8s27jQQaCTQSaCTQksB2Q9cRlxz6ZtEffCa+DV/aQZrYKj6RgH3KfktOaqQGxXiN0Yce1l5SGlCKwyiF2BDhgLDaZL5DQ8w4mqedXOOau/119cNXj2ccqJFVVhpQCn3VjFFSuosFGRWkfpRDcFDBxI9y6TmxepKVSS0r/L2bbv6JuO32O4oCwBA6c9rJYvCgQQQrLrze9F8aE4zqTCXdZkMIrFCASzltRMp06gv1e413TetK45WAA8VhrKfX85ASORwnVQEufOAhceVV11cq3mGHbcXoo78Y0iDjm5D20av9wtxFYtEz/6Z/0LzZSKCRQCOBRgIlCUzdf7D46PYbOG6LihGW72Aiy/UgTKiR/dIekyBn35fOEXT4DMmpb51iSLnwlMh2ishkamQJh2MiJLKLlC/1L+C2EOeVYa2JYtXHkFO8h1OkOMuptCpDX4JytjmcCanGIwdHTd3zoab6SE6cBOufM8dS6Xerv9Z9gWktJ19PKWlc5UjvggV3i9t/dqdY5w1vEDvuuL149NHHxZBNNhZHHHaQm7OEtC5TOTgcnEoq7VBFKkp/h8y/gIgGqZ9UZARVHr75hPmuXOsJlUOj7u+x/tjSDVPJO7c+xJRPHS+OfDztIe6Xi5c8Li686LLKytevXz8xY/okMXjwIAG3bRWPdTl0nQe19hHbU+FUqjiruhuwavX/xL7n/znmNN9820igkUAjgT4vgYN3GSDG7QOE31T7UROZ98ppT3nwHc5hoiriwL9d45k6kmrbDetqr0Ue1Mi919jWZMe0fbrh7Qki9dZAi9YgZTwU4vYZcdT5Xdd4FgOgzyIDakNts/4eZcBCynV84+UsMSOVIZFpIscOxxflmp6FPrUUj+UUC+DgUc66ShpMyvXDHDeOfqRYbzut/mp7Ftxxt+Qj6F4S+4kTJ4zROEu8ChM3mdjrNdUZ1GoWa35inBYh8zcxh0W0vJr24Gkjmr6XOMww/fAZ+6Y+uv6OHB/WbAznOBk3YWoldQ+qHr7VlmLihNGsVrhfDkGamBOkXPqDf39JjLn60UTta4ppJNBIoJFA35TADm9dR1z+xU0d0Y4UMnFybMVwmPjSOWI4TGwd5lhlWKQgF1KjTg6QlBHO1PJIzOlCRTqV1IapL960BIs+UiPzpAhxO+TfcJbISCRpfCj63G7OkpT6boElJuAoscnbRvQqDZ+JY7oixTnGx4q6TLmehrY79DsKUpCCpKDsX1TkQafIk9veWDn5vm8P50f4PLLpI0c+efoLiDTdyao7W2dMh6uGN9SQaco5RHEG5c0T++79y8Sltz/tPc1f9uVtU5z2mzIaCTQSaCTQYyXw+8dWinl3LnW2f703rCV+cepQAoeJdi6ucJoEnLfsCJNcSBC93JRjmbq9xRbsOR0w2l+JzNnSOBJzQFSMDaR8LbDlJcqR7+WSt0/uDHmjr/ax9lMjwxWxMDhwos6a5qJm+7s1qEmAFxTnAqpEjBfqrs9sWrvrt7fH5CxRbw0ZsrGYftapxjrDEHf2Vw15kpyn2gJLvf2Msg1FzTuO8Ztyf2rqJfE7m+NP+hsLFll+7yjOExqy4+RTp4mVK1+szPS0KBPbQoLmuDtXn3l3PSfm3fWsd3W676yR2VevpoJGAo0EGgl0sgTm3fmE12ECbb/v9LcjB4mYHtrWeVkeh8NEGS1G+gXGGYHde1zhLNELNKw90uG0nCPfldMK5dhgzQ4OClJkkxLZi4m02crPwTlByeEP6QfCyaEGBNMPlNNBRzpZOCRIp9OWnqGRdFuaikvfsMNrXeNL4fgIGV8K8iKHvlL6k4AzqLBxKeudZs0E67MjHcl7RTeS5pNkvQzhgGrJw1P/+IlTxMsvV6/XhGtCR43ak4AwoXJy5FrfAiIU3n2F2h+MQ4PS31DkRcr5nFp+nPIf5dOwAAAgAElEQVRS999Vnu1Mh41fHmRGHqQJxjmTh+Nk8eLHxYUzq1wma621lpgz+4LuCeC8ulutT632lc6Hofu53xnVOExiDJjm20YCjQT6igRoDpO3BXCYmPahtj9hmQxuDpNUSJC6OClyttf0NGkqS43cF7YUkRMCiyQ5A8YWo5dk9FE5IDyR/yQzuTcjPxJAI1icCCGcBxRnEDPSXOifLX1Pm0AYJw415d1VX8lbalsvEoxPZQ4gzowSlCvJBDIK4dSfo/9mn7rbs+COe6yw+v79+4tLZk23LEgB8kmyPoNcfM4fTeFYnBMh85OSVhCzPznKpwCU1Py1EuTW5ZygGO+E9QvbfzvydyrHiamvNv029V13LkToF2sK4wv+lNPPE8uWPV8p9Yo5F7FqCnvZh4SxK0jjMAmTdPNVI4FGAn1LAjSHCSBMzAO/tp9FISed63sAh4nZRvl3DGeJxynRfVr1w2+8kVRKbnZMhL0dHBQx7fVF6BNE5r0wcUK7MU+fde0gn+oJeHDf4mRDoniQJNaIMuHQTkI4USOq7dDPFHrk6l/u/nCQM5R0Im7eBGVzTKnvlvahSCvTuCbMay1NcPzEqW50yd57INwllPmTk6OHOu+o71GQioRlqzSMvQUJwtOrMM4b6jhR3uMgTbh6TKm/3fLi6GlcfxYvelRcNGt26VKcgQMHiAvOO929flScnz5nkAdpQrqKvbyuQjpOk5JD2duadxoJNBLoyxKgOUxaCBNqBkGFw8Tcfwn7UReHydKnhHhtszI3RcrhSo0c8BkLKdqduL2VSGdqDhPKIclBCYAFcpQzzHmbSAfKu9KkxOPZEeUnQD5xkEpcm5/rNCNd2RuqaxTnQmjZtu/qrs9sQ7vr97fHBafvRpekHIuAsoLSmLR6qMgWyjAlnXccY5YSZOAiRyj7FOHQQnYmc9uXSj5tKqdwBviQSC4kCsU5EDCXkn9SnhBwy9b3/+9HYs2aNWLo0M3F6GO+KAYPGmQIIHkjtALpE7RBmOQch6bsRgKNBHqLBGgOk5wcJkqSlfVdQ5hQI/ulKz8tnBHcHH5fjn7Q4TUk595ADpAOZQhHRwmmHHJYTB1Jp0QyQ9rpy8lOoB/eK2YJ5fs8kNZIuq4/lDQVz2GTWn5hPKWWvyvSngIBkpuDhYP0SNAfktOGoG/c9c/U747jLNGdAfHzwXXLRZW7hMrpQeHsiJlXoUY8tf0hnDxcZ0A7+h8qt974HXe8fE4XKgdKO+VI7W8ajpPlK/4pps+YKVFr/fr1E9tv/24x+ugvarflmMhQhSwx1zObs8l1nvQgSxUCRdv/G4RJbzHnmn40EmgkkFMCNIdJag6TVo9c53c7h4npWYkRS+rIfl2cKHqoxiMPaiSxKM6BLMEiQygSQDuckIw+LmeJXr6pVCn0gyhvdlUdpi+x7fdyJIRwIlCMX4qTLYM+Ycgn7Hcp69zjbw5o3fX1hPqrSKjFix8TF826rASlD0KXBK+/LmPJtz5jHBEh8y8TJwlnv0jCOdLTnDFUYx7jRMF+dzg9sP2+lt8xffY5A7D5o35n6jdrfyxvALZbc6QDFtL7isdcMFgVIi/jnCYNwiSlvJuyGgk0EuitEqA5TPosh4lt2Jl4ZTaHSYpDHgW2HFJPamQJJ1If0t7E5VORTiW1YeqLNwfZoo9UpFM0MqkD5F+5kpoyvjk5I3LPB0r/tHFB9ZMO0y5u70J3vpT6bRpDFGM/hV5213vdDTeK++77jXSawM0WR375UDFip+0d3AMUroe07YvjwmA6Ga3q0nCQpL3VpZP0w4f8SMmB0k6EiUvenHQlevuPHn1iZQUdMmSwmH72JMJtW/p66HP2UNKW3Ot0gzBBN7nmhUYCjQQaCQiawySEw0Rzmld83IT9Jg+HSQ/jGKlEICKRMdk5SyjGKWJkqD6zIvW6XFLM6nboidnhmH7kbr8ZanTInx1pT6A/LJ+A5fBMRUIFDQ/FuRBUsOOjuuszm9Fz6r/p5lvF3ffcLzuw5x67iwED1hej9t4z5WDYvJ3lUDfJ+akVQ51flGFgzRuOcdmpaUnU9JHQ9CVX+YTDD8m5zSknpbOD4iQM1Q8O8oOTdpJ5GnuKHzdhili9unpF+UkTx4phw95RI6eJ2cjuCd8gTNqnH03NjQQaCfQcCdAcJjrCxDRo9YNWTL+TcJi0NnPZjpjIq81qN06npMOty/Nvi5w60hBIhydK5DAmkpWbE6JmzpVQ/XByQLT0peTzsOgflTW5pb5duQGgdz59MXOgQ/7OjZSoa3x1IyVnJDxzf0hOm7o5S1zWucMaT7I+UvS/NfdC6+vXT9x0063ittvvKO1eBWxepZvJboZwesSsuxyjWK+HauRTnBlYmkg7+hcql+a7OISSTX6YfvQ0zhOOcwl3igFi7d57f1M5GQ8fvqWYOH509wQkr1/meqf+bq1PpfMCjcOsQZjEGC7Nt40EGgn0FQmwHCZBnIGaJF1IExuSvF/llpyYIcmdw+9DfqRADiDIEmqkUYmw2Jz1zVdzEpU4KTyweDQnXXcaKKdC65Bh80nBv2HIEkVY6zIqg9SEYgwGFayfZrQCIpFClabU3H7r4c7SvULfOJFD0DcHZwNqtHL1JxfHjjlAudefTqyvyhHS1coU6yE2Fznz4TUxeuzJ8jYL/RkyZGMx/azT7BUlWW9BDvr6axo3rvXY5HigpC1x55/jfXS9pxrPFCcL1enjMFoL8Zn7TQ/5u1CHUCQMxTnEHS/D+RG8vifSR7WeWDm0bM4Cc74h27Orf9jyo/2+fMUKMXnKjBIvEvwMBLBzL7+IKFBGheir1QNWgzBBhda80EigkUAjAWJKjo3DRDvPVTgMYwRb7HPaLTlO7gIj0ivrjYnsuw75eoeY+GbrbSS5Ivq5yqVEVimHYAonAyUtg3IYhPZEygPlhLApOlM/uJwl5vvUyJQVqRQpnz7HKUKBo4fMA5c+++rT9AzzZHOQTejanVK/289ZsuCOe8T8G2+p9BquAp0yaUL5RvvY9QSdL9R1LURfXJH+nEis2P4036dHhKRcnzjjw0nTwZEb9cslpP1d/Zgy9RyxbNnyyhozcuT7xBGHH8LjMqkEuyjOJ3++XYMwQTe95oVGAo0EGgkQHSYxHCYmclzfdzz7bZXDJMVopY7smyGI1OUnLq8SGfVF8inGYYhzw+bkIiADlDOsYvyl0AvfODbld0uAqY/USHxRLOUwH6KXHmORlP4SqgMU50Jo2aHOupT1mWXV3d/4+qecfq5Ytuz5ilD23WeUOPCA/dIKi+Tc1KqkAGVq4R7BnC2UeUs1rinppRzjNeV60cn1UpEo1HHQ3+OkqdQgb3O7tv7dORwnCx94UFx51fWVtWTgwAHigvNOJwgs7TJkltY4TPLKtym9kUAjgd4hAVZKTqnLvoNaCtm8piFMnEaNDq9NkNPvhYsbxgDp8Gvm4FNy8g0OimAOk5SRw9RIBMqhOOYQjnCuKOcLFplHOUuY+ueL9FuRSLq+ODhuFOIkVB8LjoYc+qIf4nOXH+K8oxoPiD6pNLFQBAHJaZNgfcP0ubT+Ma31UP2z5tzraVmtzYRVPm1cly9fISZNnlHZreB2nDmXX2gg1Fz6axqTMesWrd3dywgF+cdNu6ij/dR+hr4Xmc4TnQ6Tuv5QOXTid1R9bHFyeDmE2tE/n/PI7bQ69vhTxauvvlpaa+SV5RdPLyNM2Pu5uT6qv+mcJo3DJIXB0pTRSKCRQG+XAM9hYjhJSPam5v2X72sS9X2fh8NEd3qohoTk1FOMiRjVYXIeUCP5xVg4kCVY5IaTw04yAgnIkhJnic450WpsoUQ1yptdlQ+ZEaJ/ZgMyl+/lLNEOiZj+OH+3OYO0+Vk6NDsCcq7p7NSfltxN/SFx6OiLWKs9pSFhzl+2PrnGXxdwzPqGNYiz/qXQb0p/+Zwp190w307IuNWWYuKEMd2VBq+vpjGjO8Mt+i3/KcV8osD0kXQvtVmXnIEc5xDiNCi6rzudqfuBZ/7Fzt9e970pXyoSxRy/1uHNqw8IEiV4fyDqs7V8cz75kCfmfFV/M+u3LJ+2tWa4XGcU8au5XmscR0lz3s3GvSYaDhNsv2t+byTQSKCRgCCm5Nhuycm1vhcHFgKHidUmiOEw8akEBW6OwUBTIzXMCEvq8lOXl7u9ict3cZh4Vw6inli5SwhLEjXSTuYsyYHMoBhjKSLZ7dDPHPLyIQVMI9Kyvpme54azpJs42IPQGzfedeXnsWLYVlvEcyCFIo6onF2kdJwU86wdkXxKu6lIDkLWQ8yyTRoHTjoP1anRqeMS0q6YtJ+Q+ij6xSnXN75d5cyceblYtHiJJICFdJxTTj5ODB48KIzDBEMee51TZYVtECaEc1fzSiOBRgJ9XgI0hAmTw8Q8r1eQJUZQ1nY+7OYwEZvFj5LvNBRTOpPTgV1V4vK9t4+kOFTaDiFIuVanlyXSKN9LLI9iPOrUj5QR91ztNk9bxHqokfhKcb7Dawq91JFJRGQJe67qHxDlFVWHaz5QiKujK24VkGs+UttHsXLdZR09emLlRwmTnzWd2oDyeyRnpvYJBaiT3BjP7cxMOV85ToamXi9/OFuPXE4bjhPBTGOraTy9zgLtwIHN10zIjsWLHxPXXvdd8a+XXhJ77rG7gyspd8579zrUlxwmK1asEIMGDQpb3wO/uuuuu8QHPvCBwK97xmftkGvPkEyeVvZmeT/77LPiTW96Ux7BRZZKc5j4ECamwasjCWMaR+Iw0T0vATn+6B22+uHWlsaibWrezVeLhBU5+0ROCiyS4ExXiImgZOZssJ4FcnBc2PRDM7JIOWVaEpk3fSMS2SSbFcBxQ8p5tulfSqREbk4aDnKIkzbgOvxn1v+6OJk6nrPEtr4qX0zgestYL08+ZZpYufLF0i5VkL0W5aTQJ66RyZlPGCdEzD7AbTf1fSoyhIq0SOEsoXLUYPKOQUpg/eDKg/o+ddzqeI8qX5vzJaWThzpvOO19TSxe8ri4aOZs8Zrc67ueHXbYVow+5kt2pAlpf9eRzeb6qfu2zfNF19+d7DA5+OCDZQfmz58fY03Ib48++mjxjW98Q/zxj38U7373u8nljRgxQjzwwAOlMcM+vummm8Q111wjFixYIF566SUxfvx4MWvWLOyzHvn7l770JdlXrlx7ZGc7oNF/+tOfxLbbbiu++tWviiuuuKJtLdp9991l3ffdd1+yNjz++ONiiy22EF/84hfF1VdfnazcVAXxHCYhHCamfaq1vGJ/qnRb+b+QkrP0KSFe26zMfBLS9dSR0NwcBcz2opF9IkeEEi078mk5bKqyknBE2JwcIXrA6WDq8guB2EgvmJXVpX/64Utrv3LSYeJ0/k5xFmLGg/G7S7wlDhPdqdX6IFY/ZTGUCcMcYu/rucffrJzTv5QIKkzB9HWSP7/g9op53/yWWLNmjfx4yJCNxfSzTnMPZ9Ecov7K910cCpqM0fWbyaHgRHBhxp1uJCJOjaTru34oMOGnzd9l4re65aEOZcZ6WZwFOU4KTP8MJwg2/ZP87pqfWuSvcpWvOf/p83PmrMvFI4uWlBbYfv36ibmXX6QE7BhgW5TJJQDeXtOpDpPvf//74qCDDpKd+d73vieU84TXu+63P/jBDwpAe0ybNk2cccYZ5GJgfOC58847SUgRMCD3228/sXLlSvndhhtuKL7yla+ICy64gFxnT3pRyYcr157Ux05q65lnnil1GFBLoJPtetS4685fvS3QTs48g29hfsI8lScnzancrj6a9fIcJrZWu0jSopEmPg4T36EhMtJf6SMF9o0hTbRCWekIWETHZlRSIyOU93KVnwsWHtleF2eJl1iWqR9e3LRlgmGwYVJE3ceRQdEDTA/bWX4OBEAu/aQgZfoaZ4kDScLSa75+Ll7ymPjhD2+TE26LLd4mhg7dTIzYaQcS94lEgmVun3uZSInEy9UPDnIrd5pGbuRI6vJzy6OFZLTePlO3PsTUx5FTTD2h+6O9fTMvvlw88kjZYQJr0FeOOlyM2Gn7TOuK7vypOnfm3fmsRJn4nvvOGlm7zXLIIYcUyJLPfOYz4sYbb4xqQ10OE4i833///RLFctppp4mPfvSjtacBRQmK+XHjMGEKLPL1nuAwufDCC8XJJ58sjjnmGDFnzhxyj3unw4SZD2tFhmsizMdhwkRqkIdVvZi6/MTlVSKXNuOEGcn3ptMQOEyU6LDbCOR7ieVBcoaxlcDzQS9vPzUy7vQpEfSFudaU+ZN86VdIpDZIDdox3r2Zs4TijOQP1II77hbzb7yl+BAOfDOmTxaDB22EFGa0J/T2KEq3ovQei+RTOIN8TlCOsZpif7FwWmH7R1/5PYmepBhPDtLE1L+caUwW/TOPb9a/9TSX1oQ1kSYBHCeAarvyqusr68zQoZuLKZMmeNaffJwmnYgw+etf/yodDgr9B4KJTfmow2Hy5JNPiqFDhwrgwvrtb3/LSv3h72Sd8UXjMKl3HHqCw2Tu3Lli9OjR4qSTTmIhq3qnw8SmH8nXcw1hQrqi1oIswTgqvBwmhjVIjfRbc05tqP2YyGpmjgW2UwSL4HBy8kMiOog8lPMF0weM86GENNEii67yfbeVlPTJpx+tyZZK/wpjLWWk2ofsSYEAqUvfMyFlGs4SS5oLJa0FQ+6FIRnGT5giXn55dWkXGz58SzFx/Jh8Ed4SIoWzHsY4P7B1OdXvoZwk+rqRGqlBLS9kv4mRGzaeuX7ncH5g4xnT/1h5U+XD6W/O/lTbe8zoiV10Zdqz9tpri8suPbe1/pjy9zlvTGeOw7lTSSvqRpp0osPk7LPPFqeffroYPny4lNIjjzwipk6dKs4666xg67QOh8l3vvMd8fnPf146SsDB0xeexmFS7yj3BIdJqER6l8PEl35D9Vdo3vzK7TlWDpOQW3Jy5/injiQz20uN7BeydiBL5O9mDi+FksHGWdJSjlhOiBLnhHbYUH3xpsdQp6lv/FJwMKTWD7Nfmcv3Rs49+kGK3MH3PqQTMbJd6IMNKaJNkEKfWh/E6qdyjkkniNlhfVxcDaTqqP6ea8Lb6gsp36VfdfWvvvqXr3hBTJpcvQVn+FZbiokTxnQ1BOUsAP3VxrfE6cNYT8nzxcGRgDo/fc5Kwyhzra99BalRmq629aM14M79yfe7pt+9Xp5UzhObk4LpDImdP9bvXZwm5nz3cZz4OU2mnH6uWLbs+cpCfdLEY8WwYVsgCzglB97cL/xFdqLDZPvttxcPP/ywmDx5smz8jBkzxDvf+U4ByBPf8/zzz4vzzz9fLFy4UPIhDBs2TGy99dZiwoQJAgxNF4fJj3/8Y3HrrbeKX//61+Jvf/ub2GqrrcSuu+4qSTWpHCbAXfLzn/+84JdQN+MoHgdw+hx22GHSCXTccceJr3/96+LBBx8UQOIJzyc+8Qlx0UUXFU4i1U+QwY9+9CPxxBNPyLa8/e1vF3vvvbeYOXOmUxQvvPCC5E35/e9/Lx599FH5DSBfoF7FC8M5KSxevFjKQpcrEI9C39773vfKomwcJtddd5249NJLZRuAkwLasccee8h/8z2UPivjGlKgbr/9drH++uuXioR/g5QQqFNxfYD8XNwfoG+gd7qzS/FpTJw4URIG/+EPfxD//Oc/ZRk77LBDhaMDxviII46QOuciLQU9GTlypJXYFH479dRTxdKlSwUQoIL+brPNNmLSpElil112kf3DHCZq7KGtoDPAofO2t71Njjv0w/WAHoK84Bv4z6UzkGoDKTf6s9lmm4mf/vSn4j3veY/8ZzU2QNZs07d58+aJX/7yl+Kee+4Rq1atkv0E3p+99trLyWES2i+OnmPv1sNhwlu/W222cJhoe1Y3EVoMZwkFzo7gp0m349giabGRltahvdK8mHJzczdEcoyg3AGR5bs4TLyzKAZf7ysYixwZv1s5FdoxnikQJUSniTJeUL2gRhAj9QdtB5KeINWB4Hn2IZdKaWzY8t+qj1weAf9PRU5l4QDBOWKuu2G+uPfe31QEM3LkLuKIww7OjDChpKekRH5R9T70PUp/sHSPntTfUDm147ucaS7t6A/3XIPpnf57vf256aZbxW23L6isQd7bclKvl6r2fkJ0GocJ3DDzqU99SrbwoYcekv8Lhiw8PvLXe++9VxpdYIDZHjBybQ4TcGJ861vfQjdLjPQVbvcAI9d8wPB87LHHSoSWrspMp8P73/9+Af1y9cdG+glOEvju5Zdftn533nnniVNOOQXtr3oBHDvHH3+89X0wxsGBAI/ZdnDOXHbZZdbvwEBetGiR9Tdqn1X6ExQChMCgG+qBcQCnxD/+8Y+SY0I5v7797W+Lz33uc6X6QSaKmFcRjqr3XcJad911pRNJ3bpEQUi4HB6g93DjkCILNutU8vU5TLCxB6fcD3/4w0p3IH3sfe97n1MndJ0BXQCdMB99fqg22pxo+++/v7UNUB44XmDM4NFJX0P7RVZy4othDhPCudnHbVlBlpjnrteEWKu4JScEYaJ6nzoSn7o8c5QSl+9y5jivIuYcMrRIrBVu7jhMqy5jkTb5XmJ5FOL2OTmIM8f6Wq725tLnSP2jIp0qkfBc3CWWcknpfKFjnnu8feOeAgmF9buu/lH6maa/rujuOTOmVDlMSGlwmgwpQKDIvbPC0YM66XAnkpeHOra91PUe2w+S/J4aOZK6PE2XkvQ3oLzY8SZ/H+Ok4J5TmO+by1HX8d2BjLSlDWLrqhBHj65GegcOHCAuOI96ewtZ0GhjOg1hcuihhwowaPfdd18ZtYYHiFNvu+02ccABBwgwLM1HXbUK/z5o0CAxZcoUiXwARAoY7QrFAb/rRhz8BoY9PBDBB1TGpptuKvlH4D39wRwm6npds22qPt2YVvXB9anvete7xJ///GexbNkyAeS2yvhW1xnDuxClB1TJBhtsIB0DgDiBx8YRoYx8MD7h6lmI2oPBCU4huB4ZHqwvqg96m6Fdxx57rGwvlDd9+nSxYsWKoru6XHWjGox0cGQNHjxY/OIXv5BIDXg+8pGPSGSI/uh9hvIAjfP6179e3HLLLYVTS+8zIBWOOuooWcS5554r0RnwAIrlV7/6lQD0CaCHNtqoi58MEBSAlLE5DrbcckuJhBkzZoyYPXu2fF93mIDjC5BK8B7oBzhXwCmlI1JCHSbPPPOMbDMgeXT9BTmDgwPKVVft+hwmqr1DhgyROgNOQij7Bz/4gSwDHnB2wDiqB/oMfYLnLW95i5wP4Dwx547SGdBTmE8KfQP/Do4zQNyox+Uw0dEpMM/BefK6171OInfM+aY7TEL6Zc7DFH+HOUxsNfvW76CW6hwmrQK4HBIYZ0WFw0RrKOmwbNss4RClwZ0VFMYJ86YgBSiHXm4ERn+/HRwRKSOLhm9FDQA2/izOEpN4MAbZFKEfVo4c8zDXW8YzE6dIxcj0IUsCEDMNZ0lHcZZ0DUfXfD1mzImV6+okf8DXz5e/p7n9xsUBEcLZEbOuh/YH47CgIEuoHCIB8yvZOIXKpyd9R01zwcaLwwli6k+d8qL2V4YwHZwhOdvf1b6TTz1TrFxZRkJI4tfJE7rS/eSx0NU+jzxJ5wP9vCDkDTmdcksOoA4g1eM///mPgHQOSCOBB1IUINUBnr///e/irW99a3FYf/HFF8Vuu+0mjTgXd4jiL4GPlGEPxjo4ZeAZP368mDVrVsVS0Q1mipPBZ8zqxjSgH8Cgdz3gVDj66KPlz7a0Bh31oTsq4Bv4FuQAjhXlfFH1ABIDbhsCRwQgI8AB43pAruDAgDQTVxoLjJVyRql2gFMGvtNlrdcB9asrovW2630Gpxg4x/RHHy/9O0A/wG1E8AAa58orrxTXXHON2HzzzaWjZaeddiqKgRQolUIE/Ve/3XDDDeLwww+X74HxDv2SZlzrSml4D97XH3BmgNMH0sBsTjHfdbvmtcDKweTSX+jPpz/9aTleLh3Dxl59B30A5+M+++wju7PnnnvK1BiQF6B2zEfNHVNnfNcK2xwmrvpVfaZDUckvtF9OxY74Ic5hYjhJSPapaqzJmantD1JRBThMlj4FKB1+/1JHRm2hQ9WqFJFPX3st5aORfQqhoiZVdmTUxmHSKi+WI6KUI647Jfha0P0FpYOpy8+hH9rkKZqbQP+szjyt/SWOBs1Y0pujpXRXLg9wlW89FIYgk1yRXov+xEZuu7ZRi/WQe7wp6YOhOsyZHwn0rdLMxOurozuuGyoKwtdCnxNxPpHnRyhHCeb0NjZVaE+s/tfyfWrkBrU8Qjoc6ZCjrQ+l93VOrtaCWdrvcv2uTbhaxo9TH8dpwXGGEM43QfPTxXHiQZpYCFcXLnxQXDXv+oL8FV45cQKFw8RcPF0D6tuQy2V0ksMEUALA1+B7TPJX3dACHhJAM5gPOFwAGQGIADO1ASL6EE2HqLz56EZeSocJGPKf/OQnnd0E4lggkAWEiJk6oj4CxwAgccDwBQMYHkAIPPXUUwVnh60CuL0E+ov1R8l1vfXWk+8r55Ve5k9+8hPxsY99TP6TkqtC7UCq05FHHmntI1y7DOOst1312ZbGoQoBBwXwxOjfwW+A/Lj44oul0Q/9h8fFnwHcNL/5zW8kykKlloBzBsYEnAfArdF9FOgKgAPnikIi6R1S+gHOvGuvvbaUdsVxmACqCZAgLv211Wk6sdTYQzt0h6L+LTgfwAFmc2793//9X5EKp3+jzx1dZ7gOE3BOgtPrwx/+sPjZz35m1Qt9vin5hfTLu4BE/BjnMLFVrJ/rC60zDoSkBtfBYWJriC9dwwKjqZXDpB0cCykinLm4NCLl4eIs8RLLMvXDi3e36B8V2UTKaY6UDxrJbcrnIRICkVBkjhHKwppSf13IJq0dJD0NjUBzkA79xMyZs8Uji5ZUhPSVow4XI0a8NwHChNOeTkRWUNpv+gpTIgVD9aD5jrcOUeSVkgOFUl+Kc8bwy6MAACAASURBVAanHl+aDqec8HYvX76idb35awJIp0ftvafdF4/uw3HtnXfnMx2DMIFI/u9+9zvvRgbpA5C6oB4gPz3xxBPln0AMCekBtmfHHXeUqSTKWASHBaS2qFQH2zfAhQHcJPBgDgZ4h4ow8bUTyoH0FT3dxSeQAQMGSN4LRVpKOQXAO0Aw6yMBVXIFRIZrTIC/RKW7KLkCEgJSQCiParveZ5/TAJBAl1xyidC/U/XoXDQ+nhZAa0D6FMgY0CHAeTNw4EBZDDipPvvZzxZN9zkFbOMdkpIDslVIF0wvXDrGHXuVkqQjlUCHQK6+uaPrDNdhAjIGWY8bN046t2zPzTffLA488ED5EzhMQvtF0b2Qd+IcJpw0SjPoorW24iMP5jDJxU2hGpsLuZKo3Epk1REpTWYzEbgolOiwyJZ8L5EcnDOhp5bfDr0OQTa5DqG+Q2WIkeapp1dwluRab7AtIvf8MOunLERYm+m/2whfwZ8z93KAYrs4CrTyKUCcwD3R7hMLMcZSzicGkApb30m/U5BiSQXMJLeg6GtN7fMiXVxIFd+hq6U31P06ezcD0lEK52zmYTWX567jvYfjxL1GAept3je/JdasWSPh/7vv/r4u8unoxzdA5cI7BWECzguFurBF5wFZAAgDeADZALwm8OgpHuBIUXwMpgjh5hv4XSEPxo4dKy6//HJZDpRne3QDGNIVAMHge6gOExf6QJUNTgpIH6E8ylHx7LPPije/+c2UTyS5JnB5fPzjH3e+r+TqI2hdsmSJvOEEHiVX5dSgNATQM4CSgUf1GVKxVHqMWcYXvvAFmaplpq7AOEGaD/BrwAPoC2j/xhtvbG0GkLW+8sorUgZgxAMvCiCNli9fXnqf6zDRDXyXA0LxeCiEiD5uPv1VDbPpGGfsoZ8LFiyQnCM6wbKvbsXvopPlch0mKn0LOGcAHWV7rr/+epl6p8Y3tF8U3Qt5J85h4qvRhjRhtdDGYaJv6gHwWS8e2TgNUyP91pxRW9qCzXlBjQzUxUlBybFPdYgPKccH3zVzvAL0w5tORCjfhwSg3h7CzkFu6a2r/OKMn1rerkhzTD0UzpIUkfnM80mtcyR9csH3OfpbVKgtkEzrnrXeafIrOJrMtBJKWqAFxk5CpLhy/P3rF0R0z5h2vnj11VeLnSjsdhyMY8CHvEqhv9R9g5ruwGkvlhaRYv5z+9e8nx5hgnGaYL93KucJpr96u2OcNrR5YHIqgREyY/pkMXjwoBbiLbI9hPPEvLs6A2GijGHdiDZNBkg1gBQBuEUHUgjg0Qlf4UphMEjNR3eq/PGPf5QGGRhtkPICj+6A0b9VqAUT1eIyZVI5TCBtZu7cuVZyUp8Zpa5jvuqqq5zpMFQzTJerK70FiE/VjTtKrsroBV4ZuCaX+qg+A1kp1Gd7gIwUCFch1Qf6CA9w2oA+AFIDHEBA8goPjB20xfaccMIJMs0GkB0vvfSSTDmCq4yByFZ/uA4T+FalkLhkplJT9JQaNW4u/dXb5NIxVQbnFiTd4eWqG3hh4OYieODKbeAygYfrMFGkyHD1sLr9yhwbxbGjo75C+kXVOe57dIeJef6GmkI4THxIk9b+JAeDxWFCMQ64oilNG0aojVIPs72u11VVTmRJ64USB4WZg+vhpHAG1GxGXqsuUiRRk5Ezh1uVpykFRbTWd3yR8xScDKkj80z9YMuF4hzUCk2if6ZxzIyEq+ZY9Su1PpoCtQnA1SD2YBAnYE+uzyVPfd5E9I+hn8tXvCBh8I899nex2647iwMP2K+b+FE2wcVREDMf+hpHiQspgnF0+JyEjv2g4pQ09os+83trYczCmWLu13X+7RjPYjvRnWUcZ0iG+exdPzROkZZTeMEdd7dScsrr4777jOpal1znO+8Ww+c06QSECVy7C06M1atXSyMbjG3bA0YuGLvwQMqKSgf50Ic+JKPm8EBZcKOJeuCaUoUM0Y14MLDhFhVAGgBKAhAdb3zjG4vvdJJR/eYUn/hTOUzA6Ie0CXgAQQIpR6ptYOCDAwj+BueC/ugcEKbBDulFkPIABq+N58XWL5AP8I3AA9wggExRj56uNGrUKHkDjhqX7bbbTl4PC+2DFBr9O+gbpMIoElNVntnnM84o3xil9w2IZSHFCh51Te073/lO6TQB8lhAucADPCkzZsyodO0vf/mL2GabbUr/rhw++j+GOEwUcskmM70PusNE/3dTfwFZBXMCnEWAhnLpmG/sYSxAH7beeuuC7FX1U09lMuvWnWZww9CcOXMK8ahrtAGloxyP6kcb6Ssgg8ApqnTaN766wy+0X755Gvob3WFCrYGyXpPK0khfMSOJnONvwhRtDWHCbtHIfsqIYi7OiA7lGEFzdyPl4eIw8eonUz9KaUYEfaNG+q2R+Eh55JZ3R5ZfI1JGDj8HOYLh3ikLaYy+ujibtHpdzloSUoSLDKA42eyR3eUr/inmzP2mWLr0KbHWWmuJ3XbbuQv6HtXO8PbE1UuVGwWJg6Uv0CLl9fSH2u/mvfrHI4bzpBPGC5sHNqRHfLtt1wtXb8vB1pm4dnQCh8mFF14okSFgzEMU2/UAmkA5QwDdAKkU6gH+BbjZBR5I7QGDGgw+cC6oB5AEYFirR79WGL4HRwKktcB3YKjCA2Swzz33HGWzJXOYYCk5UJluyEKf4drZ/v37S8JMcFbAYysHnENgIMMDKUzg9ID+AIoGnC2uG29sHYSxALJc9YADBBxb4JiA627hgZtbIK1Ff+AKY2g/POAsAYcKvAfoEPgPHhsnjN5ncIK94x3vkNcKw41CkO4CD1w1rW43Aj6Mr33ta/JqWihX3YCjOy1caBu4bvnuu++WZYLTBZxJ5hPiMIEyNtlkkyI9CDhRTJ2Cd8xx0MdN6a8uZ/W+7jABNJburNDL2HnnnQX8B0THoDNKJ2w6o3PmqLrhxioYR/XA3Fp//fWLv9XtOqCb0DYg7QVCV3hc1wrrzg9oGzjWYHzhamPlcIP6gYBXf0L7RZq0jJfSOEywcz0FiaI1Guyqtfr9o99r/136lHiNc0tO6ki/apTP6GBIuzodPciVgHIL48WWpuFLd6AeFgicJS6fFIY8kd3t4+OXWz9iy6dG8r1pQNjhj/M7A1kSMJ0cDHxGA4MKdnyUS/9dbeyE+ihO7HgZTz9nlnSW6M/BB+3fRbRYgq1rb1CAXsy9r+zbD3FGcOYHYV1X3cXWZ9LvLmSJxUlIDnK4GhivEz27BF9kKsBJSkKm6Ic0PT1a0zNMn6LmS2h6SowzhzDfzGOi/NvHadI9Pscef0opRRC+lNecX3peYvV0C74TECaK3wCu9lXoAJcAwEj87ne/azX89euD9e/BSQKGtiJw1X+DG2YUH4pZJxi7QARKfVIhTFR9Kr3FVr+PtFU3TPVvwbgFok8fd4lZF6AOQD42R5bP+QKoCDDm1bXDernw74BMsD2uPq+zzjqSqBZut4FHvyLYJGuF39WNOuCwUTfn6PUBH8ehhx4q/8mVPhPqMIEyVYqR2UdADgFfj012rm8gdQhSbcCJZI4tEBkDH4l6XGMPDkFwmsGV1rbHVzfMN8VVo76FcT3kkENK46tQOi6HCXyrp8eZ7fClJIX2izp3Ke+lcZjYaqJzTjnaWQeHiV41JU3BknNfyuHXDjHONBnDmUGKcHJyzCmHcErkkVKOK7KRmSPCamMFRO5RuLZ+KIw89Mth1/UjkOPBy5mjO8VcOeYh41rXePbQ9pOIZgkcOOQrS9W65UsnQ4wmKpIpdn3DcuhZ61+4fowee5IkVtQfuJli4sSxhNtxOOtlSkQhNXKcklOlHe2n9jPVe1R5cTlgQt9P1a9OKIeZFlNapqjyy9lPjnMlnuPE5siFNeqKubMMDhNzP2+dJ1S6tTpfYOupZT3uBA4TMIbAAAYOCUAw+B5wfAC6BAxOE9YP35122mniiSeekBF1MJaB92TKlCmldBuzfIjk33DDDfI7iKQDDwV8Zyvf1zaoE4xwW9uAkBS4N8D45ZQLyApINwIEBaQPgdMDjG6ow/eAIwiuyP31r38tv4Gra8HZoKfHUIxEeAeQKTA2plzhGmjf869//UvKFXgw4P/D1cSA/AGOCt+j9xkcJbvssotMSVFpOOpbcJC59AC4bo4//njpTLDJW6FTfPw0wLsBz9VXX+1sLtzq4qoDHA333HOPRFCAwwGuQwanHYyDq93gUIBrjyHtCHQQUDZ6+0HHAEEDNxQBamfevHmVK7EhnQzGHcoARwmUA1cvu0hwVef0uqF9wDeibq2xCQCcJoBeAd3873//K2bPnl20BcYGUGM2ZyTUAwgjIFKGB+YbIKhcV2irukP7RdVz7D2yw8S8Sl4WjAQ5SOd/1ULDnojnMKEYFZh4tMZVImLUb23vMTkRqJH9ork2glmtHezIqcX4LsRr5hiHRJ48SIEgMVM6GFRw6yPm+LGryly+1VjW5kuJ88ZDsWFOD0z/Soc6JHLnmr4lzhvdidX6wEu0SoiEymIyy7+iDz6kR0qOHcp61gPqQ9fDsjMS0nEmTT67InXpMJkwxuAwCdH3UI4S3ThDjHjvfNC6RkKCcN93IUc4nCSu+cnlHAnZX7j97Unvc+Xnej8lB0qd8ut0jhMXJ1IXp4nt5i749270G2E98p4v8Bz5TkCYsI9IzQeNBCIlAKkg//vf/4prpiOLaz7vAxIgO0yCZaGjAVwGlrVwF4dJTKSfYgzERGZzcUj4jMsQxIAvPSemPDPyk1oekXJwcZaYRnZJHwPgzU64uUXRqZF+b+QoUi5ObhECHBmLaJF+z9X+3PrILB/VPy5e3bZwptRX87BvO7ynXC8o8uRzzixY8EsruaI0Skbt5UGY1KX/oRFzSvv48pJIONK87fT3qEiSEDkS0p2K6UxFTpjt7XT5xrQvhfxi6ueuW772hrdj8ZLHxIUXXVZ15g7fUkwcr5y5tvLTtacTOEyC7Yvmw0YCARKAG4ggBQUeG9lrQJHNJ31AAnSHiXkO14XDPefbOE2MoMRacEtO2zlMcuf4R5ZPSvtJeRgkcJioccQinfI9n3GXYvZFyhdtQq7yc8mFWS4ayecYYyn00KJ/pHQYdCAdL+QaX9NzrNcT2lbKd7n7Y7aBqW+ULnDeaRn9M2ddLh5ZtKTy5TkzporBgzbq/vfEvqZupwMnzSXFPCEgqbD1uYTkMpEkHEG5NgTOQDbv5pcA8xCXi/OE2Qw3FQ7HicFx3gTMT3O5l393t++YMRO7snW1p0C/ZRv4bkE3CJNsQm4K7lAJANkoOEp8Vxh3aNObZrVRAnSHSWgjbRsgqSyTwyQBB0Alh0hrCDXSj3FIFDn/RI4KUiQvF1JDj3zl4LzQ282N6OjvIxwachhTc5gQ9M1HXOi6Pak4PNnSplwcOdrhD+OUKGyZ1PLmOEeww6or8ptTXxK2n+SkIegPKWcRBrT1xCChWOubNj4lfUuwXnpvd6Ig3zjOh67yTj5lmli5ssziDzflzJl9oQNJgaw3ypkgx4PfHj6CIwQp4VrP62gvNv+x36n95SI3Aoxdjm8o2tjn9of6Pibvdv7O4TzphP76OE5c7fPLd8rUc8SyZc+XTsUjR+7iuMUrcf2in+gEDhOSSdC81EgggQTuuusuAfwa8LjIXhNU0xTRCyVAdphUOEzM6DMIx4Yc0Q4cJPugJeQwDpNUkdrcHAZIpJca2a8Y30p4cFgurCx6jr7zcGgbRGXEheSU23LiKUYhdQa2efyozSzecw14Jn0ucZRQ0i4cHA1c/aMADqyRb4a+kCLn5gDllr+rPtv4UtIGMQXj9KcH1Ieuh37ntI3wFa5nvGTWjC5BouVj+u9yxvmcE4ZTQFuulY9K/hNXn0nv2+ZTa8PAkCUoUXZrPSn6Y/7N3C8wVW9+L0uANP7aJ5X3sfFTv8dwnvjqZ+oH2l+OE8PnjNDaHLVemPvtawI4ls6Ydl5xW86QIRuL6Wed1l2hefjG6vfOiarAGoRJs4j0JQnAjTlAvrrNNttIh0nzNBKgSoDmMNnCODBSS9cPfDrk0OZsqZSZg8PE1nBmCMkbqc2FBEkVeTcjHX2svS4OCa8+M/WjlGZE0Ddq5N8bme8p+pFb/zqhfNPIJSCf2Fes6noVo5+WkDgVGUVCxnEj1xQEAB85dfQxEyoTcbiVIyBP/XxEiQ9pg6UP8OUT3j7u+LrmZ0x/MXlgv1OROFQkBFYe1p4Uv3OcBJ2qLxw5xOphyPfp2wdcS/94+lmx9bu2EiNGvJdwe5fe7nBOk4bDhGPQNO82Emgk0FclQHOYvN1ykPRJjAlNtaXD0jhMKCHrmKFFkCDsohOXV4k0OG7HCbapfIcph3FRRBaRSJF8L7E8ivHIpRe52qsa3ubyscgVqkcEjhvm2lD2JTCQTuy5mVMffeNrCiSo4Y6PcuuTWW2b63Pc/jR67ImVK4W7CV8pThKqcUQxPlPWp8kfjbTb1mN0Qls6nlI/m7J6rgSYC7mV8yRAf5nVdiTHibkdCCGWr1ghzph2foEyWXvttcWZ004VgwdtmF1FmpSc7CJuKmgk0EigF0iA7jCJ7Syby0RDmCjjmpTT4zu066dKwzqkRvq9HCaakFzlkSKznBx6yiE9d+S9ne3VTh9k/Wh9472CNuY2JhsHBJHTxqpf2viZHCYqvabQqxQcBT7kUR8s38lZosPX28VZ4nDGsNYzDmdJqz5q+W3gLDERE9dd/z1x772/KRZnCXk/e5IWwc2t71gEm8rZYUOSpZiPWPu4v1P7w0GWYMiNun4399tUyJPU7bc5+agcIOb4ccc/5ftU+cJ77UDWhHCKVOU75fRzKzwmkvh14lgEaYKkEZWOw/ZxaRAmscZN830jgUYCfUECZIcJi8PEtEdt6a4upLo6j8MtOa8ufUoIsVl1IDg5+iHDmDpSamuvapeFQ4Aa6S9sJQeyxBLJUL4nfxaA5fBWNDcyJ72UI68rgUce7CFs8/glbW8CjglH5L2rmSk5TFpyL5w41Mi8JjAvh4lFX4Ii6+YAUZ2s7IEtVjONVIgCvQqtyKhP71eO+eVw1nhJOAhdQ9c/ivOxu7/AEXDPPfeLp595Vuw8YocW3F1rB1pfb+Uosc0njMOCyTFBGO7mlQ6SAHs9xfQlhPME2w9S/u5zsnCcNQHribZ8jhs/WaxevbqkCF08S9O7iakr5z3P9qKnwHvV6zXRcJh00PxrmtJIoJFAx0qA5jBJwWFintfRBd3kMAmBD1Pg7ki5tXKW1IUE6SmcFz74OgFZ4+IsibltxHsVMkHfoiLzlIgsQS5FJI6ibykj2JHj6Ww3RS419EOucQ1nCZ0TIzWHUjWCuvCBB8VV824Qr7Xu7dxkyMbibCBUdDr1YuZPbGSdkq7TzvZh/aO0H3OiupAWndxvTC51/M5BGmDj1A6kBnd8MT3Sf69D/i7kkQ/p092ucROmVBwm/fr1E3PnzGRymZjzB6+/QZh0rH3WNKyRQCOBDpIAzWFSJ4dJa70P5zCJkW4u7gtKJDag3d60H+xQRPk9gJOCFMjOJefUyBJzTHKV3yHyCI6063pC0SvqYbcdnCUJED2VqZxrfCn6maM/mdYzdAk05OhFTnXp4bHHnVLwAqjiv3LU4WLETu+1UyixOBIoRl7kfHCtpyQkACXIQFqw0ZHpHS9QF0BT/6l/9w4phfUCmVg9iuOEun8R3xNCzJw1WzyyaElFtFeAw6SSphs2Aq6vGg6TtPJsSmsk0Eigd0qA7jCJ7b9vv7SWnYPDRK+IcvjWGm29PUI7tVaufrOlyVAjHakjr+3kGKEYFS6kgwM5IIeREMl3cpq09KCENCFwUPjymKi3i5A4SjycJSUOk1RIobr0Qx/PlJHkzO0vbEpfOlqMPpo5i7YFEUlDpCKXTA4cU58K24+S9mJZHzuAs0RHuBw9emJFmN3cAO3iBHFxfLSrPdi+ROUkoSDIqGkOjH0DRRJycoJtTtoO+96LtOPKNwUHRzs5TzjImjqQM1T5lzlXrruhzLOkFi1JTr33nt1pOSgHHl8eDcIk1rhpvm8k0EigL0iA7DBxnsd1KbmiXpzzRqu8fmwOk8KqMZKsKcPYTk6UEA4TijGj9ZvSvZJDy3JYJRmNWkSlNBxaA1AOE8p4me8wOWLYVaRGllAGhN1I94Cr9AP5RkrOEjVZQV8oRqBLP7Sml/RDO/xF6V+79KXwPlhCjTHjW3d/XPUl4khBA/u29U5bYEr63W20L3zg9+LKq66vCLrLCNmr+9/R6Uhx7hn679qOSMgQcz5Q5kcrxxVbXytE10xOqpRqSy4LVZDW/DLnW1/9myzY+BdRfe5pHCeO9lb2N3gPcU4w1A+uFJ5/4y32tWrUXhoFlh5M0fdfLccdmy5GLb0JYfL444/L3r397QCLb/+zbNky8dxzz4l3v/vd7W9MghasWrVKLF26tLb+3HXXXeIDH/hAgpbTiliyZInYcsstaS+33gKd++9//yuGDRsm/+VPf/qT+Ne//iV22WUXtJyXXnpJ/Pa3vxXvec97xKBBg4rvQW+ojy4fkJf+DB8+XGy2mYUGVAgBdb/yyitFvdT6+vJ7NIdJDIeJKV3dMHdtKPLfFcKk32ZFxNDPVOrBP9qGmAJXNiP9rsh/6kh/aoSJj+OBEcmrRLYoEcXU5TPKc0YefT41ol6Qr0QORDJ5I/Wp9I3CYcKQdxDHSA8uXy4rBGQJed2ibEUx+ulZv4q1OOV41K1f5fpIRggasU0pD0p6Tsr6MOQI9jvTCWpFkXZSf7D+9uXfOcgEU4/rQG5w9YiYDiOX0zrG3dee1wQQU0+afHZlAxg+fEsxcfwYBsLEJSd3/b0JYbLrrrtKY/WPf/wjZTPN/s7BBx8sbrzxRnHnnXfWavjn6tgHP/hBAUY5yDe3E+jMM88U06ZNq012qr6DDjpIzJ8/nyzCbbfdVjpJlEyUjP7617+Kd77znd5yLr/8cjF27Fih6gTZwvecZ+HChWKnnXYSStfMb8Ghcvjhh4svf/nLxU9QD7y/ySabiHvuuUdstNFGnCr77Ls0h4mNw8Q8t+siZOWBVxdy2L86h8MkhW4k4jCoRA5saT+UQzl2mPAdTozylXiwSJMyLivGYwr5mp43W+Q7pJ7UyBKzDW0uH4tEOdWWoR9Ba4HPCdGSYRJqjjbLP0QlS99QnCfRlWgFJFrHyE2iOBvdzZtzxdXiwQf/UKntirmzNERUrNM3cr2lrp/W9bXu8ScPXKIXUegPtpH1kd/N/S+R+GstptM5TjhOlTC1O3r0hIrEZfrghLEaMtSVJm6LRNIGsDchTIAoFx5F8k2TQPktuK3o6quvFuutt5744he/GFJE8Y0ynsHwP+OMM6LK6oSPlXzrcADVLbs999xTOg+4Y2XKRP1N0UPlpAGnBsj04YcfFh/96EfFP/7xD/JwP/TQQxKhouTl+lDvl+6Y+f73vy8+/elPk+tTL0IZv/zlL8X73vc+2ea+8NAcJgphYp5fQiRk2xet5WTmMGHl/DMis8XZhRMRoUTyOOVxIrtmZIlST13tdXBeSBkTIvsoh4mONLGUx0EGqEhVwQlBSZvyHH5cnDnF7R6UNAHqIc+HaArRD47+UfQN60diRFYFmdSa1CWjVZN/Kn0s9K2l3/Jv0xhqLcKs9Uubr72cs0S//WbmTBeR4iwtYptCv136TkH2YZwHKeYHdf64kAKc9YEgz77GOdJp/c3CgVLm5OgCYHYC8iQFRws2fzi/u9tz8inTxMqVq0qn4ZEjdxFHHHZwBMIERw71JoRJCocJGK3bb7+9HIfHHnssKr2nbqM/xCTjfNNbHSaQZvTWt75ViuLuu+8We+yxB1ksPofJ7rvvLu69915nWabDxPUiRa9tunb//feLr3zlKxIBA88tt9wiPvnJT8r//7a3vU088cQTYvTo0QKQLtznqquukmVD+hvMk77w0Bwmb9eugjfP6+Z5Xpea4Rxx2q8WjhMah0lqJIHeGfX/U4SykUg2NdJvOmNKf2vtdeT0u2yvanaJ1t5KzruRzoIhS7icFEGzLjVSwDYgOfQhk74Rbg+x2uKuuUwiNGZG2kvi1OSNcjAw9U/WQ4lUByme4yOfPqZcTzLpT6VXifuDrndhnCXm+nbyqVUDpH///uKSi2donACgHi7no25s1MlRog2Ac/00N83WNx3JUYIOOJGDhIJwIm1IpoB74N++yBNX3inXPqQsdHhcnCeWQyJUZZ0fOYfT5wSK4zRZvuIFcca084pbvYYM2VhMP2uSsX1p9ctuxnOaNAiTss4CT8f+++8vhgwZwkrNsGl+4zAJX1vqlN28efPEUUcdJVNoIJWG87gcJhtssIF48cUXxeTJk8X06dOtReZ2mKhKlSxHjhwpfvWrX8l/njp1qmxXSJ/h+9tvv13su+++bEQOR7ad9i7NYWJymMQgTWrlMLGJmwJjxiL/WrmV4mIigokj5ZUIT+ryU5fni8imiFwm0Acrd4nHCKYiAbxcCrFpA64IWK5yKZH1mHnSIeVTI8dOpBJlO2CuV6Z+Um9vysLlkWt9oOmzLWI7cOAAccF50yIitpR0NMo6RljPsnMrMJ2cyjjN3i5OxD7FOtLU1+00pMozLO2kjDxpp9z9nCJ8eVDlZjpnq+1YuPD34sknnxYH7L9fy1mSQ07d9fYlhMmzzz4r3vSmNxUbL0TeN998c7HhhhtSNuPSO8CVAvwRI0aMEOuvv771+1RG/yOPPCJe97rXkQlJn3rqKbFo0SKJlKHyU4Bsnn76abHDDjs4ZZEKYfK73/1Oyl0fC7NSjuzAMfHAAw94x8I3wJ/97GfF9773PTFmzBgxe/Zsli64HCaQAgP/wfOTn/zEmrZSl8Pk0ksvFSeccEKXixX2byGkfgApLDx//vOfxdZbb83qN/VlINKFh0umSy2/zvdoDhMuh4nZAyaPgZvDhBJhihFfLqRCIiRMmuNBKgAAIABJREFUJXCUmsPEtukjh2olbixyJN/rcPlWVCd1e1UFufSY2V5qILIoNkA/WHOfgWwKmuZM+bDryF1+bv0xO0xx1rCF5PnAqI+KlHI003ZVp4S4H36Ig8OEYvSEOBk0o4i6XppIqyinW8ox4pRFQXaxFgitctKGw2lsh7/r6i9XfhxkSieJBOlnCb7MmG8pxCfV3OfUoDuXrru++3phMMQO+swnxSh1S05pOplp4pa/K8hK+3j2BoQJEKsCiaX5AHknEGrC86UvfUlcc801Aox14G2A9ASVqgC/6xwPkEoBkXfgMjGfb3zjG+Laa68V9913X/ETvH/ccccJMLz1Rzf6//Of/4if//zn0jgFotD3v//9sk0+8tRJkyaJ66+/Xjz55JOyWEh/+MhHPiKuuOIK62D++Mc/FtC+H/3oR8Xv2223nTj++OMlgsL2gNH+gx/8QPJnwAPOI0hJAWSEedOL7hy44YYbxK9//WspQ+CwgHchRcN1KwuUfdJJJwn47plnnpF1AffGpz71qRK/C9w6A3JTNx6pNsO3F1xwQakLkHIyceJEAf+rHhiLL3zhC+KrX/0qeQGDG2peeOEFJ8Es6Bc4HSD1ZMWKFWKrrbYSQDAM4+BzmIBT7aKLLpLt+Mtf/iLe9a53ldpUl8NE5yzR+X1AViC7r33ta1JHOI8q08X5MnfuXFmuQuxgusupu13v0hwmKTlMVE9tSJOSFLRbctiRXLMS+Ns4vFEj/+o7aqTWfJ8UubVxgtTFUUExEig5+hnbK4czBWeJDvclcFD4OExC9cGqTy6OHO2QnAXJ5OCIiY4k16XPidrv5Cxh6gs559C2PplbAOKsYK1ftqykQI4d7+1NFORPDmSFW9+mnzNTPPnkU1K4Ww3bUkyceGyGWzE4nE45+o9FoGPaR2gvdX8mzw9b+kXM+o+V15p7aDqTK10E+x6rv4f9XnIOYBw8urMA48jB9DjF7ynam6Id1fPS4kVLxIUzLyttBGCMzb18ZkKkSbX/vQFhQnGYKMP2DW94gwDnhfmA40LdruPijNhvv/3ET3/6U6e9ZhqPymHiqnPAgAFiwoQJVkJYuKZWRedtFZo31bhkoL4Fx4Iy3tW/AcrDRzBq9kcnNLW1CZwl4KgwCW4hDcTHCwLfASoGHqrDRDkbXIMBThxAdmCP4i9ZZ511xL///e/K6+eff7449dRTsWIKZ4uSkZLdhz70IbFgwQLJGfK3v/1NQD3qqcthcvHFF0s9A50CZIl6zjvvPHHaaaeJI488UgAnCefxtV3dHOQqr45bljh9ob5Lc5jEcpiY5wnC+aBfP530lRKponbZ9l7qyLCtvapeS/oGNdKviqBGXov3sQiHxdlRNNc8JDI5JMxIqXkoDRo2pnzZdfj0wZN+46ynLv1tNaDEYWPmPHsoPUx9qeibUX4pshaDRPIhSyL1TzY59XiaA12XPvomNFvJPR8k7g+6vqXhLCk6pNW34I5fioce+pPYfvt3a5FainO3Ts4SrcHYeoka9cb6nFItbAIuzS/nAmLZgFz7IYYcCVl/swihTYVy5cNBpmDjV0OX0e65nFZdMHM7p4k5v7R+oPVh5x2XEwj+ncdpAmvV/BtvqQj54IP2F6P23qv7361IE20+OTnH1P5dpgzqDQiT7qMKCMd+S45p7INBC4gISHeB2z622WabAo1ic5jcdNNNEg0BDzhXwCkA6BVAdIDRCcgDeHTSUPPmEqhz5513lqkv3/zmNwuUCvBBAHJEPYBe+M1vfiP/hDQRqAc4VQAZo9I8dAcPvAepQZCWAjeunHPOOWK33XaTVxpfeeWVEtkCDxjFYBzDozscAB0yZcoUseOOO8r3VR3w3uLFi4t0Cl2GkE5zyimniPe+973i97//vQDHAqT1wANGORjn8IBDZosttiicVFA2IEDAMQLt+da3viXfczmbbAiG6667TpYBzyc+8QnppPn4xz8uHSTQZ0ASwQPImQMPPLAyp/R/AGcGODUgZQT6qj+6E+rDH/6wRGGArBTiBBwg6lE3B5kOEygTbpIBBAvcuqSjlupymKg2AeErIKvUA2gfuHIYnFmgt5zH1XaoQyGcYOw+85nPiIEDB8qxmTlzppxvpu5y6m3nuzSHSQ4OE9VrJ9LEgjAh31riO1TFRG5z5+SnLj91eS6kiV5PCGKFEpkmlItGOm1TjZJ24MLt+qZuq1wqEsAbuU8l39zjR+FuIIyjE95MSYeIKR9pvxxuQqSbvE6l1kcXUkmrpzhsG/pJQsJhkdXc6w1Ff7tt86lTzxHPLXu+6PzQoZuLKZNPTIgwqUsfMbm7fue0j4AkaTd3Cbq+Y5GYliqgTqdQJEls+Vj7kd/bPT6J0lL86S0p1nfbfMGCSjakTOi8tH+3YMFdbodJKS0nbb3z7nxazLury9B1PfedNbKddgq5bt9tIpzrXs1yILUCuD0A8aGugDUbpaLqkMoD3CbAa6I7TPT0IPgWyvzyl78sjW9wkKi0Et2RAQbtoYceWqpKT6/QnQm+vl9yySXSKQTpPdCun/3sZ2KfffaR5Y4fP17MmjWrImNVHjgcwPEgTz+ta5vB4P32t78tU2rUAyk9n//852WKzrhx4wSgGuA54IADCiPddt2zIg+Fd2+77baiXS4OE5Ab1A83vIAjCeRqPir9Cpwg4MwBAlbXM2fOHOmUMsf1F7/4hQAnCTwnn3yydAjpz/PPPy/7q5xRLocJfANtPOSQQ+TnUA6UB08uh4neTt35BTIbOnRo8bPSpU022aRwdlEnm63tul4BmglQTfrj0l1qne1+j+Yw6WgOkxgR+ozlmHLVt4mRKy5kSYzNX/IFEDgqVNewyEzX8uqJLHagfLmEruwutFkeaKTfdWikEF1SjDOzfEu5hVGERPZIsqdMDFJBjpdyl29W2w79MZ2FMfJC+kNFzhHEvnjRoxV4O9R+zoypYvDgjboj0RUjL0SPGZwJpfXThqxyybsTkBUUpBxGCuHaQFLqVVNWVQIcpAk2wTpRvj69C52fHCeKuW74nBr2clGEiWtYSsdNTQ7meurgNOlrCBMX54Ku1abzAfhK4IYRuGUNUAW60am+gwj6xz72MfknXCUL/BDK6Aduk+985zuVifPggw9KhAY8zz33nESRgIPi5ptvlo4DcCDYHmWs6u8A2kNxfADqAhAX8L+bbrpppYhzzz1XAD8K8JVAxB/qNR9Vx+DBgwU4B+SJvuUw+frXvy6OPfbYyjeXXXaZ5HIB5xI4KuABMlHgsfDJHdA14HjQ33E5TNRYQNngpHA98L16B5whrgccRuBQOuyww6RDST2AUgHHC5DmKvSQWYaeauRzmMB3gEKCFBh4lPMsh8PE1k9AA4EzQ3dwwXvgAFRIIEDAcMiPbW0HJwlwzXzuc59zcsgACurEE0/06rdzsNr8A81hkpvDxNwIpFBScJjo0jUqoUb+5SajwbOLv4kcAKTIberIbF0cEqmQD0h71QAE58C39KB0ZrQgBTjIAKlOWoGkq3c9hxkrJ0oijg6SURgTueNwJITUk7l8tUx4r9AmIEuc+qn0z4hclxZ/xBita72K4mCyrQc5kAv4+rbgjrvF/BtvrmyvBx90gBi1957MW3Jc+pdrfnIjyJz5gXE4+JyYSn8jkRBspIhj/kQjRbB0i9S/14VcqXt8jPqCOU5cTgdTv7nzg/O+L43Gl34Tsq+V24UjTHLUL0Rv4DBRCz0FYQKpNYB68D1mOUBgOXr0aG8qAaSeACcIPIBaOOaYYwqHic9ZYJKGgoH+z3/+UxqeJsmpajM4VMCxAhwoK1eulP/8wx/+UKI6IIqvP8DlASgVHamiboUBOYA8bI+6dQZ+U7eoYLfk2MhFwckE3CC33nqrAA4Y26OcFuDggX7A43KYgHMD3qc+NqSD/q3ipQGeEnAkqUc5lXbaaSeJGLI9cDsPjAE8mMME3gEHFzguXv/610tEEcgEdMOFWqLotXrHTP+Cf4e0LEAvgXPDhrJ55ZVXxLrrriuLgBQwSB2iPjaHiXL2UcrQdZfyfie8Q3OY+DhMzMwDvVdIUMNn/+IcJqqikMgbJVIWMzy+SLClvWjkP1GOvzNwZIt0tvqPIUmsv2sdkr+3nE5QZFIOE71DPUEfiuVPU64Q/TV0kxqZ16tvpXzLf6roH8UZiETiXcNR6IOZc670LSVnSSZ5VwWWGEnFWZ8S6I+1PxHzqa71zKPPCxZ4+ABGfcCSlmMYZV799Uxf8npo6r9p5BLnQ8w25fwWHcCEnCRZOtAUSpYAdYO3ITioGwq5MfiLleZSnVC2+RaBPHGuD472WNOVys6Z5SteEJMmn12RwfDhW4qJ48d2/7t3empOFfmFnqbZKsII7vQ1hIkybH3KZjpMlHEIEfqHHnrI+inwd7z5zW+WvwFPBfBVUK7GNZ0QgDgB5InJd6FXqpAcNi4IuAXojjvukESj8L+K4Fbnr1DtAicKpP3YHkitgTQjeBSPSYjDBBAucCuOzp9i1geIhO9+97slx4FLdopLBtJtbEgfvWy4mQVut/Gl5ACyBHhUxo4dK0Cu6lFOMpMoVS9fR2hAHwHJYXKY6O8Dbws4JZYtWyYRS5Dyk9phQkFQqTYBckihi3TeGXwhtqcTKceXD9GjygYuH5dDkFJ/O96hOUwAYWJuELrBFdNyfR9W5cgNIYbDxNYgDGZqen5sf+dCgqRCalBy/GMiIan7H9leNFIZoQfe9ByPkUpFAniRRz5nRC8aP3bOfc36J9WHgCzhIJMqKklcl6j6iNq6MfpDma85ECUUbpxyvXOuuFo8+OAfKtI+6cTjxLAtt2AiTPj1SycxW785kXAon5I+RCG45dYb+D51vfYivXIYuamRJHWX53IaMJEm2fWVn6ZiX/YC9S+qf770nHTtOXr0hMqaNXwruN1rrGe+x9XfmzhMgFxy1apV8sYV83pbzNjXBe9ymABaAtJtVBqN/g2k3ACnBTzgVAHnSojDBJAsYKxDXXCdMFx5az6qXP12E0itAeeE7hyA78FpoghSIYUEDHX1PZQNiAdAUZiPchKB0wGu05WnoVbw0+V0siFMFIEtkKXCNcTm89JLL8mxgnHTkRb777+/RJsAoat+jbLupAACU3AExTyqnzpXC5QHZSskEqRbAVLHfMDgh1Qo3ZHmc5jA9zp5MDhrwGGVEmHCcZiAnkL6FDw2fhmfXG0IE0hpOuKII2QaFnDA+K6Yjhmzdn1Lc5hQOEysaTWtbpEOduUNSSJM/rv0KfGa2KxbOKlz+FOXp1rqM4IYQ+2M/OvOHMqhOSE3hWo+FpjqWl4zRd5Tl+sbN8Z4oa+mbjezPNSYJnCMBMxlt63PQDahsrW9wJQPu47eWL45wGyheD4w5EVFRgX4lGbOnC0eWbSk0pYr5swynCUx66dWPLYelpBVifaHlEPjXK+xCe/aEJI3rimwrRLA9MAZ+WpTq5H2luDNDCccRwylaU5zFh19jMVhohAm1HWwdJzRGlzhNOl6sTchTPbdd18BJKIqJUZXPszYt72rjEidiHW99daTt7AA4ah6gH9D3XIDPCY//vGP5U8hDhN1awt8DykVcGsNIEngAdQHkIfC/8KjuFLg/wNyAVACF154oTjqqKOKtkGqBTgt4FHpSGb6BnCMAFmtevT+AiHq7Nmzu3aIAIcJ3IwCnBXwAAIBuDwUqgGuaIabZ9TtNLrjAG76mTx5cskZodqnUCGAMAEEiZ5iBUY73EAEZZnXG9sWI0CXQHkgP3UzEby3evVqeaMRyBpQJoD6eeMb31gUAWgRuP0HHhv5rs9xMXXqVDF9+vSirHY5TBTvjg9FY5MZ/JvNYQJcL9ttt528GQnmB6RPKafJyy+/LHUTuHpANjbeHFddnfLvNIeJyWHic45we+ZEeibmMKFG/s0c/hKHidY5F2cFKbKI5+DHRShTR+Jrbm/X0qyl7zAjZWqYSpFKLdLqKt8XsrVyjBD0wapPOky2TiRTLs6FmvVDGZ9yfAMQDZVId2scS0YvQV/InDq2RRFJu2GtV5r8uRxLmH6yb28KGA808svXr5kXzxaPPGJxmMy9mID8iOEEyYEsiWmPZTxQpAd3vcXeV/OLmj5hm4+mUeuan2qu9fbfKUY+V941cdQEc5y4ODxycpz4OE3Sc66MmzBZGmr6M3LkLuKIwz/bWrf0oEYaTpPehDCB20fAKHvLW94inQ3wHyAUwNDFjH1d5i6Eif4OGITgyIAUGMW7AUgDQGxAagY8IQ4T+A6cACeccEJRHaAbAA0CDgZFQGoa5OpaYfhItQ0cKHDDDegUpLAAFwcQe9r4LoDXBFKKwEGgbn4BoxYM3GJVDXCYwLf6VbPQD/gbUpigP/qjOw4UTwv8Dv8O/+21117yf+EBMlolC3BWAckutB1uHVLf+EhhVb3KoQT8M4DI0R89LQk4N4DvBN4DNI+6OhccAoBoMmWEIT3AsQYOC0pbfdw8ql6KrpknUXDGwfwA/YK2gDz33HNP+RpcM2xDN6kyXIS1ygEF74FsRo0aJVFPwNmiiIBNhBI4q377299KlJEvfcpsf91/0xwmIRwmpj0APTOcI3wOE91TEyMqm7GiykvJCeBoLzXS3z0DWwSjrX+QRozW3tLfNk4KF3JAOwyQjEjKIU1xljhy8gsl4IwfYlwqI5FTZOndNusDu91Ge0P1odCv1rhi+iarJaYnuKaTGWlHiRuZ8HZZbzuRH7nXj5TlmwoQuL6i61kiDianvlbXt5kzL0MQJu3gLNGdwK3OcNNP2GuF7QPKeupCGmFQmiQNbArpWAlg409BmtgOh4EdRpvDSVcyz0PU847Wdmp7CjHpyBMhFi78vZj3zW+JNWvWyEKHDNlYTD97knbe85zvrOsjzmkCVwoDysT39JRrhYGEE3ghdKSAScYZw2ECxjogC+A/8zn66KPlzTNvfetbi58oRqzLkQOOl09/+tPy+mHzgZtowKmiP+AUAbQGcIWYD7QJ0loAgQOP3i792ln9O5vBjzmdbCk5qkyVrmG2DdI3ADVj4/LQkS7wndkmlb5klvn+979fvgvGOvaAkwCcL/DY0lLAsQPyVo4Yqowwhwk4WQDB8vTTT7ctJUfJV+mTLm+s/b4bfuAmI3DEKCSULjPzGmsdqQNXVQOfTac+NIcJxmESs/8599cQDhObmKk4Rluk39xsciE3UnGY5OK+8BnJMRHVyPaikdIE+sA1vqnIAHbkPkbOucaP4jyJaXekfpCRC455jeoXhs+mLPvM9cnURyryiYR8w3LhKekrMePN4UjxI1lsCBMQwdw5FIRJ7vmCyZkyr0LSLKn1Et9D50dL/7lOIa/RGeLsweZpT/jdag1rSExtrUGNdtMJzXEqpJzfRD0rIQltes8pJ1X783GaLF++QvIvDRy4gRgxYkcHIi5d/b0JYQKzANJLgD8BUigAHQHpMxApBwMPbn5Rf/t2Z7hOFrg7VEqHaRzC348++qh44oknZLoLIB+UM0IvF96DdrhuooF3oS7g8QDeEjOi/4c//EH2BaLv66yzjgAeEDCybZwjql4w7MFhBH19xzveIQB5AtwqwO+iHt1hArf5wO060B+4zQbKhj7BjS7mQ5EhOI6AaBaIb83n4YcflkgGQBu8613vkmkwgG6ANCdoky2NRu8PIIhMLhH9d0CaQPtVehTlBAbvqKuPr732WsnBYXuAlPaee+4RS5cuRWWEjbkqH1Aqs2bNQtOHQO7gWLDJVJVF0TWzX4A6gnGHvoHTCshogdMEUmowhwmUBWMGc8RG8gqOPuBngbQxuBXIp7uQtgXoHtDDTn5oDpNYDhMlAca5pMxhkitinLrcxOVVzoYqUqs7dyhGDOdwjZRnjqVVu3Pl6CeWb9H2ntZe8/AciWSqdN93qEysb4XRZRzig1bNXPpBlHdQm/WPKM6T6Eq0AmqWV0bOki416tbbhQt/J6686vqSsIYO3VxMmXSiHYBE3Ztc658TOeVCaqQcR2pZFP3qpPZS+9W8134JuLw0lInVjtb72sVAllC6Z512bifPyadOEytXrpJCkWvW5IlEgmfHOU+W5E4D7k0cJrk0yRdNz1VnznIpyJec9Xda2YAMgmuEAZECDqq+8AAB8B577CG7+sILL8hULXjAgQdORe6tOX1BZjSHSU4OE/MAWqSaEDhMKukd+qZtS1vQdjcqEgDlMDGQKaRILj8n389pwslxD4mw+JA1IZwFSHulTqTgMNGNcEtOO+2aiS4NVekoXH3AOCJK5eXmGEmNZMoViU88P5zpZnpkNQdniWc98iJFqBw3Wvkk5yph/fMin3LppwtZElffTTf9WPzy7vvEv/+9WrzlLZuL0cd8WQwePAi/UthqBOW8bca1HlLmVzs4SlqbNppOZyIXkPVYIQlK6786IMTsB60BJXMO9aT3TflQ/7Y5BVxIE3O8M8snOcdJSgRKXk4TGzLOzmFirke2dFlav3sbwiSH4dY4THJItXPK1FOJAOkAPCW9/YGUGeAwAV6WW2+9teguoH7gFij9ZqLeLgtq/2gOk17LYRKYs1+Rrg0mbHqCtI/QnH8Xp4SBLNHORt2cJhQEgOXwXzTXd8ilRl40uZqHaqpmlt5jypddR+pIe+b2UiP1mH4Uv9s4JkzjOhB5VIq86zniLqMrhrNE77Bn/gXrR28qPwJJgK5f9XOWdHHreJy3Sdc3TYGc+m0alUR9Z+um7QNK2oprfphIgSQNylwIqpDmhtrD/84szqjiqflARWSMQMoR0aBKczhOofo5TcaNn1QhfR04cIC44LxpVWQceX/X1b3KadKbOEwiNMX7aeMwySXZzikXiIKBVwRu54GbfHr7s+6664pXXnlFpsGMGzeu6C5c2wypOs1TlQDNYVIHh4l5fnutEzhMUnOWUHL0QxAglEhk6nJDkCWJ++/KoffO9BBYuseIoCKVWMij1EiQXHqcq9zc+uwoX+oNIZLNQSZVdDFG/0zkic3WiJnnlPnpIpBOUS/H2YvXd9313xX33ff/JJEbGB2nnHyCgTBJW183ITItslt9v8PaQ0JmUZ3omHUXOS/cd5f7yB4oAu+l35tOP87fyumAIE1QDqnQeaI7RynDE1MPvs6UnbVxHCu2W3L69+8vLrn4HOR2r3BOkwZhgpuGjcMEl1FPf0OlomBX/Pb0fkL7dUQN3FwDvCXNg0uA5jDROEwqV7m7zjm+ugl5n24OE7xT+BupEQXmYTARcsWFJEh2trQdBowzpOnIcv2tjM2KMYmPBv2N1OOWujyzJ6nL9w28RYrUwKsvMk+Yq3RbxYM8ShLYTi1v37xO0mBj0HK1P9P65Jy4RppiKS1N+yh6HXMbM5COc9vtC0ot7IrUnsnjMPGuf5QO0Fe3+Dcp7YlAFsU3MLIECnIm6YJFscZrcLqY8zdSjG35nMNx0o7+InpTSudiOAnJ6tjl1LEhTKTDZNYM3rqFULTonCYNwoQ2Ibbddlt5Xa8igqV91ZlvKYP5tttus5K7dmar87YKZHLooYfK2116wxj7pAXX9+6///5i0003FXAzTfPQJEBzmOgIE/MAqSMraXXa36os8O3kMPn/7L0L2F1FdTc+wWo/qJVCpK1o+hWJfL2IolJv9FNbRLCtVtqKt0ptQQUFCUQQJQpIYguSAIUKFKgKVv1DK94+q1W8o7ZGRW21DcFeAlaFoGIltqHJ/5n97r3f2Wuv68yac85LznkeH3lz9ll7Zq3frJlZ6zdrsJoVmmML2kyGd2beuebDKDM04fZ2wZfsM+ctxAZrNIQ5wDEF0NtH0poRSjyYaph4M0vKakDQGfNp4i2D2aS6MlvBLFHjEXNxwmZWy1QSa+i079bKuxfVLEnxit+SsyxcdumGpICihsmUgTcxs26pOaV4v3hbjbXmROc/peMLS7wmiZoppt712oInan9itZ/l+SQ4wdaQmaGaJ6oaJxzTA44/7bpN8xxX4wT6m7E8O8Ok7H0xSDNnmJRsXOa/nWtgroFdRQO6gImlhglMLqaaFJIM6fqhYZhs33JbCGHfhdA6jNSUmMg7k8vJQzLRYubfqQYAuUczZPpVR5KTDvVn+olFd5bZatkrzWQtBXylm+Gkvc2mN1GsiC+qRg6Q38jhNpXaTFtFvHXBNVdmkyaTnQXkTsFEDQUnZtqoaUb/BH8v4kkTPCzBJ3UMiA4mrN9wSdi06ZaRJi6P1wpz04m3v5PkZcFINAiyW/T0b1mNZn6k7U/qr6UgBtVfySCz8r3UvxKH720/izytfi39M7xffD0VJGzb069v0r+Z5an4vmHNLh3DBCv4mutfd4Y5w8SAn/mjcw3MNbDLakAXMMFqmMD1SC7ThAyiTKiGCZuJrcWs8JaryZRqz+Kmz9VqZ2Z7xUwqNo5zaOrUYhWR75LJ92KWaGpQ5OBAI1eRCVdn3mvhTpBL1sTRbF7SXXiKk0L8oUwnbHEMItWqmjlUxpRLlHvgRxmE6zYnIm7G/cAYJlFrl192gXBFp2f/LOPGY/xoMuAck6rFlWmTpwkuasfP/Dm/cxeFfic9ZzlgnmiC5FzQoeb4SvGfX9OjvBaRVGOFHqd2hgmlT30tlTnDZJfd/807PtfAXAMGDegCJjk1TOA6Km2UYl1Up4aJN1OBSsVmZopHa88uc5tuhmys32HinVusEHK1ibrmOW/9estzttdooHGLVMOoJB8V9KFN1I7EZOBCMYbRq7ApPGWpZ6nhozb+NPIRxluW7rXBQyS4k72X02y2FtzQ+vWXhE03MwwTU1AA3pZRe5xrDaJRpFbWNJ7TtF/laBS7+Gn0z/JOLSCt+sCet7RrUs9a+jWpNjGL1ko1TY47/pSmSHX6WbHiwWHNa1Y3NU7kArOK9WEnvB1+V338WyH+j/t85vWHTEPp83fONTDXwFwDM6MBXcBEqmHCBUe0XR3Nlzk1TNLFORZsSF6iYpa8YLFOAAAgAElEQVQki5j++fYd1O/VNQE8b5vwzshPuEZFo9KSGhKtTQZXGCeLC0q+uYZJBXx1x2lGiyHN5tDCEICLLYt8S80Fi1zqTHd8X0F7Vbd7KPChrjHQ4SLd9AiZdy0zaVCzJMMfwRo6U/FPFNOiVo2dncHOMMnBrZbRYRk/CNNEZNa1uLDiFV75Pvo7p0ZJEgRRt4do/7RrjCz195fqH/19stsWa55INXC67634FZ5X1ziRa4qgQX8T481WY+Slx58yWjEf8LD9w+rVJwi35FDzZbrOxPs7Z5hoNynz5+YamGtgV9aAOmDSLIO08YZkHckqFwRJ6tUwwTYv2CYnFwpOmf9+LeJdwwSZTFWFMBWJu8GZ3jTokavLNngyKsoxQXuZm14ZX9RtSU07k0VQspa11TTJYDJR5hjgIc3MY0EtLb6gQSrrm2VKeTA0OH/hKT8FhGH8iEwlS82SAnz2alIEz0D3ymqYJAqQ/BsbZDA7EuIHmmMvBvt6NYuUIwJIcfsM62CSN3uMl+oKKXiBlnki6Ytjmkj2Kmi++adUfy3tN7908Qej10+2pglWw+SAA/YPq08+oSXwYseOymqazBkmBXiZ/3SugbkGdhkNqAMmvUa4+cxDbf28qKlhgr3QSPNVMU28akzUYoJ4y82sMSJmXgrbKWZaHfAw2Cwr5JmYRpqaBiWZ7tq1JwrtVxsfpHzutJiC2SRmmjnHZ/RHMFgjFvQtwUttPGrkezLtFt936eVvDjfd9NWRYcY1TDz1N73+4sffYCa+C1oOC0328Eb33IX41d85rgiiWI5t5LRbCjqUfl+7/dOUz8SwyCCEhSlSOk4t8NIyxyzP6WqqXP/u/ze4Dj26/3VrXxuWL99byTCBepJrmcwZJh4bl7mMuQbmGri3a0AXMCmpYcId12Hm94UaJrfeFnbubG/J8cgkedc8cJY3SvRkZP7ZNRO26BDOvFJrxMHIcNZDL9tbbu3aA97t7RShbLeUKByJycCDaU2O0fOJTZvJ0yr1YZIZH64lV2PHWv4NGsysFPoHLPNJcZbevKfV43Xjxi+FK668etD23XbbLVz6pvUL/6ZK3Gsa6KjPkahpv9/aN017KTx64N/a3nvz8xamhmS3WdCTZeKZRHsZerTav+BBlBs++onw2c99vunE8ccdE5Yv30sIlliCQWO/vNQZJmeffXY488wzRaN//etfD3/3d38X7nOf+4QnPvGJYf/990d/c/HFF4c777xTlBcf2HvvvcOJJ57YPPu9730vXHTRRYPfHXHEEeFxj3ucSlbpQ9dff3048sgjRTFbtmwJX/jCF8K///u/hyc96UnhoIMOQn/z8Y9/PHziE58Q5XUPpDaINkk/k9RDbHe0yyMe8Qiy7d/+9rfDHXfcEX75l3955vv+r//6r+Fv//ZvwwEHHBCe8pSnqO2R++BXvvKVBv/du775zW+GK664Qi3uyU9+cv/bpYohqrO6gIm2hgkXHNGqm2OYQPrzaNWbvMRUIyA9QxQ7kUwqnUgXJkGtM/vemX9OXs5tDkJNlE7h2WeuWyMN1ogIc0BkCiQCGiynf2uOISSLqKkwl2ozg5YIfrsxq6rJgAV1hMwnJX/g48AmxOSPkvEyqGHi4N/YGiYYky5nvE++ZsmQYbHQj7Xrzg9bmpvpF0riHHvM0eHggx/VBktKM9bp76kaJZnjRWTSZeJTNR76CW9xk1bcHstmV9q8t/Nz00xV1CsZNJx/h/6+8t+l7R/83km/2fNvikeIH+rvVr9xYI78qYRv4/dLqKbJ1ju/Fy688E3hjq13hp/8yfuHl7z4D8LK/fdLanpZ/ZZcQ+Wqjy3doq8XXnhhOPnkk8NZZ51FBk1OOumk8N73vjfEjWf6efjDHx6e97znhde85jX9P7/73e9WBR1SOTFQ8axnPSv82q/9WogbRPiJG89jjz02vOAFL9DugszP3XTTTeFRj3pUs1H92Mc+hv4+BoLixverXx0yL1esWBF+67d+K6xZsybsu+++zW87eZaGXHDBBWHVqlXhD//wD8Nb3vKW0U9j4OjpT3+6KrhleW/6bNfu2I/bbluY+7HP7/3e74V/+qd/Ch/96EfDT//0T48eWZb6JUVjOvzFQFH8b/jJ7TuUd8ghh4RPf/rTihblP/LgBz84xCDJl770pSaYFoNwcVxoP53uYwBxr7320v6seS7iJ+LIW4+mRjAPqwMmg/0jjC9wf3cvx4IpTJC+YZhsb1a7LcOkpMtY6r2Tl5PZMsrTZv57XRHMEkqX4hoTq2HSCpPO4KvWpAyTIMtsRv2K76AMkCpOFMI8wDFLHPClzeRL+Bjhq/2HvvBssoiV1uDU8Gl+Z2CWmPAFO+htv1R+iX+AUPHGs0Z+AbNE9Fecf5pOzZJeIwBPm2/+Rnjv+/4mPPOZTw8rVz6U2GMnHRbxC2sagOMtWW7E4p+kAZPVAOFHIiCQFDfrIJL35fjHGn28t8qU8MIxUbQTyiR1l9PegvaNXsfVNIFJGntM74QTTwvbt2/vGxxZcWvPWbPAMomfPvgDg7SxXSA4ojTfUmaYdBsrLFAQAyRxgx43xtwnBk7OP//8cPjhhzePUYEPTEb6Xul3v/mbvxne//73F4CR/mkM1MT3L0Akgnb4icGat7/97ey74+b2nHPOCS9/+cvDXXfdFX77t38bDQBhQn7+538+XHbZZY0OJT3E4FIMMtX4SHqI79y4cWP4lV/5leb1MeAWA2rwI/UBPi8FTLrnLX2/5JJLevZS+r7IivmHf/iHGuprZHbBohh4i/imghdUA170oheFN7/5zc3XVPCMwtA73/nOhpElvdOiR09FqQMm5EvTdXn3UAnThGOYjBgCWKvE6MFwcTfYjC61GhDezBKOoeCZac6sCUMVqkXBacSB9kpkLVNAncn30GstZsk08FBRHwvTgZw5tzCRRtgrxB3lj3rfas0wcs/X8h+WWh71+hOP5Vx51TX9AnLhtokTM2sBaNqpOYakkaOsjSAyP1rQsHvmQrxOtEZJNwh29SALFzSYVXsmjlKM4XRBCcAkEWtgKccNKkdXY6T81hyiQOuyEGJw943rLx7NKEc9+7fDoYc+pdBv0f1byjVMqIDJ7bffPmAOvPCFLwzPeMYzwhOe8ITwEz/xE+Eb3/hG+Ku/+qsmm/1f//VfLDMj3URiwYjOYN0mO2W7fPaznw0vfvGLwz/+4z82j/3lX/5leP7zn++5h2tkcYGCGPiIDJv4iUeR/uiP/ig8/vGPb44kxWM5X/va15oNamRnxA/XR7iZxjqC6SEehYrBibghjh+OEVSiHE3A5FWvelU477zzmtfEzfnnPvc51Su7fnWBBOxHHR7T/kXbx3+/7rrr1H3/1re+FR70oAcNno9ynvOc5zRYesc73hGe+9znqtptfUhjYy5QKb1vknqU2mL9XhcwYWqYwP0juX7iWoZksxdrmESGideHYwLkvMNZHnvsR7MYl86yKmoAdGqQFjXNc879703ALfpy7NT95l7eXk2iejDWFHiQmCaSvH5T55mJ92KWQCzVwkdt/E1JvliQVvJH0vdl+Dz+5avDjh07BkZ+8bHpsZzkK8gs4Y57lrgg9reazW61lysEa9pXwGxStGD+SC0NlARharXJIpebqCxycp8F7x8cb9IxTWLtkmuvG1Pfj3r2s8Khv/5ksNzigkOSXx1+f29kmBx22GHhIx/5SGPMa6+9Njz72c9GDfvFL34xvO997wtp3QXswW4TaQ2YdLK6TeJjHvOYhuHg/aECBbHvcZMdP1yQIh6fiM/ec8894WUvexnZPM1mGguYdAJjvZfInKjFkpACJj/60Y+ad8eAWfd5z3veE575zGeKJsnd6HeCuyCDpu8xiBODe/HzL//yLyEyeOKnk/HHf/zH4fTTTxfbnPOAxsbTCJjk6DGn/9xvdAETrIZJJxWbpzxauZO7JQe+PP4NdotaJsCgRkCyaBhtPjEaujaj4Z3JFWqCdIv/7IzMhNvbmFOR+R8dH+Lo8cYaJtrMfgc9L3xBGi3KTJFw5l1zRsMQKMmUO+OXvCI7xUeS2TPjDWQ6Uf8mRKuy8JK8qP99+29aeSzTKbPGhuhXqJoemcyyzPe99LiTR5Y64ICVYfXJLy+oCRBxZOkfwpgSmSEQb9LfbTcnXaNEzcSigihSVJ6bj1u9jvwxHB/3lr9hf4UaK023S4IgSHCsao0TrLmW4y+G9cOM1jS5/vr3DW7I6aDdBEwOfXIhwwQ5lt3oIYSlVMMksiBizY3ly5cPNpDp0Zg3velNzbGS+Ln55pvDypUri3ckpQGTP/3TP+2PfnBBF21Db7nllqZ4bbeRxgIFn//858NjH/vYRiQXNNK+s1mlt7U9OJYFFzCJxWYPPvjg5pVpIMDShvTZri4Np4f0+WuuuSYcffTR4ZGPfGT4mZ/5maaYaqxjIx1XijJKAyaWvseATleUOAb0Yo2Z+ImBnfj3VVdd1TCFSj9bt25tar2kBXI1Np5mwMSix1L9wN+rAybN9Jmse7Tr9REJIW0BM5/XqWHilZk21iQQj4BrCoqmmyds8SQcJyI3lSDzr1rDYmf+iUV7FmK9M/1Ge5nbXLm9g0x+QY2I0eaibfeghomSydTJGmTmk81h/71Q80HCWyNnmvbzoP974wMClJOvaH+Wf0oAoGWa9PgjNrts8BAEKQb4S/SRdBcLmKxY8eCw5oxTFxsAmSWmoKzZUbQ/0FDBqA7mvpP7nQiAgholNdo7l1lPA5JD1jA5IJ7qtdYWFKIckKF9I/VYgjo802T9hkvCpk23jBrTXIVO+jsD04To/qwzTOJxjnXr1oVPfepTzU008ROz77FWwn/8x380zIk0YPJLv/RLId6IE4MU3Q02Bgujj5YGTCTmg7Z9MRD0gQ98oC9ge+CBB4bf/d3fbRgysIZJfDYGj2Idib/4i7/QvoJ9TrOZ5gImzWpOEXSRGhs37H/913/dF7Dl9JDK6o4nrV27tgmYxONS8bN582by1qTu96UBE2vff+M3fiP8zd/8TXjoQx/a2DGyTrqCsh/+8IfDU5/6VElN5Pd//ud/3hTmjUfG4icWeo01di6//HKVfaYZMLHqMVtJyA/VARPypZr509LiXh7HMOE2AQJteKK3l0yjtoRH5r92JlgpX8zEYsDKoY0baOTaSKG6hkmJvaZRY8SjvdMYF8lqUcqUkplzzpE54Y7cu6bBLYlxRH2vCYYtBftqcB/CqpNfE7Zt2zYw2u677x4u3PCGQoZJbfwS9ssKenvgkpvkLfKpXZ9lgQCf1QSfvNo/STnE7rZEVf1vJ9kPLT6Sjokxm0nUOJl8TZP16y8Jm25GAiaXbnDyV6lfWezfLDNMpOKP8YhLzDh3AZN//ud/Dr/wC7/QgMmDwdCPwnaTn3skJ9bMiLUzItslsl5yPvE2l1ibBfvEm0nizSbx07Wx2+BfffXVIdZw8fhogh1cwCRu0GMdlTgPx+DX/e53P3OzultctHronou3vjz60Y9u/oxFU+PRmIiViJl4U1IMynGf0oBJ1/f4jsgQioEQ7hODOLFocfz/H//xH29q7cTP+vXrwymnnGLWW/eDLhAjCdDUauFuZaLkT1qPUj8t35sDJhLTZLZqmHCTtUVN1LOFmePRWo+4fUK75iCfM9QC6LoqLVqa5wr7P1Krtzz4Am/53vKM7TUnhg04yFpTJ/qQbl8yDb9a47iW3K5zU8aHScfYw6D92tuasv2VAz4T/7XqFCJgcsEbFq8WVhUSL1ZkK0CjGK935ciZ9fbl9Gn+mzoasEwQdVrAS/XO5Fn7AN6vqGmy5nXrwu233zF6UcMwEdVtYJqAYT6rDJO4qeyO08QjA3HTH//35S9/ObztbW8L8XhF9+k2bpFJccwxxzRsgbjR9PqUMExiQOeII44Id9xxR3OkItbMsH7isZFYMDWyIjo9xCM5sXBtZAt0wZIotwuYdAGWGoGjnCM58fhMZLtEtk2uHroAGqaHWFS1K66b6qHT9RlnnBHe8IY3NOykz3zmM80/d/L222+/QV0TzD4lG/1on3hTUex7DJTEQrsxCCJ9Yp+OOuqo/rHSo1WXXnppX6Mm4uj3f//3m+uo43vi/9JrsWcxYJKrR0nP2u/NARNScOrQtW/nnlPVMEkFaBb31JmihO7d1zTRHJPRZnpr1QTBmBo5t4w415QY1RwA/W/MZjhz7FWjglt1qGuYgEx/FzRSMZdq14xQMneyakJQZ6BzGAnO46FzA6oaDlhQp/ULJPOkf0Fyfk3IbGuZSGQNJaX/gfhT1yyBGdQcO1qYLDXwwzM91rx27WgDct/73jdc8qfnGTO2065Z0uJPhe8Oqw41e+RdmhA0hzVI4N/J/E3W6GmfUX+f458THKv8+TSft+qje16ogdI8xpyRzrkNSWLyod9T+G3PhLeZ/oXmEkwTkZnK+Xu4ftIwTaB/0K4Lh8+tOvnVI0bcor9K+tsvY/Pes3g18WzXMPmd3/md5vrZQw45JHz6058e7RYuvvji8IpXvKL5dxgw+cVf/MVmUwo/FGNFurXFGjDp3hs38N3tKPHf4q00sQaL5dO1eY899mj0EDe46SfWdYmb+e64Uhcw2WeffZogTaxRERkoHh8rw6R7ZwxyxXohP/zhD5t/ytHDhz70oSbwROkhyn3Ywx7WB8pSNlC8qjteH71p06b+WEvXtj/5kz8JsRhsDMLFoAb1sQZMOjnxWutPfvKTfVCLC0Sk7463Cp188kIdtli0OOIo3vAUgyaRJdJ94s1L8ajR/e9/f9bEsQhyLIYcP1QNlBhAifLiZ1YCJqV69MB9J0MdMBkwS2B8wbJ+SFvPzM8LNUxuvS2EnfsuMBksHw1N1yIPPmvMHItMAGxz1L3TULOCY5hk0bmpNRTDJMi6XQJTUNJ/s/0L7SVCo3J7tZn8rp1e+NIQLtAxyzFLcmqYTGr8pgqsgbcZle+FFzX+pJpLHLMkBz8LDaNrAly46NjmNUv0QY9Gq4qaOKL/rP2ACHACkKWArvX72voqkW8JslD6KXm/9FuufQ7tcaxpsnbd+WHLltsGHdpzzweE8849e/HfJOavuqDtoshZZZjsueee4a677gpXXnllwxrBPpEZEJkLXcDkK1/5SlPQM35isKArDtv99rTTTgtvfOMbR6KkowWWgAnWzq7AaFpcU0Ju930MEsRgQaxVEhkl2Ofcc8/tb03pAgW/+qu/Gm688camSGhXNFT7Tuo5S8DEWw9d4Miqh9iOeA2vdJ3zoYce2t+shLXdEjAp7Xva3i6YF+vUxMBLDIRFllJkynQ6edazntUEF7lPrFkSGT4Ri/HaYuwTA3L/9//+3+arWQiYlOqxFO/w9+qACflizXxkabWqhgknUKAVq5gA3pl6L3mas/slmWLnzD9KIzW0T8wUYTjQ0MopfqtCHnv1s5TxmTH9qpkmXvgVChOL7THqtzGngsmkzqQr8GHNxGqZTVm3J0F9eeNv0vJt71u//mKiJsAFRobJhGqWaP0du2kq8X8i718ogmOZ6LtnNcFRQ7tMzC5LpmdKzBWrP0ELZEf9WT6WIMgE8Nbe5tL3gAxSAOZI8XyC1/wYTxfSvKT7fvPNt4TzN1y8cLlCUxwzhGOPOToc/JhHGa4UNqyvWv1c9bH/CDFown0+8/pDLAAqfja9CeM73/lOs0nEPi996UubIylpwKNjVsTgQtxccx9t8UpLwCS2pftEZsfP/dzPNTUyfvInfzJLL13g6NRTTw2xFgr2ef/73x+e8YxnNF91AZO4OY6bZIk9Y2mUJWCS6iHaJB5FicdicvXQ3RBj1UPsX8TBu971rgYn2Kc7itLVNsGesQRMSvve1RlJbfdv//ZvDcMmMlbirUCx6HFXBFZj43gVccThr/zKr4S///u/R/Xwgx/8IDzgAQ9ovpuFgEmpHi3Y1jxrDpgMmCbIekM9v6etQ9ZDDcPknltvCztDAZfMyATRaGxhKmNuDVALQS7/8K5hklEToGs+m0jUUBEMeugfddIrK88zQzqJ9jJ61CZS+2Zm4IHdqyDy+k1fcnolBwqe44x8v7f94Itqya81/kD7tUyn7D2TNx6T9u8MYeMXvhSuuPLqQad22223cOmbNkyIKaFRTPbgyPjhrLUnowuDn5gdIHe+QlMReUK/7zoJ+1eqr0n+3hDkmkizpt0e8H6ipsnWrd8N1163kCk+7KlPCStXtoUhLc3vFulkkH0I41lkmHz7298OP/uzP9vogWNIdJvYVatWhQsuWLhNqNtY77XXXuHWW29tjnBQnxoBE83m1QL5eAQnHruJG+Q3v/nN6E/jEYtjjz02HHTQQSEWN42f9PhRZCw897nPtbwWfdYSMPHWQzyeEo+paPQQsRNvUIqfr371q/21ufGYVjyuBT8/9mM/Fv7nf/4nnHDCCSEe9cI+loBJad8pPUeGSWSTfPe73+2bePzxxze36Eifyy67LMRnY7Al1rXBPvEIWTy6FD+RhRLZKNhHO26mrUdJJ9bvzQET8gWcQ7e2Kj5vrWFSlFlK1kpdW6kz06pM74RrgjS6t2cWFs+yerdXkNfoWJH5l2pKDGIfiDwLc2AQCUz0OcJDTqbRO7PvbS9b5n54BlqDO+f2etW0UZ+BxxyYkBk3+SPO/xjxZr6dKafmkQUvnvLtTI+r3/b/hRtv/NyCx2kytn8QDn7MQYK/XMo1S7DjcUTNBrV/hJN7Nx4SBzwaDlQNnva3ZE0SI95nvubItPsj6Zv6vq2ZMTgOW8g8UfvbFK/9BNzWLEl8cdFxGMP6Az3mgsXOoH/SMUu6+fT6698X/vbDHws7duwI8SjOq05bFZYv32uxQHXHtOmHY9n7Ft4bwqzekhOP1sQjNo973OOaK1XhJ61hkt4Ekx4riMGGL37xi+QORLvxszBMSjfLsLFxkxs3u/FmmRgA2nvvvUf9iZvcuNk97rjjQizs2X3ijTTd1bFSLZMYpKI2yIvL4OjPePaBdK1wznYw/iYW+T366KNZPTz+8Y8P8RrqFDNnnnlmeP3rXz8IJsE2xBuMInsn1gj5z//8T7SJkwyYdLVYNmzY0Ncx6RqV1hmJgZ5Y0+TII48U1RqP8cRgS/xQV27Ha5bjEbh4dCzWnaE+2nGD/X6SehSVYnxAHTAZ7SfT+dTCbE3mv2a9ln6SdZl/DZPuRR4MAyFzrE18LXqhhcXAYPGXKMbMWkYKLPbdz68J0IjogjPUptUIwIXHsQ6W2EujsKyGtj/yZg6A9jabiaT/g78JdaVjidy8pIt3zaZQqmGjwAO1xmbN640HaGtv+9WW74xn9eYW4IXy3Vp/16u9Ts2SsX9awOfWO78X/t8HPhge8uB9w6//2pMWgiVaf5jlJmrjV2qUBS/SAJXeVeN7LaAgILFxLfVvVr7XUAhyB2ANG2llckEWbX+079I8l9Mejdz2mcwgzsaNXxyx4fbZ54Fh7evPGJbwE+HKBVHwgrazyDCJ2kwZEpFd8OpXv7o/mhOPUMSNV/zEYy+RRZAGElavXh3iZrP7XH755eFpT3tak13vPvH4QXwmBjg8a5h4B0xuuOGG8NSnPrVpdqxbccUVVzRX4sZPemtI/BuycbZu3Roe+MAH9n2ObYub67SWSjz+FI81xf9FufFYCvWpxTCJdWhS22Dvv/POO8OBBx7Y9BnqIV63HI+cdCyj888/P0QMxONJsU9f//rXG71FFg72SWvfUDVzJrnRj0Vc3/ve9zY6icetYh+ijt761rf2x3BisOSee+5p6vTE42fUcaOuv9u2bWuO43Q3CcEjN+mNPBKG5wETek74zOv2YyaMavNPLPoaK2At25cvNMctkpBFiJlmrsmgU5mEWswCr5oSlkxxjh4K+28KyhhxoD1WpWUKmDP7OfqccXuJZ8YL8UDK507JKTKJZKadWyhn4u1eX7NkWrfv4OMpBkvWrjsv3H33tsaY8daJs896dVi+fO/FWzZMuPIYt13QGjI/qE1XerwtE3fqs7KaoINhA2l9r9bfzpklCwNN0pda/1TwQmNrTbDHG7dJu8ggBcGsEucpDTNEc3uORs6CP1l/wZ+FTZvG1+BeftmFi8waUs3692BM5FmsYdJZ98EPfnB/u0gMiMTjNnHzG1kE3Ye63SQGWOINKOknXjfc3VKTXqEaAzJpgAWivgbDpDtqEwvbSnU9IiPgpJNO6pv19Kc/vbmWNvahux0n3vASdQE/8Bad+H1kksTNeGSsROZJ99EGjnKuFZaCMJritPEGl8iw6D6YHmItlxhsiJ80CBCP6HTHvLC2xKBUDE4dfPDB4fOf//zokUkGTLZs2dLUvomfGCyJNWBSvMZbc+JV05EREoNiEdfvfve7++M0lK7TIzfxmcjEiUyueINRDMjETwxAppjAZM0DJvS82ARMBtMdJEPkzJfY+yDDZOZqmDhnpvtEWprJRWjO2WsNRY2Azg5S5qJ5zrn/Iwx4y/eW1zV4SnK1iVc2k68pHKw9qp/ogb3ylHYu/DfeevaWN1pW+dQ2IpVSuf3mYLIWJ5ZjOcZSEqz/WhYuveyqcNNNXx1otMncnrMmF5TM7zSOusJre5GW93swLb37omm/dbFhmuC8O8TI4zJNpXqA89QEu6V+FWdHtRDHByfdnuH7TnvV68L3v3/XqD+XX7ZQl6P8xmcsqLIgd1YZJp0yqKuA40YysiLisRPqE9kTp59+Onn7SQwQxCKi6TWtmCzvgMnmzZubK3DjR8rmd+2Jm9pYvBQ7MpIeSaJ0Ea9gpupzRF2uX78+HH744eyY6m4l8gqYpHqIwbB4bET6fOYznwkveclLeqZE+jzUQxfkiDfkdNflUvIvuuiiEGvhxMBcDELAzyQDJvHdMbjxnOc8Z9TPtF5PDKJE1swtt9yixlE8enXiiScOrrvu+qrFYjcmY8DqAx/4gGSywfeT1qOpcR4ltV0AACAASURBVMLD6iM54ku955tBDZPu7ekiA+wepUyL9nacfq2BFWDVRvKdazb0uk03u8ixm+zMiXfm37uGSWsUdlNurGGizfRLeEAznd72nxSzZBr4smymLZl5BbNEqpEzWKUKxxxM/ifBR1cjILemA8tsqm3PScqnmCs8frDMbV/4tfeXmuNpjL8Vb7cRMt399MYdl0ze3zyfgW91zRJkvh3BX1ujBEsGKJgRpvE0lycyTdT6bG1P+qPue3Azc/PPhUEg9xoncDxR84c0PsH3FWqanPCK08L27dsHy+xYs+LCC/4YMOF8mS0RN7PMMOkUEq/VjXVMYgDkQQ96UHjsYx/bbCbvf//7i1uT+EBkpMSbQeL///d//3eTtY/HUjS1H+LvYzAhfuIxD+oTj05EhkJ3LERqGHYTivSbePToIx/5SM+AiEcs4nW42uuKO3ZO1EW8dSXqIR5ziUdAuttRuDbEW3fi72JdEOoTN/FxQx2PQR1wwAFSlxobRHbEunXrmltcNJ8YNIpsmnhtcizWSumha8sll1zSH2Pi5MebhSKTJxbPhZ9o38iCif2iPps2bQrx5iZt36W+/uhHP2qOEn30ox9tGEHxWFkMUqSfeIQqBkC0fex++853vjN86lOfCpHN8pjHPCbE+i9SwCx971FHHdXUT7F+pqFHaxup59UBE3S7wDBNyPm5awkUGP/djWHCZWJzMmtY77uOIPK0TIBeF8TtOJSuxAQUdntJK0xiAqBrnqRDzffxb0JeFjK9M+dGe5nb7NxeNrOfbEolPIzw1P4DJZ/DEQXv3v7xP9IaJiX4ggZw1q97jRyqvamBGP/gijeFPxP9Eed/cvCnCW6AIAWLt0RhEhNugM9lgbxaOFLd0znHbJP0B97zjbUxQjCPLdxpfVfO8yIAFVQlL4DktH+Sv1EBXDEgWv/cPKnV/yT6qe0f137PdnJBHmrCNbx/JB4P4rz0uFUjoXk1TNLje22hwa4GWgODNPnSMUy+Ha76+MKNItRn0tcKGzS8ZB/tsvQ333xzWLly5ZLtR2nDOz1cf/31fVHSUpnz3881UEMD6oCJ+uUp06RovplEDROO/u1xVr0Wc8Orhol3+wqZEGKmFkOhGD0yLMYR+drM3ERqmCw1vGqO/5SMM6CPbnMgZSrNmfYUF4V4Ewv4luijtr4Lx7eZAVfun9JbclIrHvXsI8Ohv94WgB0xTbz8K9AXebsT3ORMq2aJZpbXBGdyMinOTJSiW+O0TNKKz02rRou55okGM9ZjVDnPK2JI3SPU/GD2T+PgA64+Hiebb74lvHH9+CrTAx62f1i9+kSi1pIf02QpMEw0KFtqz8QMfWRKWI80LLV+Su2NR3FiIdeNGzdKj86/n2tgqhpQB0zgNqFptYIJS86/XLcbud9ctvNeX8OEyOwW7skWdT7rNUy8mQQQVN7yveXBiKIgX5so7MUo7J+zNk03I9pNoMrN1dIvp2dVw4SHNFSdnPdoHEGOXEIf1WqYcEEg35olA5piWBZuuOHj4drr3j1S0kEHHRiOP+6YEuUpG174CvbntfFR2nZjcKV6jazS/szy70uOw0B/MI1+WiaiSbTP+4w53eYbbvhEuPa660cPNEHdQ5+08O8l5h0xS4b+eNZrmEzC2vN3zDUw18BcA5IG1AETSVD/PTbPqH+cPFi1hglWQwCcyaWYBarMVXlmdFjN3LsmhuXMfk7GOzPzL9WUGBwnUpzp55gE6homOZlPzv4ZNTvQGjaet5HMeHvJoExKb1bgQWKewONqA78lbE5VNZKSVe9oL0nUTIKZZnXNkhr44BgsOX6Cyrz64hGju69Y8eCw5jWvbG8ZMb5PZMJJNRFaYFn9mYRfM3NKg8e2rbk1dibClKDmc9i/e8vfikyVlhlpto+Eh+779vgHexzMEiTR1uxJgj/NeEnXlLNS02To96hjg6euPjGsfNj+RA0TWFNJOn5D++c5wyRngzL/zVwDcw3sahpQB0xG66V0PsyYv0fHakEUfVkoYZh4Z6qxTFkHlZwaJljBvESeSNuXTpkk/c+qWZIuMrqaJUTNilHqQzOEjPrUiBQ3t2YhyQ8qt1eb2U/Wgo3ayb8JfA0yTUKCnII3qBHRn4lmn4d4graorF/3zLUmcz5FvIlMJCf/I+GPYzrl4gXNtCYd7vG5GJQ4/uWrw44dOwYG6QsqZpmJm18UNWXM77Tgrcb7pQaLgGNuj5JqWkjvnn8/1ICkz5yaHdC+NXWe0z7P9lR+P1LTBDs2uFCYen3LLIH+jZlPRfPDoPfO8J4vbA3nvm8Lq8TDH7FPeMjy/+Wp6LmsuQbmGphrYElp4F++sy189B/vINu890/cJ7x/9cJ10LqPG5PRqYaJKvPrdWZ9qdWYqMWEyZQrZm4xCGpo6RQoFfKymEa1cJCpV/Fs9lJrL8F0aMypyESSmXjOxWXiTMtkUjHXpJoJtfAxTWZJDiNrqCfsys4mYLLhj5Gb0h2ZMtrjaoNNTibOVLUndFP48KkSZlVGJsU0DjRMSSm5sBS+H29yhwxUxC+YmSNKJqUKZ2k0H8OckVmiZk4RckdME1gziLg9R5w3OX9sqzECb8k54vCnhiOf9ZstA07y+y2ThlQr//t/3PLD8OIrN+U4h/lv5hqYa2CugbkGWg08dv/dw4Uv+NnxurLTUJe0pubnydYwqVVLYNBb7LyJDjAqGr7yaDw6OWbUrOhaLmUmus3oaPGi6zr+VC0mkLdcJ/uPlGBspybRPMBFBh7YtayBuZQFC6M+xHfMuD/Iar/4I/0DWmZT9h7eAX+sf9I0LISrr3lnuPHGzw300txAcc4ava5I/wcHjFGk6XFdf00iix7WtGeS+inqzC7245KgxTRU5ZaJy2x83fdv3vyN8OGPfCzcffe28NvP/I2wcuV+w4WgGPSxrhsXgyg//O8d4bA3fCVTL/OfzTUw18BcA3MNRA08/wl7hhMO2ztDGen8kvHzEI/kbN9yWwjL9lVttk1ndrEzzxhNPelEVuarJnOlJBM64Zoo3WZDOoMv1jBJM0MIk0CdiSqwvypz553p97ZX7dtOnNurytQrmCUSvgbHy4To1KT8jamGCeZvyhka+LCCZ+hnyR+N8b3+gkvCzTdvbk6QRXbJa9ecFpbvvVeSCWD6IzLf2nlidPwR1kzA/FcSjLX6R4u/a16TRMXJ4H3bHhO+C5gkqD/NrUmSrBTU/YP9nZW/YU01UBNkkKmS9OVtH06eVn9cjRNlMEc1XuD4SjBCjlc4no1/I1f3UrfnbL3ze+HCC/8sfOf2BZr3HnvsHtaccWpYvnxv4nYc6Gehf0+ZLXpm0h9c9s/h5m9ty1qpz38018BcA3MNzDUQwuuetU844hH3X2QGJtNPs/jsimpJTBNy/ZVqeSBvFmuYpBk1Bh7ikW6nGgJ9c5DFvmqTyVRf77rX2IRhFmSNEkxBgxcapWqoF0aRg8drMR/SxWXSf20Nm8FgTDcLGbcvUeof2D9ZnPXPc5tCBb4aOZX1yxYezMGFN35hGzh9QCoY0n61/0lp+A74G/mjdHEPgmgs3tJNDaTPp/7Ijsdr3vbOcPt37giPfOSB4dBDn6w0fqE9lG9ZfMzizxR4ML+fwiN0ONh8qKIqFrdoLsBLA5K9sMyX5GC82hblUO3DgirUhFjSHu795e+79LKrwk03fXXQwKYg9RmnLvzbICiU+rv22JPWfKS/XZi//+pzt4cNf3NriaLmv51rYK6BuQZ2WQ0cuOJ/Ncdxdr9fnB+1H838opIlMUy4xRvCDGEzWbPKBKldO6AWEyJTn1QmF8VLDh1cQQ/XZlbZ20oy+y+emZ4xe81ae0n8KDOWNXAmBr88mBneuOD8jgdjRSPf8z0L73vta9f2mdxo6oWNyWnKTK7CTtog9QBnHn6MwrdmohXer/WHKuadVIvBeqyAwz2VeVfYUfRrUj9yvueYAqV6UbTHaj/XM9gQp1p/nfmceLxlcjVNVp3y6rBt25DZ0RekzsIhVjtFYf9ly8JZf/Wv4W+/+l2N05g/M9fAXANzDcw1kGjg8j98UDjw53Zv15PADw/CFUx8IqtGWOPfcxgm3plqLiiTgRWSJgwyvdlr6IyaAVTmofl3riEZ/R/9xNte3vKc7W/tv5TIG3WX2wyULroFplFWonup4UsTpC0ZFxPWhxjMsRbEdMAf5Y8G+OKO4+H637jxS+GKK986+vLUV74irFz5UMJoGkdcYm/420m/T2q7pj2KILT0mvn3M6iBaTM7JJVwwRLptx7f+7wfu/J8ob7SGcyErWBummNJO8Pd23eGl/3FprDpP+ZHczwQMpcx18BcA7uGBk46fHl4zuMeUNDZ4vlEYJgUZb6SuajfAxE1TFS1S5xrNowyC94Z5Fry0sxxckyoC76ozhwzx3/UmyYEfNrbSkZ4SINZVGRwqdqfsFd3DCcrwxXt7oyvfhOdHv+pgK+BuxOORahu30oAqwqWIvhimUy17TdJ+TA448kECOGGj34iXHvd9aMJ7ZBDHh+O/v3nDm+jWHI1S5AoE4m39tmi+dNaE0OqsYHNx7CGBzU/LzUmiYRroT/SemUQ04X+R/u31b6W5yH+ur+5miYQ38TiUrW+SBQ0YprA46UE08TkH2jm0A03fDxce927EZ/0uHD0C5+XyXzT1DShGSf//T87w9tv/E54x2e+E37wo/8p2ADMfzrXwFwDcw3cuzXwhIftEZ7/+AeExzx0jwV/PWJeEvNbsz7TnoRJ51dCn8ti0dd7br0t7AxE0df0h9jmBllEZttOYC5omQDsZjxpnOYI+2DNgNUwaeWNCpthNQGSd3eb5WZRAM/MppndbGUu4ZoV2Jn9DD2wt5Mkm9TB4pfDh7ImjobAgCYWtUEsRear6cY0x2sWFQYY2ZvJVKgP0f8o8aHGGxXcSBfrtWuWtHaU/FtiOTqbC2/LKbSH2SVoHL7nfAYbKAIIoRrVbI9ZgcIPtP2zDoBaz3v3v0QexTSB9m/XC6h/L3m/9FuOCUPZR5LJfe/3vrXr3hi2xHsNwGfAemML03rUNMELw/7rd7aFD3z5zvDN7/5387/bvvtf4Qfb5gGUEuTMfzvXwFwDS1sDD9n7vmHF3vcND/qpHwv/50E/Hp7xqPsj+xlLHzXziUoexTAx0oRVmWCvmhPOmXXvTH3PGPBuZ2atFTFTgwHFaH9rQVFt5nUiNUy4YzRSplLzvTcOvOXBTBiQ3y3OpcwieZsI54gycaZlMqmYa9LZ8wnru5h5JNizsvxVJ4/rBey2227h0j/bMGSYaJlVppolmXhSn2mN8h38pdb/mW5vstSsqck0ksbTUv6+pAaKot9TrXFiPl9iO386pZomJ5x4ati+fftg0C74o/V5/shwO09TyF/r59DnuOOaCjyJ768sn411euAtNatRHrqeSeSNxNXSd4ncyvZDp9Mptles6VSAB3T9is31MIkE/mbH+yTtVWInSA5I210it1b/iZpSIl6k9SLA02zUMHHOJPeJLuyYh22O1x97wDaZViaAE7Oit7GzXqvJnWQ7EeaDNjHaNzOjhg07lyPy+k0iYCqpgqDwoSnr19zmWu2Fqzfv8dbKZ5lNJf7HoXaJKpFdpv/1Gy4JmzZtZjK60iRFBSXMQOoMoigSkys753eT7n9OGy2/0TB3jJsZ9VXOFrnU7s3S10k/m9O/mm3k2lPzvZ1s7P38e/WMtygHyEdvz0E21Vzz1JtOhZvSqL95H0NbLzKTpgElL5ik/JJ2agyeIX80P6fH1Qrx0eGCDKJxBTSTvkB3P+hmar+M/o9+4o0Hb3mwwRPuv2o9pw12FOKrUQVyrIXFi4QRu7/nJRbbf1o1TEAwQ4yEpzUbvM78L9WaGBhTJ1kMSkwAkn4aZShqVnCLWW3mPyuT5m0vTJ5n5tWbmeDcf1XmHin8WYQv6M7AatKUecdqNhA1GCS8mZlMMNOck0n0xoeFWeLZ/qE/XqgZQNQxSWsGiMw3mMlpsTNYJCj8FcSrejMOF8XYKbdMvEl4ZG+bSxQw2BwZ2scGf0sySDnjYCm+D4yffvqFeGifG8RqJPthm10s+eNR0wS0t1v0olfEE4tN1XwA1ydp0KFeTZMbPvrJcO117xqtoRdrKrXBBdX6k8Nprcwpl+mF64GScYRtqhj5Zv/VmgD1Vwa8o8eM4+8xPAlMAHb+ycCnilmA2bPEbpy8EnxwTLoK7e38DRnsk/xfhy/M/1qCztR6ogK++mbhx/VszDRve3nLg+sCo7+B/nliNUxAtGe6NUywzBSySB0sNphI50hcN3jSwab4PZkAxJgA3SIeTvq5NUwIeVIgDv2+LFM8FllLXmpgxv5WHWgz/Wp8ETUqBpF7gUEw6F4C2MZ5JvqVakZIkeXmPZy9oACNcjWZZI0c6hmjPzC/qhC/VPd7/GT6GxJ/SM0kuCijhouED/R7Dn+CfwO2OO74VQtJzuSzcCtFWsckZZLk4FECQG085bwfLt4c/Z3UHPF7EeDY7h+ZUMkJNHk2C6CK32sWx2qHL/RXVKjjA5S+uAxcUWpPaDvXHkq/JerIf9/xLzsl7Nixo395nGbXrT0zLF++12KDRuLTzD5MGiiYwyK8uU1SZqZ/YO5EftNLRebXBBcsk24SAMCQb18dqjTydZLwpwR9iHiA+wUuiMjgT+3+MDxogr2Iux/gK5nP+vV3jl6nbC9zk73bC+ShTDe4f1BMj715MOaSJjhbYH/T8sJbn9Cg2f6rRg2TXb0mRK3McaZexUwu5h24Ra/klRXyKCaBKtPjrV9veXAxhDGCSjKx3u0VcCXixwEPphoScDHIZNZVeNIwMzwYGbVxMU35w0X+aae/Lnz/+3cNHMFCwOS18pl+FfMJbspK/BUVxOBWTcL7TEwphinQXUltCcp2wdei2gkl/skjA3lveb+F5qzQmzmzL40LDuOSXy/8fkI1TTZu/GK46i+uaYImcTgd/rSnhiOP/C3ZD2WNn3sT06SEoUBklAduuxA/3YUJJIQF+VpmVC9GMT7F9cYk8THL7cX0oGiv6P8wMJTgjPGPKvxQ81hm/7PwpdCr9pjWYDrxllsij2BaiXgxzo82hgm3SDWH5JBQVdr4AnkUs0DSjfi9oYZAEmhF2a2D7hVmvkeq8pZXy+615Br7ryFODHwuhoPC2hSmTaJ2bGgyvVpZ6XNG/Zpf4S2/lh7ajmmZTKJ/oRZTDnhj/ZG3vkO44Ybx9cIvPvZF4eCDDxKYT2awID/QKNrjPZSMab/f2jezA1REAbQToJVZZE7VljhmZarfqm/P5y2bAc/3QvtyTBfP93L9Hb9n48YvhU9+8sbmi/32+/mFQInpA96nrWmiNkvuMR8E1nA51fyNBGNHx1pMCgEP17L7JOWWMGOg7rDMtUG/I/dGMJ26YKMaZxAvGO6U7o5Vl7fdbOPdoOn20UJ7jV444f5rp0NSjSkOFNO6aA4s+QOImiYjiS80SVt8ONtOkGECRkNRpow7U92+R4yYpZuFWpn1NDOroMGTmQfnGhOj94D+N9aHdFHL353PSOl/yBk+y5n/LhPan0n0POM/6/bXMBVKMqdc/zMYEP2alztuYcFT64TgcaKBSxM2ZyZ/Y/Av2beNlPgDCg9e/ma25cfMbqxlcr/73S/82lOeFA499ElGfwXWNAN/l+wOpEyPxX91m4zBmeoEwJBmbMIrwyRBz3An84m1PaZ51SOzU+LXdoX3W2qeJKvgwXwq4afk+xbjI3y3NT6WYE2T669/X/jghz7SD954M05kuC3fey9wWhUy83LwqDnzX8LYmHH5YiZXgy8FfkkmarrIALtIaX5gb8uB6+Gk5g1McpkYSYU1HEb+XYOPHFzXrpGCnXpMNrPq+VWJLw2TWbw9Ca6XiaCWVCNHFcTQzqtL2f4Z/pesYYIdKyvAEwwu2xgm3plIbPPU7+LAoT5scwQHG1FjYhBpTxe/xBFlMkGYfFFaY6KxISOvX+RbAmhGfVpEd5uV0ebDLAQxAMYssmYe2+BRStPs6OxW+yd7sQHrM4e5RMF5YP/E2amCGIoz1FXtlSqIGa9maEzZv8D2UrGdvvtO/gbirVcDxyzhglwKfJTiT2XbZWHr1jvD2nXnhbvv3haWLVsWnvjEx4WjY+HXLP8mvbS2/zMDJPmBlAqS+pbzvQhgxQSYjG/WnyaLHjd/SzSP9M/p81J7FN+LmzNJvzk2y/0Nha/475TCct+F/W7S75ffB2uXxFYfdNCB4fjjjhl3gMzst4+61xAgalYMmANETYEi/Cd4QINjWkzI+tdKwp+rlVmG6xWv8WHUhzQdkHhs24vO38h0o9mUswU0GfcxcH+UP031W4KItCMe/sxoL7Hp3vLAC939TwFzCVW/wv7SdKlmLnna3zz+J1XDRBspMxx76ZyGKbKrpbeXtLcWEyKzFoZYgwLzBhpaOeWNEXnaSDGaGfXW5zSZIN64ymCWeDGXxMw9N8sY8TXAj3fNktp4mJT8zBpHZv+pH49YLZNTV78irHzY/os1BLTH0QZrEiN+2MySuBqSj3Vo/ZuJ6TQpe5ZkHkv82fy9moTnoptF9CVm9gGTV3yhZixwm9mCcelY02TjF24KV1z5llFnDjhgZVh98gl4PXSzH+TwW6tGARFE6ZhIxcyyyjU22GCPB65SkxvlUcwCTdAhW+8Y06TEL9ayXy08G+WK/o7zX0Y8DNa3iFwtc0l1e5IXDpay/UtwzwWXvZhrzXrsm8t23nPrbWFn2FeeKr0zwNB7YkwDuVXjm8a6zG+6WJDXvPRaQhtk0WZ2YZ+89Trr8ji75zBLjPrURjrZTD+kkRXiS7tpVAwH/nYclQDhoaWCLyf/QmqD2IwMMvE5uNBsQgW5MJE2+FuzqfHASQgvPW7VSNCKFQ8Oa844zecFjZTJ9Qdv9LTfL6lS0z64mKQAJL3r3va98yK7unq4TCfEQY3G1GYGwDbj74usti1bbht1sLlO+IXPLeg4yHRrmQJqGKWbBo+aAvBYX7p5KFBD/9Pa9sbk12r3DMrt8dX+x2DzXYgPMshGyIXLKVRdtfCwVHAw5f5b3P/I/s54ophLpmFWS59wfaNmQnnWMMHOXCtrWKgitPrMZnPcRcwY1JKXbqZLaiBgNVFgUMahxgTM3MLIKcckQDP/icCiM//MGX5VMEOKWM66/Z2ZCWRQJj3egdSw0UbSKfkDBwkW7abMfIF/yc7sl4xfZ/uRzCAueKfxg9Q4EfyPxPALO8Oqk18dtm3bNkBArCVw6ZsuWHRko+ONhXgUmU/MLqfIXykyGaK/1BwzlfzatL6n8EKdUZ7289PSE/ZewBSkNifdIheteWPFH/d824AlWtPk+JcPrxLu1PmGdWciNUzgOsADF5OqKcDVmCjph7HGhjbzL+FpgG8FnsfZUuBA45/dfAKCDiLzOn0+mcKo+Urcb2DBMC/7afDmUUMn0We/l83BmdBeEU9csirZ/Er+UpNsGTHf0vVJLr4SBz8q4JujT7jOM45fcb9cS54T/nt1etUwgfjq5sOpMkyMmWqRGeBUU2C0GU8Gt5YJoMo8JP1nC2VqQ3KYgkoyhd7yYD+M9pfUgG52kv5TmX9ycaoJ9jll+ktr4jR9WGL2mmp7FUwmtb8BTDZ2s5OAeAR/LDgDFjnUcDb5mwx/Jo09An+XXnZluOmmr45+fcThh2XcWEH5j1ThJf5O6iQFiNSQNd+v6X+aKeH8axLEaMRKfxPuBXudFf9L4nlJP5pMGMSPhLeS77lUI6XwkvfB3076/Yv637gRP46z554PCOed+3pdJ0fN5zZJ0J9mMI37zTa2qQWZ36zxQuEXbi6R+UmlMcC8QecDlaD2odr40YzXiu1VzdfJ+3NrWJDddMADuz7CmEwl/m8a9rLYn/J/3ARpkM8G/Qr8Tb9cwYJ5RqbRwLyI/aWaSSw8puFfUPtEhsmtkbsIjuQINF42M1wrc59Zw4OM/NY6Iz5j/Vdl/uEsnEPjZjahWibBRGqY1LJ77Uy/N/6J9naLHSkzQ2byMUdTgieYacI2bx5MCu9xWwsPMANRq93l7d98y7+EN55/0QgQ++zzwLD29WvawtfCGnmw+C7E0eC2D27BUjL/SRkizSmiEjxL7y/9XsM88qD3avRkeQ/FdCnVR83f5/RPkZmX5uNRMFuzuOc2NdZxi20CCKYAWN/xx3GeB5jHtc78c7VGSjL9XCa5JlMGyzBn4L5nDkAmXZup12T8WQYhh1MBn9pNaRGzQmO/DL326+ZJ4rmknU7jg2KioDDw8E9UEIth+ptrmJT4h3uD/UtwxQWXE/vD+U/0O63ddTVMnJkAPea4SVQzQfedWLh0od/zz3ANE3Hxb+g3+ai3vWZdHlSE0F6ROQCdTkYNG9Y3I/L6oFbrLItgcC+zl1kXTn6Fei91W5JbzNEBb33mAOCpwaU3Pvjxd8KJp4bt27cPHoo35qxb+7qwfPneZusmjp5ZHRSIFX9aW39iA8ADms0oBQjruxTPa/0rHC+1/lY02e8Ry6Lc7616Sd6ZWunNk38fdgwwurzLLr1Qaqzie9AfNPOfiLHAoRk33GbBEjxL2kBmfqHfUHRffATLBIs/Yh6ojR9M/gy1l2Q6tRseM74sQbVMZlOjPm+9wvnLC2e18DWJ/iM41TKXVEE/o7+B/kt7+5JpuHnZPRtPVA2TlGbORGbEM9maYw3UJIFlspZCTQEvJoDQ/8bms1jDJJ2sseBVBp664zSjSLolE6vJjFrk1c70O+NfdZzMAU+DK2OFYwxSplN7O4505pVlLqWZ5xr+pbZ8zN/AM8I5uOaYK4h84ky4eCxncBzNoYaOyHxKVhVVa5Yk4xetOdEGr2L/+2CBJ/6smRrKP1LMDA0DhOoPdYbd+3nNok/q3wwwUyA+BsGlFM8gU2/yrxwzpX2hVIOC3Cwlm3OJuTioGQD9QRJU6Ne8Q+bJn44CzAAAIABJREFUqpNPH9VNahht56wZrpfIApo17I0xNDwyyVwNgNryGf8izcde+DXVMGlfqsIfxCsSBCPwJ9dOjHqj/J8UNNPO49PAm3W+SZ8H7S2u0dT5q9QfwvlYGW1S+6NWngpfyQAga5h4jN8UTx7ynGqOeOOfDc54zI89nrhbcoTNjpreTIWQnJgAo8VEGuxJIknm2yuQxdvISXZOGMvkck4WZHpda5ikejWF78DDmP1hZM4ivzKetJn/wWSdBncgTZSoiTOIpAqbhoG6kv7DTL9rDRPM/jD0rLGbt/3hO7nx79VeOCky/RYz4wQeuk2CuUaOhcnUbQoq+ZuK/mfr1jvDa844e6T4gw46MBx/3LEaIKarH2TAevk7Cp/QYXiNL0PXm0ct/jPZ9JXiU+0vMZo951/vTc9L+tZkMqF9rfjgnqdSj1wm1LM93PspgOX1/4YbPhGuve5d/Y+jW35lvMp85f4AcAb5qkw/nN+l9R/3PbaZJI4xqMYnhU8kWJtlDo19DfoePYpllkvwOeX2apkA/foRzv9pkDBZRwzWm5pgcfIDMnkgTL8oXhTBVxMcpmwvU1vjw854JQvjt+PXC0+j4A2yvzH5G4N/YYezZv60GCkbT7tiDRMuc6qN4HLPecs3yhOrf2PA0tC6pYgsI5fKdInVmaOejf0Xq5V7y4MZKS+GUS25Qv8p/JhvH0nxUIIvbK/oMU5r6ZeTW4v5oQm+aDNAFuaAzg5rXrc23H77HQMHcerqk8LKhz108d8Gc1gJXgxBssVtFb+61Gbq1TWYPO2ltauFyalcbJOZomkxZbTMFWv/vDJ1uvFC3/LHZabhuEXsLWb+CWbx6Iy3JjgjrRc03yuCCsl8tfXO74Yvf/kr4dbb/iP8wz98LdzvfvcLz/rt3wwHH/xoxa2JaebfK9MP7Y1l/kvHL2x3SSaZa68CX6r1XLqZxjbjyGZbrDGgCZ4IeNMyA0ZiSuzH+aESuV5MgNp4KOw/WcMEw4PG30jrDsbvUfjJPma3VOxf0s5C+4/8DRerSuxvrmHSzYuqW3IEJoglsNM8y4HSLAxJvGHHQDSbAMp42CIHyIORXepvsv8Z/R79xNtOMJTolcn1bqcRT5pE7cC3Kuxv8sVJeyVmiQkWRj2oZU/ZXup21sIraICWySTNvaPNZgHOWP/jbT9oEBl3kWVyztrzGqp8rF/yxCc+Lhz9wueZLbvwg9r90fQvs+lZP9MAKUsw/iPKP8Lhtav87ahaIvpPLDxcX0wI887cSW2u976NG78UrrzqrWFne8RtxYqHhDVnvJJJkUpt1XwP+jORmiY5wb6kL834xjYPmv5Kz9Sz78Kbscy91Cbu+xlvL8tssgQzpP0PtulVEiXUzIASO8EFDma3Evne8rD2lrRP2X8t06TvLhfsyPQzkn/RxDZJVU19/IMaJtpMGhrZYzLB/eLKkmHBzlSXZK4weZ6ZPm/mAicvWa2qIuMRpe3HWjOAYxZ41ZiQ8KTaXEqRTm88wfdN2P6N7zCMp1z7W/E1cHbCZo/1N4m9+jOt2LEYJnLM6kcYX1b9jjIJtfCQMlhK/CGFX6V8kcnW2gUEBS+77Krw5a/8Q7jPfe4THv7wXwzHveSYhRhI80nwrJU/8zVL0s0KgV/LOBYZdFYmiYZppWVuGPxRdj8kP88t/qnxksPcoNYTOe2z6g20Nxk+wwL46eYY+lOONk8wTVS0fY7ujMwHqvkF+odkTLW/P/5lJ4cdO3YMZp8XH/uicPBjDhoWukZxx9kfjo8c+2rk58iV8OzFlMGYMQyTRWQyde4e+kMqmCPhEeIqhQHAowpvMKkl468P5mT5NaN+xfnCG28aeSXMJtB/txomAr40zKUqNUwQfI2CGF769GCGaezv4b8ymZyzW8MERrpKomZCptCc6SKYJexigou8IpMRuulMBjulnm7z1a1m+r+xIEauTr0zr7XkpQYpwRMAiDbzL+EBBvcGg1GK1HPMo6S9kv21kWIxOJGLpXbzOlp9O9rLnSmAOQxDe0V/k+lfIN5Gwb90MgKTJOtP0k1D+7vB8wV4U8HGru/rr39/+OCHPjyQfsThh4Ujj/wt5I2UQVK/ZLCv2KdJvw82yPj+Qc2cZFOn9m8t7qo9TwU3qc2S9/O1+1ciH9oLy5xJDkkEtOEBLshBAcQgfvSob2Yf8yvxlYt1kjT6ZfpDZvrh+i0+mPjzwXpP8tfp91yQxhIsS2QO4ITgDy3oS/1esn2hvkm8QH/f6ltqjvj9lNsrrvdae/Xd7/424o0cdtgxKSzYwODBii/RJukDtf3TlO0v6oIL+mn3n5z/IfCUXdOkAp4GNVNLmSYaPKFGgTVMhIywGDluU4UjMdYMSvp8rUxtKte7fTAi5y2fkSdmZjEgKO2u3uQCeVk1TLztrsmk5thpku30wBUW1FFk9sVMviOutMwlMdOSe8wlBwe18FWbyVRZfuKPVp3y6tENFrvttlu49E3xyk9uE2XxT+LqQ456apmW6polJXgqydzE98rdHbv1aba3tL+evy+BpWc7tPbg2ou0R7WeQ5goowLE2JjLAp6gcHzRf/Ipp4e77942asSAYaLK/Bv1Z55/7k3yHfBNxeIad++BH2zTrZSLMlEmaT8H/aLTZoncGeu/6L+8/RIXVE2DDsx6mmW4YUwjL3uVyIHkAQwHOfJr4Ylon1jzRlhnLpuZGiaaRS7xTB/ZBLS9LgNnWWujvlSx6YKBb+rv5t9rMTewzGuBXt3bCWdHr/YK+pQSdSQ+FHZXzr3DTUvyQpcaJt544uwEI7M5+Fri7TXftiVtuhxwxvqf2dH3mteeMyr+Gpt+yCGPZ2qa1Go/hd1pvU8z7hzGn9YfspsZLtM4rWNHVOa9JFOKHTMWmCU5LrH/jS/zwt6USb+//H2xdskVV75l1NXdd989XHjBHzPRQrt2xr8Q2i8yB6RgJrcJkeYV8D06nnODYVrdlWaC4XvK8YK3HJOr7SP3XKFcktnUfjHYfBvxIAZTlLFLOJ8M1OFtL295HL5mwP6jJtTyN5ifKcRT03aMaQLmT5OaC8eTVZ/jtk2qhgkWzJAiUt41J7zlVc7MQmw0xlMwAcgzmq31pRom6pSkY42JidYwwZhFOcyNGcfTiGmktL/6jC8mD3oYJdNIsn+/2KNo+8C/QHmD4GktJsg08ZCD30L/JTLZwKIuhACv/OzMusceu4cLNvyJzr+JTKdklUnWXBDwImauUiZl+j64maZqDGgZA5bnqJoaGn/ngR9pPl/K30P9UH+3mXHW39TQAxUswoI7EK/JQkPLrCLPjHM1A7rRLmQZVPPP4jwjBmFV8uA4q5X5xDK1cD7KwUcOHi3v0chn5In+tLXngFmSUXNnxHxCdvNaPLDzW7LOGSW9LHqtnbnn8JbTzgnhdxDcy/FPHZ44f8QFC7GkZrqeUdjftD7CmCUeNUy87F84/kUmXmH/7501TLDUFpxEEyCaM2Hd4EgXwwp5HMOA3HRiNQPSQWSsKdBvAizhNqM+LaK74Mxoc2IWghgAY5bkZE5B/93P9BN44hhLFJyb7hmYJVJmamCfdHZhxpPZdN6Z9hnH66h5WHAm0S/FNBlM9hz8OWZJR+/sglIl/iYNshLyVNigHDI2nmmBWHHG+PRRz/6dcOihT67oL2CbLP3J8U+SUoX3u/szgRmhwn/UA7UYzQxmwhpRjfhkEzn423PxTLW3659VXyXPU/2F/jzRv+pYjIRB6ntqAqr1foyJwKaum4Zv3vyN8MbzLxp1YuGY3wXJv2v6Y9AVmfnv/GtKz082A9T0LM33KJOA2GxL8484vqjxbckMO+t7tD7OwwttYW/mgrH/ov3h/I/hKxkv3OtZZkkCUGtNm8Fw5fw3BVDD+ENvS5L9hWx/zt/mtM9LHng3ehuXwv6k/yHwVFzDxBFPrjVMoC3V/qSrYbJsX9NhZ6rA5mgwWjJkVMTTu0bEUpRnyACKkU1s4HNRACEjhIrDgg3IYneiNQA4+msJTmcdTwKToLGfgrkkZvZTIJTgCU62GC1+luxVyNQQz9bXwm0lpo0QZL76mneEG2/83MhrLLBMzi3ggXILGgGP2sz6wF/Vtos2AyjR+ttg7WDxUzJ+tO3aFZ+zwHcS+jEyJUQmAMHMUgVvpHWE8fudO8Oll18Zbrrpq6OBf8ABK8Pqk0+w3SKnri1QkvnVMFk8cIHZvZZcR30M9tJGPKDrE25OKGE6TVK/JXYzjn+RCcDht6SdHNPGgbmEwqAEX4hALXOJXe9hTIsSvXrjtBaevNtJMGvmNUySxWDJbSbo2OEywGCRqs0cdJvTiTE3LFFRGPm1ZY7lN2moGbKU8RMCE0LLVOrFGOxu8rlYUAJkDnK6715rxptZAjvlLd9bHmiv9vYldYyI26xqNr9J+9BMUmV9OOCNYpmc+sqTwsqV+zOzctYAEX5UW18a/ENHUtBPrb+D7r7/m2BemBfTKc6p40LUcYTS50sWmRiNO7FHqX5NprVMMCbByoe9M+/Sa23vu/SyccBk2bJlYd3a14Xly/fGdjWMg5XapvketB/NBCP+W21mDNeWIB1MPiDHEiCzQNNt8hmbPfWvwuTqf00/6S3Xuf8Us0nDBFCtTwz4IuePlInk3P+R4TBmQAkOZtz+fdeU7cxmGkUcZPoVlGmUJsstTDVoy1p4UuozxKKv22+9LYSwb9M0babNXHMAZCZUi69amft0kQYjUZbMG7aoK5HnxAQQa5ikm3RkEz+1GibwzKp3ZnQXw5PqOJmCWSLhaUCX1RwzQJhGpf4ErVlCjSev8T8pZknt9irli8y11q7Ume6FCaa5/WD9BReHTZs2j1Y2zbGcX3/y8PiayGxKVgXksRIiM26a7zD/BI9hePp/DX7hooZ6v4GhKDKeHIIRqvl/Kb2HOuNNZLomXeOEDIbFdsPxo/XPis02uvlWRwcY5uNCh7Zu/W44Y83ZYWfTh4XPqIC0NvM78G+aM/slzAqN/BL818oEW/DM4QP649Z46DEQAx5NNUzad+biowMcFcSA86WKWcDp1wsPVJDaIt8bX8J4yGW+sXiC87nSL3XBqd7+rd5Gf8P1EPd3En0aBb8sdpHm/9bfF8+/GBPGwx+m7TPIy6qpleOf2FtyvDNv2GaK8joYDZ9YnA4WA4k8bY0BMpKWfCHdZkJF8gbdY+RlBUWN+hTf4S0PvtAZT2zmP5kUEl/UzGHk31hmlcp0EokqchJtgz+qIIbizHO3+SSZShCQovGJAceMT43IwTPO9kcXR4b2ipli7FgZhx/onzSbaYAvFj/Ju1F/k3So+T7+DReF3d85zCbOfja8bd16ZzhjzesHG51x3YGk/Vk1nij/Ax1A2i8DfrLxn74/Y75S+zMlHnt5BLPEVGOE6g/0xzn+GWQu2Rov0vuo77HNWdsnsoBw972k75LvkfZqNodmjFI/qJXZkxwePWHH23E++ckbw377/Xz4x699Ldx11w/C4U97KqiDpOkPNaAMyiODxG37e3+c/i358/R7bpMLNq9Z/iHdPFB4F/A7UBeX2nbQ98zXsIDYwZgQcL7OwMNofhfwRQ5jzh96+DcEX6pjfJrxC9clhnHbP6rBa45c6N+4DYhBfrUaJm0bLLcvocO5Ap5Q/+KkT60/aa4VbhgmJTVMvDP3cHJI5VsYIFRkzru9MyaPygSj47GUd5VuapIXaDO3E6lh4m2fSTELvHAv9J/EizLi7oGrAV6w2I3HuK/lV5Yavirjt8cTCMoM1iTLwsaNXwxveetfhu3bt4cYLDnmj44OP/VTPxVWrtyPiEZSeMQAKPi1LP/ENcsTnznMEoppUrNdOZmvXb093plZqz6N78/N7Ko2Q9r5Zfzc1de8M9x442f7gb9Qs+TEBRo5uom06omr1WDIfIqZXKM9RHnTbLeDP2CDPTl44TahgjwV8wTLtJfooRYeMLkl7cSYMB7jwth/rX9CYZCDJyY4o8KL5Ie87WTUp9q/eLdzEsyqJHglrf+o80hNwOSeW28LO9sjOerNjyEaNnq0MNOsol0b19yDsYOBWpAHA4lqPdoys7jWC/XpbZ/q8uALhP6LTALNZsMZTyq8aMfYUrS/B+7h6gpjCmh1mD4H9EkFc7JjjRn+Bc7tKH6443U5euD0SzUo5z3LwoYNF4d/3nRz8+NY/HXNGaeF5cuXI1SrHPlGf+HxioEMDVAML9X6M3LzIS3aOHxyQUducVbiP2vKLaGnAxo5u9lL7AvtZzD9+NHazA/4xkm9D3vPQlsis+SKK98yUsVC/aOHGrWJZf6NItDHifZTiWzoz0UmALbZNY4TFK8ITb1IHbXx4m2/Wu2l8WxS7wg/3XGQ9oviWiZcECWTydR00Kn/I2V5y/W2v7c8zh8jSKL8jcm/GP3KYLnDHXsxIb99eMr6LKthYjjTraoxUDnzieo6Z/FILbJaGnz2bQTY8Y8k8tZAxqHmxGAQGWuYaJkA2sgvKi/Vb0lNAM1xGg/7ezNBnPrfL8K6SRX4HC88WTaHbGQX8yeaYwLJwGYj5N5MEGG8Ns2qhS+wWct6TybzSKppwx5fHPubG274eLj2uncNULRwY86fyFFqMnjeipMyCWY8ao5ZeWTuop4s/ssDD17t5ubH2M5pfe/dP4s8aB/qb04/lvcJfqffLEP/2r6/o2o04wvxr+b5vRuPYPyQm6lk1Q38zcmnvCrcffe20Wp74Vryp7T4Sr7WZn7ZmhMae5XYB2MqlGTsNe31kK/MNIt4gf46xUuyYLXiEWU6gV1kFj6SaBNZ0yINYljXAbXw4OVfNPhyHA/F/kiJJ02l04G94f4s0a+p5huCp9H876hPtIaWRX4tfGYyTarXMGnnI55hUitznYa2YWg9mejETBq2mUrkmWuYIJtzr5oT3eaJkpcTbGNvq4ChRc0LMIUz9hFFUgZ0YgKwNUywYx1ws0NsfgaLSc2mBUmED+ydTC6qIAYlDyp8yuNz2vYvva1FtdnO8CepexsEaRWZe2q4qTKT2CYDC5KJhiN2N3Xwtn4DUwA2boDcPlz7c/wlNR5JAKS7uDaYZpnvJP+l8Wexn515u/mzWwy0QZrm6ySogf7N+FcNoYZLFNX+PTQP+rfU/zRzBvVJ/W21H/c80r6p1TShFFoycHGHhwVX41v4m3GwdnCp14x2k5n/zv+mTADF/C76+3Rzw21etf6FwnvqLwT8smpLB7wHXpztN2p7rfYSjAjR3vB4K0yCZeJLwzQYzRfC8oD1p1jwNWO8jWqaYfbKkdv9pqb9HfDPBvly/AuBJw1jyTR/YusPJZ4G5pySfdQ1TFSZOO9Mu5c8mNGqlWn2am9h+1RBGY9VKeOQtJndJVnDpHYtg0L7j6qxA3mN2RRMJfF2Esz+mbjSMpdqMCmKbwWpbC8x6GLJDKTMBSd/pQoq07i4+pq3hxtv/NwITAtFYC9EUpgZuJspfyTZS3N8xZqxrPm8Mag8sWAJxWSR9D/J77EMPWX/Gu3i3o+8T2QKSP6f28TIwDj5lNNRdklTw+SUE4fCySCGV+Yf2snDPljmtkSu0b7m+VXJMNHKZYOZMj7ku1BTiBjloZvUWvp11muv/1nHV6E+Kf/EMo2MOEALhCK4ooIaqtuSvO3vLS+TCSL6Ae92AnkD/4IF74T5a7IME+gNM5kGZGYYZMqkuZv8PqPGAAxMDqZu78wsXHR4y1+K8pgMsYboIm5KNZsYytnXyvxnjh8x8D7r9nfyI5QetMwls3/hNq3y6ZOmuWgmyttetf3LWP7xL1sVduzYMbLIwkboFSJi+Qdq60ejL7goM3RJZFoSzBJxcZLiscS/WTb9S/09liAMyPyzm8EED9DeBqjgtQKKBApv5zYbpoYTDy/Kh4Veux/EwOrac14bli/fO+OFk2v/OEnBZILVeziMaZI5HrsJBs5/qgK+WtXXZAJAP69tE/YcwQQpETmYwDP1YAoCZuKgUSMWpOM2n1r/ldlvUu/e49dbHtwY1uw/oiQtc6lvFheczcFTysRM9+cp0wSsX1RjbBLjE21Id0tOW/RVm4lDz5QlZ/b7xQFG+9VGzCeRuS3JvNVqX7ooK6lh0hphUFNAIY9kFkDwY7Rswt6qzNSE9dmMuVm0v1fmP9P+1hoVA78CFi1Z/iSdfJU1TFimEjGeZtb+HCPOA69KfZjO4Ea7d3hL6cMKf7NzZ7j+3e8PH/zQh0cz1CLVPhaATZgM/fyjxIfJ/ySrDCo438Pc2x5wUYIcEy1mRFnnXypIkMMsofpDHSuwPq9Z1Gn7o9WTx3PcsQpLkCYTj6P1WvsP3ebJrYaAUDOF3FQuCyecuLq5UQt+Djnk8eHoFz5/0fBkTQk4HwKmCevvattHI78EZxizAI5fi/zC9or+2Al/mmNqWTVMYBIsQSV1xbTJb8+YvUbrK439PfDVBm/c/A9MLqTylVHKKjVMEDyNghiO+nStYeLBtNPgyeCfVPMZF8yBwZ3ub/aWHO/MnFGemFnLrGEiMksS4/WbAHjGK90UMJmCwSaCYRqoomrwIaM+xXdw8hgGBykXMyC6qxJbhj6gZQL0gwdzltjmPB0sHpl/LzxpqDJ5qkx2o9j5nUyhle1vrWFSy5+Q+FJsdqnhoMoMJB3qgj9af6WyqLc/4P3XqpNPD9u2jYs5rljxkObWHPtnUu2HAEjfmxhYW1PL7K+6zYUmeJTRHnK+1AQnljqjJJ0f0vkjCWI0j1B/p5k0LFhAyceSEdz8hbxfs1m0D6r2F5SDSvrrzEx46XEnjVq7++67hwsviMWhSz9Y5reAmUNtmpugTLoeSP9O+iD6fy6IlskEGHQ33UxQ/sWSGdbgpcSGzvbjkoZZzTT2X7Q/3H90+xMjvsgYQYb92fWVwj+a9GrUp0l2P0CFDYNFqDM+Vf4lw5/0ywMDc021XnHA00DdzvrU1sTZNWqYcIu2zIzMIOJaixmhZBqImWBsYJesghXyKGaBitExZX2KmQDv9tViFBByG/N51zApwROcTBnmkgo/MBLtba+l5k8q6yPZg3eJoMVNAZxNaZxQBR0XNkXnCquTTGbTRGooSZkRTVDBY56S2iExLzTtpIIoWqaI1E8tE8UjmKPVV83nuH7UeK/xfSJTQJoX0mHNZ3ixY3sLN+M8GQdmldtLsLP7JZlfiHej/s3zIcZcKMFR5fYOpg8lAyA72CHIp2qYwPlPdbxB8nOTrBFRgt/K9h+4DwVORX+ELSNKcMUsS2aqhskk8KSwj+ivMDyVyOWCx4ndyWOIcF2JMky8mQvcotkSpesi3TDwhx0D8VjcMWe8VZsE536PVDXjdurb691OozwNMYM8nlGCI5hJSoMUrXJyiDtWZoU4xLhFrfhjxQNGe4kSveWBcaplLkl7gf57bHFkxBXrb7z1MT08nPaqNeH7379rgIA993xAOO/ctSIqFh/QGMYgTnzUWf8iE4qY/9jFiBFvJWtIjfrvtfINizu4PND+LeJRG4QwCVI+jBlW+VPhsY0bvxSuvOotYWdzzXEIBx30iHD8cccg0fWS99VqPyGXS5SrxhGHN2PQcIA/bDNRolc4gXnr2Vse1t4Z7H+Pn/Y/Bsk+o/1RvDkwDQZq4xx/jn695XE4zWkf/A3GjCiRK+Bey1RSBflK8MT4kwIi37BmV4ke1Xbvapgs23eRVspEXtDbLBKr9N+3DRAjSlhQIs10KWjtIiOgVgZ/EplrXQ2AphYHeVtFepxIIY+7HaV5TWpvTfDKiicls0a0O2cfmKnURPxhJD7+PUP41N5Wkn1mF9u1C9Eotxom7XtMzKVJ2B9OIhocUYtc7/YamSUiUw0syno4GP0LxF/ibzZv/pdw/vqL+k1RrGFy7DF/EA4++NELb6PmFzGzhOEnGc+DM9LJxFtlfGvmoxz/ZNiso2eYMf9G4VvL9PD0j5b+5baPy3BR+rG0S+sfqPa382/xGXShHWzwRjufpzRsOP7A+hDdVIUQgyRveevbmtolsbjr7/3us5on//f//rmwcuV+DFMy6YCWaSL5P3QzOsnMrQcTYEbaK/prAh+D9SeHL7j7pwCdjKfRfAbnO+7vBMCuNUy87KXxJyV+DGMueeAV7i/S/YfC/uR6ocMXkIcmI0FQQl3DpH1H1nq7pj4pJqnF/t54cpY38i+YveH6T4OnAcNEk4ovieIImbjczNpAOeliFxtsGjp9ygyAoO/+buVge8j4bx1jYXRmlZCXpVbnzGY15kI6WVEK0ygAAGRQEyBxAuxij8NHBlNJZX8Fs0SKBC/sFhFAO+qzmv1TnGrsTD1T2H/RvxD2t+JpxCxJJwOwiGDxky7CMH/DBUnB8yq1F+pXfIdO/tatd4Zrr3tXI+1nf+Znwg0f/Xi45557wj4PfGBYterlzG0YOvliM9UPcP7Xwx9Rwehu8ufwyrxflbl2YqSo/CM3Xy6wCej5NP1eGi8lGTJGH6h/gPrPCB6I/opY33QKg/PjEqtpEv3Amte+fnB7VgygXnbpRcCQlINWD+REHgRsiy+LqB6vKR67oDK26WZeL80PaGYYbD6s8xeFn9Hmk8MfVBhHpfG0X2qvktS1pr1WUKTPY0yDpL3SenD0fYovyl8i/pEkaHD+q5t/BPsP1K+QV6JO9KpfD/vPKp4AAAZBmQJ/0vsbAk9dsEiAbyMGtX+iTxd/IjBs1JhSjvddt4aJNtPDPefNMNFkHpH2SJkRFDQlq2ZEoJZJoK4ZACOOJfbyttOsyxNwJOKFnEWZXXghnkabgxJ7c/33wJW3/ZdYe7VMJvYsuYyXzZtvCW88P26OFj977LF7uGBDrGcCfq/1PzDzMMjUezHbpExNLfxI76UyS5rgyLSYIh5+QKuX+JwlqGKR69UPrn012mN8n8gcoDL/4zXF2nXnhi1bbht9sVC35ClKQ3FBNCKIITJXUz0b9WNiXEM8eti3VnsxuQ7tZYOR0jqM1JyAAAAgAElEQVTFupkS5KmYAhgzoEQP3npdYvYfuAuFHkX/w+2gnfGkwgs1L3jb3YupBNvr3U5vfHKxdYYpSS0EmoDJPbfeFna21woPQkPemWEnRkS/uWr/g6o5YFr8SItlsKiUIv+DcenU716mtzw4K3nZvZZcof/azNyICcDUrMnxpeniqN9k5mT+oZP3tr+3vFp2ryUX23wnOs/2I1xwRtiksv6llr1q6TcPv5dedmW46aavjFY4C7ULjmVWPtPQD8xQqFMbOHFskNjSbLY1QQ/lHrMY7/A9VLAFjg8pmCk9P63+Wd7LLPrRzSFBLMwkPgzPfOuDF3o0cxOlXgpVADpKOPWVqxaP46CZZf17xk/6tJ9uAZA/Oi5EMJfF9QeGKwsukfmu+SeEGVWi3uyCrNqXYqlv7W+x57zx4CyPYppgTIAsv27AFeW/Bmp17n8v2xoc02JiEnjStiUDn1qmUt9NLihl9Cfo9JL6k7Y/JUSgyft/jxomqbPtaMKdMjSLPS7zVZLZws4cl8iDYPLOFGJBmfQ4R4tqbeSy33R1mZT4D0n/m+8tXhSe+Yp/E/YWI71YsKuyPhv1WfBI2TvFawmenPGpzfyr8QPxhjlsKjrFBTMTL948lv6diSc1c2mW7D8pf6LEq5Z5NDqjnS7yEf8i4Y1YRF99zTvCjTd+dgS6SMt/5ep205TLLNklapZg/qUdbyKzRgpOlIwjRaawyE97yKf6z2XUoL492iEFm7wzfMT7Bpshyn8jm2v1+FxcPG+9Y3wUp3v9QgHoc4YLBcm/kDVMWqmq3yfrpMFmlMvcluCBw58HrjAmhEd7lXgU14dg/4DiLwNv6FXXYFeZi4duPa2tmcMymZay/an9nAW3Qv9F/MD1ZyaesP0Rio9kmULVsDGtr2qNTy+myYzjc3o1TPpdt0Nq3IkZ0DtP7gw3k5khYwTYcRc4qXZ/E5mAgbqSzWS3WUeDGNoII7Y5naB9tM3sn/PO9IL+F9cwwTbniT7JTUXizCj19/Ymgg7ayO9A55X1Sd8Ja7b8wg9qtTeTATUaPkr7DxZriSqEWBEanGPxkk66mH8x+JMswgNnryyBADc2PMQaBmesObsvAJsKu+997xsuuXhDOxChgTLxIaJc8L8Df6RgBlD4Gc1vcLGXLgYRf8WpQ8xUW5hPGB5b6sPA/yWLK9OiEW5Sqb+h/Ny/kfFXqq8BUyiFa7KpaF6LZd6gfyLgrvJPyPumXtMEH3Br150Xtmy5dfRlDJSuW3tmW8OoVqYaOmjSgLy3oDL/o/UfN16k+SD93pAZzsVLUc0BqC4sc1+SaqYWVKn9RAevUHgmHkavFvpvXR+ym3RmvUoOI41/8vBHE9KnxfSdP0bXwzXxZG7k4g/QGiZwflbAW/JPGuYS6l+44Ga3vrHgaRrjvVkbAYYJeXYHC07ATIN0rEUbYVwqTAOv/sKIrFGuuAjFBqKFWQK9KiJPm0maCBOgUJ/iGeYljk8KL2LNCc6hG/E0wAu2uSzJYHvbZ1JMEOO4F3FaaRzAPcUAFkYcCEE1jpp/wAErw+pTTsJp4+xtShpiXQn+auNFO49y9oeZYM/+Wtu3lJ630JIn0S+uPTXeL7xPm/kl1pmbN38jvPH8C9GJ5ojDDwtHHvkMiwEQJgq2aQBJDbVfTfWrZFaYmVO17DvJ9hbgkA3ueEYz26Alx7hWMU+89bqU7V9g99HtdBjjApEv+h9uDVuCJ0SuCi/SvKvst9qvzDo+J4x3Ci+zV8OkIJrWB84A7UrDCFCNCQzE2HEZBdOg6aYtsyprZtblwVluwu0VM7eazYJmU0UNbo6pVELU4jajMmroJyZsn+ymVuo/VQNJA2PUnyj8h+SHqKAEZC71Qa5spSopBd7y9fKojHOU8IZ1Z4Xly5cjA1EvX35SEwSSpfRPiP5JWkTF70v8U/6es7+tJmtTyfVLe3zIYxGec8yllr4N/WE3jwb8DR7FgJQrC/udjQmyfsOfhk2bNo8ELRzFWYvtShjDePQDYwKUyAX60N5uoR7vGJ4yx3vTTSQzjB5rydVJZf12t1TmNm/Wa66QTKY0CJhp/2ae8mYuwYVNTftnGz35obd/tPlDuQeCPC1TaSTG0Y8M1jsYkxIwS+ROT9M+tWqYYMEMaXGALZpmqEZED6pKmVuUyOFRwyTdpCPy1KvvxD59DYDMmhODGgKpPkvsXTuz681ccMZ7Pxe1emj+zqgpQUbGMU8GNpNaphG0fymeBsHSpYanGWmvlqk2oP9m4Iv0N0iUaNmysPWOreHMs9aF7du3jwB41FG/Ew799XhjBphv0L8N/kudsUmDANSmH2MOJcdG3IIP036/NL/fm76H9tNkxqB9SvTBvR+uT0reM6maJgtD+/p3vy988IMfHozz4VGcdhNvZgIk0SZtjQnJHw7GLZYJLrF3bftOo70MDkX/3dqv28Sj6wckuAPXI5pgj5YZMMBHBr5Mfr+WvdKgSG28WvyQgH8RL9J6QIknzs+g9k/0OVqPAyYb6180499Rn+b1jqZ9HnjKxOfSrGEinPkenBHDaPkg8jQSV6GGiapwpoJZAjPB8IxhVmbYqE8xUkelOtNNsCiEecCZuaBlAiRz1yDBQOKnc55p5lZJZx/s8eCZwfh3+2ELZSrw1AU/RpvNWvaBoWnNe7zxCd9pxJM2kz9wrolBzTUpsM0FmDSQmEDzT6pMQNJ/8syyxk7SAPEe/+n7KAXw7d648UvhiivfPHroxcf+YTj44EcrFGjRC6efEnxo5zPgjzqAUHjUEGCoRJTov+IPk8WRtIkk/V0axOUWlZS/rPV7rH+wvwy81Jl/aX2TzDcDe7fti/9mrSHB+j/kfROpaZL0B7wvHsdZufKh4YQTVw+Co4tHcdIxTDlMWr7NA2jkGySyTAAD3sj5gwuSgWCe5P7R77HMsFBjh1WPs37JCTTFg8Feo0cxJgQcYBb5TswA0d+m/i1pn8VvVfFHCJ40wSxSxbWYG3DA5eLJG+9AEUumhglcP6Xzm7Q+Sr+vrE/09p1lISzbWVLDxDvjPiHmRhfMMEV4sUyiV82BQj2Si1ju+IfHKjsZtFpmwURqmBTqk8TFUpEL2tmYScFUEjP/qZMuwQ/MBGGbCc2xBCrC7m0njo5f0s4l4u9UQeRCPAwyOdiqaFm4+pq3D27N2WefB4a155wZtm7dGpY/cHly25IFFzWZHl7zg5RJ4vBZo39Se3bl7zVMk5r6qf1+o3xFJjiO345BFtkkT3zi4xsH8MMf/jAc9tRfb4IoSdSOa4BiICCbxtGmE2SCTetErHkl9jbqOztTnGZyZ7G92GbKsuun5idsrlHKpW5LIX/urdcSeTC5U9P+Je0sxD/FNEADL0q7a49paZlKlmNP4jEpaT1aqM+Rf/GWh+GyhKkC9ZG2N7E3yUSDDPpY9PWeW28LO8O+ixgyZnLFwKqzPIppULxmN9QeICP9WJDCuf/zmijIKE2DN8pIZW8Wg91VPpVjAnBBLGogeeMHvsdb/qzLA/3XMpfU/sUBT6h/8dZr95Jacv3lR6bJJz75qbDPPvuEf//3W8OWLVual+yxx+5hzRmnh+XL98oZYMTA4wwuTnrj6RSqo/9bWuRMumaJpj1gEaydD1VMKm5TC8xrlldyXKVwr67yH4bNBYknMP+xUPXOzErjYpipjzdhYcftFphjj5KEIUDBmAAGMaNHa+sHtFeL56xNuRG/A3xhm4sSvUKH4WW3WvbC5Hr3P0PeCC8dEw8L+hntL27OM5lLg2562R3DU4Y+q4//KeOTI2ag81M6H+XgByZDsWNzlvkKGshbn6K8Waxh4pWZw850l9TI8JYHF0eZzACp5sRgkBhrmGhvM1FkksYFxLz16S1PsM+sMZX6OSOlr2fUmDAd94ARWOyYHBXJZZglEp5YplK6KfIe73DSyNhc9hmFWkwYZf/F4xVg0UUFcQY1AQqZTKNjBDierr7mHQO2SWxac9XwJRsSpkniDwZn3pNJ15yR5ezN2bMG0wPzdxQ+a7zfsLknawylmU2qP1SQQ3re2j7P56G+QWYL1UfJ+yf8PhjsEzfX7cAGwenTXrUmfP/7d422KQcd9Ihw/HHHjo8hNU8KWQtVZjeNtaTzZYJHk3/U6N/Dvtx4scifsfZK8z2KL+jfsc0YmD80x85U+MGSYul8qcBXNnOpJOhLrYcw/zTDeMqtYYMea0w2SF2QSFO7hKxhAoP6RBBLqmHSQMiLCTRj411cdxXOl2wNk3T91/pT0f9089eAYYIdekVXycrQnVEee+Y2YgeemVzKNUyUKhw8ZtSn+ApvefCFzplrLRNgMLnCwYFslmANi0FkXWD5DoZHos8umIIGMRJnQA2v/vfxP2CHUr2KRmYecLYPuhiZoP+g4EfiIdN/kObwrmGC4UkTxNBiYomN/wRf1G0aP73PPuGcc16nVQB4jpqA0s0e50+UzLYeP9h8loyXqdUsSYNebXukIKo2M876u0S31eVRm2TYXzjeWn8M/bOwh5f2+OMj08mmqGlSuhls2zjxmiaZw6pr/6Bm3c5w6WVXhptu+goqNJ9hAgGWzp8e7cfmY4VckgmA4U27PkDGS49DLDMM/Y3FX3HBiA6PgryBmrhUt0Kf4iMYcwH6d1EIp2Ak25MjT4lX0R9yQb9ks9wV9SthGpDzlzOeLOp0r2GzxPBZrYYJ8E9dckwkYlDMEri+SfypuP9P8TUl++TVMNnFz/SjYJlippmqMYA6HBUvWBklSDcPSmbBkqxh4s0EgBkCb/mZTKWJ1TDBmCWeGfDK+ixmFnH2L/EjleSqNrklfgVzVLw8jGHSSTnkkCeEo49+fnIlojceNMwzTzxb3lfzvZaMY4pjDRNGJg7IQQePzKvH+MulMefql/sdp1eP9xnlt0HPGz768XDtte9CVyhdbaIFJgn3KYxSaW/LyWYCQL/jrW9veZ7txXDh0N5+sy5khtUMgQJ8UTVMsBiIeLxF63dKmSBcTQfop3PsZfQHJqZBBj4p5gBq9kJ/Av2Vlqk0r2GySIZga6Tk4JHDO8V8R4LDPY7mNUwIYyljBjDQNRiITmfgR4O7FjNg1pkLyn4LieLxXOpQc2LgazG6ZhepBXQ9VRRd2W+VrPhQLVwOVjNY1EbdwuGDlfvvnsnPwBMblPDuP2cn1qEp7VervcN2w9s00sYt3p6jbLLotw1yxEyJZnEsDNOitV3G+1VBs4LM+MzKtyzSPII+lN0VQRE4rKm/s4MQhjFAProzbN363XDGmrPCzrhRAJ94rO7ss84Iy5fvnfkyTeozU3TzM4y54CUPHmdkxpM4/jG8GPGJ4gfbTDj2302/mIJK2gkdlBTM076rEK8kc6n9grz62jq/KPCU5X8qjycx6CrZqdA+jB8cr8Oltmi+F/RZwiwqyYlhzDdTQV6q7xO3z65QwyR1Dt41DSrKazCiqAmw5GuYLCX7wEWHZvNBLXYLM9/a20u0kW6SqZR6Wc2xBW3kFmOazCJTKc1cl4x3DVOgFp4Q5oF4Rr+dpNgrsRX+SWQuJfhSHbtceH7z5lvC+esvQjde8baNdWvPCssfuPcwUd1nMDyYGBhzwhMfFF5q4dESHIj9pJgjGgYdtXnTnLGXFvsU00Rqr7X/luc1Z8g9Mrwa/VVg4gw2S+l4HjMB1qw5O9x++x2jFXAcs8ce+6Jw8GOSYq9SzYFREANZ1bNMgERf/Z641Y/oH7FNKdR/2//imjUa/FjwKGRe3dqr7L9YQ6A1DosHJJhD3n7BRBPJ44fA3qoaFEn/Ib6mylzyxpNGXol/A8yama1h4uVPEnyOjsGUjPPa/kk53k3Mooz5iqxhgh1L1O5Xmnakt+R4ZwaNZ+S1mbkeS+2irZs0qUwx9I1kpMzADKAidYNANCNPEywcLymQVWaWoG72QQ4dwki6Rb7R3hbRTewI20wnQkT8wO4S8jQEDNT+SQOa7+Pfmk0nkknqgmWDCHkib3Rm06rMNhg32szmyOEGmIe8VL4BnyM8QGfphKceL0iwg2quyX8kixEtnlRqn7K/V7UxfWjc3htu+Fi49jqc2r9QOPLFhrcA+YP5JJm0IdzVf2P4SwDiwXRC558UP3DRT/mnbtPYfQ+YcSr8Jqpf8s9DfaSbaqjfEmYAEgxq1Ajxl24OWz171zTRFMg0jK7u0VUnnxa2bds2+mVzlO6Fz8uQ2OoH1EhZzOBSA9TyKi41a5EjjbeWudCvH9K/LeMp3VRxm9lEJrt+0uAPWU6qiRhYZhw2yKLnWvLghK7uIGi8EU9m/+ntn7z9jQJPFnO71zCBL6+FpxQ/BXhnk6I5zE9ivpuZGiZTso9fDZOSzCiXkZpFuYXMgFFkuVCeqoaJB58K82CtXDSYoY2EFvbfW59TkeeR8SbGUWM2DyYAv3llby/Q3rYkRp45f+CNo1p+aZLtzMCVlrkkF5WQqADM+TQseIFnAtZvuChs2rR55JwOOGBlWL36JAKWJfOKplsl8jVMJE+mm9ZPlzBHqPZSmzmJKYFlyjR24Y4lWPXg8fyk2oO9x6P9GqbCMPN/6WVXjIq9rljxkLDmjNMYA2JrD46OrV3vcEEID/2AzHjR/Bbb440Xb3lGPFj1QcW+Gr3k4IHblQvyVMzdSdi/BKfe9veWx/l5Rb/JGiZYcCIHP3BAMn6Kwou5hokXUwe6W4U+yfFaa36pPH4GyQiGabKkapiQmeJ0s16yWMIWt4I8GGgejBMNRcEUPgUP18oMp3KXcPuoTMlIbRl2V/lUA1NJpeZZtzdcxXjhqJJcLVNJu+ZmF31Kv0T5k0Gm0Uuv3niCIPaWL/vT0151xuh60qOe/Tvh0EN/TTHCZPmsEDYzmzDjPHCi8j8ZwRQWf4bMtkLbU33EnKklmDW9HbhFJrd5UPqFkb2Z97GbyUTrpkQmBzi9JTdu/GK49rq/Dtu3bw8rHvKQcPe2bWHLllsbAeNgiV7u+Emf9tIt8JYvyOOICKr5CWOaZOKS2lyMmEg59sP0kCMH/gZjBpTInbD9rU3t8dL+h1sNE2yTLuCI8keDPnnbfcbt0/fdu99wAieYT9r5j53fMv1HF9SkkutWrHf+iIwiZwlsf0Tax1LDJBk0gzNk6WSM0dy1kSvvzGsteWmmreTMOnamGp6BUzAD2CsfFfK4TLGWGSCeQcWYKEvcPt1m1nQWNQ3SFPZfywRQZUKYIM/A7wjRKNIZxt9h/kNzTAaJ/C7p25a8/IeGiWDxH2CR1c/BKT1T4U8g3rgaJqpgOBP5b3EQC0nGzPWtt94WYi2ERzzi4WHTppvD3XdvC7vttlt42mGHhiOPfCZTjV3DCMH8dUZwQu0vOP+QwRxSvxcySTRMq1KmiEb/mmMGOcwUqb/a9YvlOe6YBNUei3wq049lbD3eB/qTbJauvvrt4cYbPzuYRRr21ymvII7ZYuO9/Tka7HFiAqD+rmUuNMdroX/ENqUS/hJ5pvFYGy9YJtcjk83hjQv+wfViZ3+4XgDMEnb9MWQ60QV8wa4ya/2UwH20Se3mUw4/OePX4h80eLLI0zCLPPCU2huuJxH7SptzqSaO5ralwW1bcH1k8B8D/5I4ULKGiaM+J12zSGSWFeJzXsMkydT1WIrgTCJr5homyORGTppEpgkG9gZ/azeh2kjYJDK3VIc0bcQ2047yqtUUMDCVcu2tjeyKwQlHfaJnvjV2pp6ZJD4V7SQ34+niK8N/DPxPSpNGNn0sXrhFVevvVEExhS4Wo1XJw20Qq/kXCFCtzPS5WvZPFg/96/j2YoyThRoJzwf9TzMxQB/a+SRt3kCcJhiINEeVOcbmowTwXTCXxE8aBEPMb/VXVZ6H/ZHGyyS/h/ojNkHdAmVgj5IMHeWv0s1C6t8SQIpMqLZdnT+A821GTZPILLnyqreMCjPH23AuuXgDYjAiM2p2R2kQhRqgFqEUwKH/ULaf3UQnm4UBfiz45oJgAH+k/0rxkARvB/hI8YUFM7Q6noa9tG3D5kesvRZ58Fmh/2b/mvojA57I2GOCJ9L+HF4o/EB/phw/oqpr4SlzvI/a69w+tlBxzvxOzG/ZNUwc/AfLjHTWJ3pb17IQyBomqkxxmgGzZogcM+1kpJ6jvc5Se41MAynTgToTyyocek1MIJCXVcPE2G91RsZb7lKUBydJhGmgrkGhsL8UidcylcTIs/YYVcn41mTUS+TPOJ5UQZrK/gTiSZs5bDd5Lz3uRNQL9kGTLJzVxgUnvyaTRcNUkjb5JeOhJJNpfS+XuZKOyUyinZyePd4/OfkbP48HS+LA3H333cOFF5y7qHBpfLPHPshdnmTQ4SrehQnAZdpLMsIYUwN2zxsf3vIc+s8Gd0pwgE0XgjwV8wRj7pTo1Xv8esvjcFrSby+mEsFcGpjfG0et8JmoYTJj9hHXYZXHz8CfJHaH8xFew8Q7Qwi9WypfDBEuPqCibRvmxlE3tZswRaSuafWM6pFUuXd7JyxPmznrm5Vhb5UPRYIScBFmgP14AGSOn9E7J2yfrD5XHEcTqWFi9EdJomWR+ONtJyd/rMKTC/DbN9n1cPzLTgo7duwYtzReXXrMi8LBBz86+c4oX+tvenXX8jeGIAqKL8V85mlGcf5hd0OIvbIdC/1DcyYXMn24TYEUdMr5njvWAIYPpV5WjdzER/+QYpZ0vzji8MMWjsixQXsP+2LtL5Gbpw/9G0GmVItHkRmA4cSIt6YT3LEHfS/lAViDacCmqJWNr2V/J5xSQT8NM0CVAzHgSOVvvPXpLQ9OnBiTQQkd9LGa8hC8m/2J93xWy384jZ+RjUb2Ka1hoqEdayOLM555RceiNcOFMWvSzCI8A4dtwin6b2vtAT1LIU+sMZCMMlXwionUUUwDNpgxbfwQ9mm6abE/zLCkv4eZT4VcLRNAlQlJZktI7xs4ESWzCK1pA8+cUsfsFPhBz1wW6nMqtyMhxwLNTColPkVmWqv3Eb0z3RQq/BHnT7pFd18DSzl/qGokLc4f11//3vDBD30YXaLEGifHHvuicPBjHp05fjFmZcb4JfGmtKcaJ5T/xPwRFYShmBkKP1XcTq3/tzwn9QfLbFH6sryX0hfHfIHMI8/3xff6yt96x9ZwxpqzRsdwusG4eDSOWzwTmWC25gCxuVHNf4mroDadJv+psWeJHTX4tMj3bm+hPNHfp8FAuD5VrB9GSc10qgAAUOEHrp+SaMGgxkUy3iCeVLelZDItxHVqLTx5+ReAp0EwxmDvkf+A64+2vRJjOv2+Sg0TBE99Nz38dU17ezDfCv0HxHuPF8HeEtNx2bJvLtt5z623hZ1hX39mhHfmDltcJ5MkdeacjJwim5VeXBeU6IIQMJOE/Z1EE7rNtOrKX22E0qhPUWwteak3g4sYsVHJAyA6U1zDRLM5E5gBVHcke2sju1xwYlBzxKJHKtQf9eton2nXRBEz/53908U4DTfyyP4ouJc6d7CpYvHCLdLb4I8qKKbFAjfeIUA1MjGFl+AJvrOsvVdfMy422b0hFoJde85ZYfnyvcCxgAw8kJOxEm+qzF7hfMMGwTKYJqg/o+a/ZHxQNT0aHWoVoZA38MfU89L4K/kerh/SJAfTHi5Byvo3ReZO9I9tu9DpApFPHJNZu+7c/gYcOKL32eeBYe05ZyLOBcu0ljACqAm3BnOBml8ZH0oGZdrfDDbpOeOT21Rxm0+t/0vx0P4GDWZp5pH4jLe9vOXBftTCa4pP6E8t/kjjfxB5pP9J8NT8DLM/5z+Gp98Wf5+sFyB+tNBBn5uwfcxtdcbnvIYJBBjyt8VIxEDY9WqYeGTEpsyEETMdGDC0i1FlEEWOxCWZK5jp8NYfXBx4y1/i8ii8iDVMHHG0pGqYeNt7ieETjXmU+A84+ShwZfIv9F770suuDDfd9GV0pmwy3Ue/gPFTnN085hENLjyYK1KmWROr8Oyv1J5Z+h4ybrDMXI32Yu+d1Hsgk8b23lWrTg3btm0bjbkmWLL2zOF4E5kE0O9wi15NtInxYyMmQBekBMw7E2OqNn688eiNu1r9xzbnhfZfvEGii1ppHONiB1EmyhLT52B42Mb9IlMt/V1NfCraJ/oXzJ+U4IgLkqZBc+18Wmv8TJKppLATyYCqPH4GsW6GqTSvYYLRqrHjMhpmCRwkyqCDOuDFbVbUQpAHvdsJMy2p/Irt1GbORswAxt4mn4k4P3TTadXBUrG7N4685QFczkINEwofkKnkcnsNNy5zmCW1/Z1ve9e89uxw++13jAbfQQc9Mhx/3LHAwSvGqOhvlnDNEkX3x49QCvEMspkcMrHKhLjK6KyVKaii2XOLYtueDd+0YDTkpO8mIgdnhwWZ8Xrvm276ykC5e+75gHDeuesUCscyw4qfkY/I7S2RTl9NmysVtJcM4rTyxWHBbVaMuEOHD8I0yO168zusQyUCve3vLQ/2rRD/JHOpZa6IeJH8jQFPKndbS5/eOIILtpQJ5IXPEjlY+5Bgs3b+6tVnsLdqus9gQqrUMjF7T7OGCXYmuORMf20mg3fmmZOXeBv1GcpuEk3peN41TDTHWphI3ZKsYSIF17QRVGe89z7SaG8rngYOC3hFLROgr1kBM0PYsQUEP2gE2lmfo0miPRYzKJimzQxoN80e8lKmAuM/tcw0aw0kiCexJlK6WVPaX10TB8cXDJrEOiavXL0qrHzY/gomnFK/psxz7Lc3fiU/hL0P7lE851+pPbP8PWT2UH/Hf4dMIY9+1X6fn/xYs+Tc89aH73//rmZg/58DHha+9e1v93/HYMmrTlsdli/fuz11pV0faBfX1C6A2IxRTICm9XC9lNhX9J/t+1A/gGXaS5g83plnDR5KcG3sv5YZ0CxHEvsP/ubwQzGXkOiher2U2h+u35M5j5Jnmj+M+pxqDRO4z8nBkYBPES+tXavVMEnwRNasgfsz4C9Y/7JU7O3FXHH2R/1wXMo1TMRMnWZzle1r2hgAACAASURBVETWZrKGCRbEUIXMkIe8M+9LRV6riio1TBD8aIgd6BoNOs34d2f/WWUq5WKxXVwOaKxJf7OYEZhDoBTIDI9krTJsnrKmBPl7anOJMZXSIFbyOxYPSf8bfKX4EeSpzFhrvKcKM9hr1GYNU0HVUfSh9Rv+tKmtcL/73Tcc9ezfDfvtt1+TDd+69Y5w3/veN7zkJceElfvvv/jbqc9P6SK7w0OaKXT0N6rME4bPNNPG4Uv1Athhh7+JzFM/vjB9aserpXlw/Kb07GRxOKjxomQANM1IgjaDvxP7SDUmWLwj8sOysHXr1nDmWWvD9u3bB2Mu3oJz4IEPD3vt9VMLgRLxwwU9xB8rHsAy9yZqDXiHc3vdaxDA9QZ2TALb3CTdVOEBC361MiT/OdCosz5HiKhlf8z/KeDItq+AGdBPvxp/g/gvIsY4CAqT/gXu1yx/Y0wlj/E5IfuYTe6NdyCvuAbSJP1H5y9KmJC1xjdYz947a5h4M0FgBsmLcZApV8x0YKNXxZci+HiIPC2zgGUGTFmP6oi+N54qy2vMlWzizTVMvPEDF9tJ/2FmQMyETJK54YVPb3s7M+lUhWWd/UcPMUKuyb/k6ffkk08Nd9+9WGuBvj0nTz57PGKA82nI1wT/cjKBJYyppfA+78y+pK9JvQ97D2+PjZ//QnjLW982CpbEoX3AAQ8Lq095hVDHF5FPZYrJgsDpXEXu9qRzBumEtChwtKcpwaddvzr/4S23Ft682ylkitUFpCmmSQau1DVMZolZRATNOqZO1noMC86lTLwJjiORecJFOnL8CSNPy1QSGWol+IHzDcZcmaB9RHx5+yMgrzOXxEyTa5iYQ2bYrhrpbYbcUaSayBRnr+kVmzAQaOp7ASfVbrM6oqVn9JvdVJTIG6AELCZmUa6QGZcyGaOfK+xt8pWGTK9Jvd6MgFp2925nZXlmJpqU6c3AE+tPKve/+LYlCOKl2d6XHnfiaDTGoMnhTzssHHnkMxe/E/2LtOlNj98Y9m7kfIa8Tzs/ofOV5JRyJlZJ5qS+tzjyjDaZiTPcYlTyMznfU5uXpK8ZidyNG78QrrzqLeTVwQcd9Ihw/HEvLlAowQzKkLjwE295cMBhGc6cxoJ2ajPFapgzeJCGOVw+dHqtdruJJpgh6ZhTjPRb7vtJ4CmjfVSQb5AUyfEjmk06txml/M0uZp+RSb1xJOhTO1/1YmrNVwZmmmkYePlhzL83/zavYaKL5FOLXs1imQIdFqtQMAPISGVrZKkGgXg7SjKqBpG3pKZDP3laahAkTrevaeF5Zt47UztJefDMngJX/ZhO6ZfwDLYFTxh+hM2xlglQtYaJNxMkZX6V4BMuMiaJJyyI147rUv8hZUrIKyKRRK4JP/BMOiOv7z49jl760hPIqbi5QeeFL0Ay5IpxSTLXauOBYh5pmIwZ/kfN0JPmP9i+3L9LMmNWu2rOWGs2Gdr3at5X0n+9/Mgs4YIl8XjbJZdcAG7DaYfaaD3RZp7FTHA7oKUaBGRwxOoPE9fAHpdh5tfB+MAyuSX40NtLv76VmAEe7U2ZBow8EQ8dngSmiTS/jK7GRqKH0nyXXRMHrLdM/rQWnpT2UTMDMAZLjp8S8C7iRek/JP+EMZdY+yf6HK3XpfVY+n0te0/IPiJeKOaLU/tG+Miej765bOc9t94WdoZ9cf6kKbwDHnZiBrCbcypyqcnkIZshdBOagBUGngZ/J862wXr8W7MJpXRMpTZTvVa0j1m0c6aZvc2EO+aRDoYUH3ByTYNg3KaCsr/B3trI7kDnzvpEaapmIwsDjhogmvdgeDfI0zIBBs5T4T96/wMzM46Z/t5fxP9IFgfu/sOgT9FktfCZKrxee9euO7epaUJ9+qAJtH//N+ZPYOYEwZeUyU2DPYOaFtimj5hfrP6GxF+Lx+Y1nL2zqCsiwvwe0CoEjr/076Q1WnEUfNlNGLPe0DAJOgeC1vxK7Cn6y7YdAP/Hv+wVYceOHahpYrDk7LPWKOuWcNbFMoUZVJj+Fd6ZbAoA6XgxoJdlBqTzQS4eDZli0t+leIDrrzSY3QqQ8DVQj0afXvanOmiw1yDp6CkPOgwCT6L/SZNo6aZdwI/Zv6T+BAteIfMfqi4EP6Ng1hKyj9hUDd5FIfSEpGWmkfNTO93333d4AvNjV+BW464HwxfzF0b8oP4DA7BFj4JC5jVMNBkeLvii+b2UYTNmnuc1TBaCUaPbCbyYBpqMrLfdHeV1mxspM8LdZjLyMepdHn4Mb7R4KumvJrhVIt84HsXM0CTkFTAEplLDRMATlRkUx71ND9SVwx38jzjiaeHIZz0T+JucDNkk/JVmXNj0M/Szpf2WmCNSkkP6vVf7LHI4ertFjtZf1X4fL3/jF74YrrjizXSw5OzXhuV778WMFyxTCpljir9VmynN7o/yQ1jQKt00aO1FZU7TTH4JTrzx4C2vcv8Hm28YrM6xvzaIh+BGZBpA/+Zt9xJ5Tpn8EZMAw1NJO434FJknBfZmmfqIXGk9Lq4jo94E/5nN5KjpjyZob7H/AD9W/7EsHslBGSY5URn4G6cMJLXZgpni7D0dNvkRpT2kyG63WZ3pGiZOdlFtqieAIymTMequwt6muZbL/IJIrUod9zL7qPqcPuTdfyCvuIYJt1iWNn0wco/9Xbn/xTVMvNtXad7oxfLtXfPas8Ltt9+BonSffR4Y1q49a6EEwmByTf/29icVmUyqsaiZSFWClsBDFkev6I60PqCYBOpCf0r/0neLWaySeAbMkqTbW7feGV5zxutGili4OviVYfnyvRRK0jzilSmE7/KW681c6dpLtJNLTGuGLXlMyIqrpJ0wuK0KZlEYmLA+NVBkn8FS6yVCC/HJMpW44JXW/t5MJQHvJapsfjtj9hn1xxvvgjzt/KSZP1T+hsFVZx/p9jYTBqrbu1INEzHSQx2HQI7JqCJvNeRB51A5U9wAI3FqIpOkBcfojG26CUPkzUINk27T2uPEI/NZ2T6NunMzSyk+M5kwJBMgpV8m48eMJzh5tXhEd4utt5TOCA++Z2pOSJmAidy2xOEnB5/wjHaKnxx5Rn9Uy3/ATInIVEpmabIGgTOejOOUOp6zYsVDwpozTk8yO7XGvyceUiZGyXxqzQwBvPfuhKKHtw9oF3GYe2rWxIT80aKPqZlgxMt4HoD2wzKBnu/3lk+3f8P6i8I/b7q50f6KFSvCj360bRBgXAwqaoIzGO2aYQaQ80sLBnSxLUQVVJneZJWeW8MELbTplcmvjbda+FIyDqT1QB/sK8RTtRomMImmwJN6n0MxDUr8iwZPlvlgwvJEvEjri86ftPPJoOaeEFQXmUXU/Af3b9zftcbjJP3RFPEzr2GSLAp75wkyI2IEDFn8kos8S2Y4cRa9n4STuCZshlEnqFWjRh58xjtT7CyPrWGCbb4J+5OTKxVkY2h/A/Un9umCKV746YIduxRTqRDvJBMtXVwnBqSYJmp/wvkPjb9IF1FtMEV1PEY71gv1OXoNReVKx722bdhzzv4DXQzT9r/6mr8MN9742b5hzTXDx7wovOc97w//+cP/DPe///3DqpNOXKzPoK2x9P+z9/ZB12VVndh5LbEGoiI2qMWHyUjD/KFFd4bGihKZDI1AjUZFkZpkEK34AYyOARmtfGDUkclU4hdVI9IqjAKjlQInjn+MgggMGDCljQGjpoQGRrqbsoRGmxgoheJNnfOec56111kfv7X32ufe+zz3/aufvueus/dev732+vjtdd1zSKL/e3jgTlgL3uh5xZ3DzPOmBRu9v2sF2Xx9NH3x/Rz5m173MN7n+O46E4pec7GSDRdjvu+jHx1e8pJ/Ufz09vjp+JPBf+9J//nw1rf9H8OttzxuuP32v2/xnCsVJ1UKuf2JiHb0GxElPts4XpMZkIE/7TobD77J5EzmLve/JXw5/pi55o3ruZHdSx63j+N7av4F8ekmma0gPWC/VHsTtyd2bkqQd1RMpaB+XAhky2MvFHuY8Hgl4XySephwf0f0pxPwU0w5ez0VeeceJkjFMJu5wA+vIOPArRyjwQjifY3oF/6hzIKDMwMQ/SKV+8wKcDaepOtjAFPJZQZQvUeiPiHo0pIZVZVdiz5ao29E/y1yO+u7lflkxsQtereSxNI1KaDSvDLTeFKzRT8X+n/Tm//98Ja3vHV4yEMeMgWFv/TL/1sRMH7GZ3zG8O3/zbcOtz3htvJXQEwcI3TnjPH33hdahUhiUhlJZ+jY0ZgxLXIjFa5afVjj6/F+qfLY/p473/nO4ZWvfJXY3PWBD3zg8NKX/lgA/3Q8zvqglWIomIKApg9oCQZW+0iTWseCj154A5kg4fM7Ga9uMBY9v6xIt4ZpIASpq5j2fXruaeHgybUnDfq+dD1MWhhKElOF+yM1eM+2b1Zu3/A/Vxx16WFiGSk39bZ9YLU5Eq0KcUY9Jwu4g64FFWJM0KtSeuyV3D3mLSy4WQlBg9UWHHH6JUky1RCLuv2aTRZ+uJeyh94r7MY6zIW2S+2HUEmDfSvAXni+umhPstfR0lPDeu6Cz6qNo0wquK7z43fe+c7h518hN7icfkHnOc8WgsYWO4IkZYNMEkjNwfWBZF6Wh6yNDMzRrQRzfUpOpee/RD43khfzdEam1Tve8X8O18eEgfBvuoLzoz88f9K4Pu4SSswA90vGA73GK8ltGSc/IGZdWIVU6PxKxNc0RFop1krLNeuw03rWDK34TvY4G/G5wYeV5IvYDST4BYlmJlGs535vVrayYC1yG/W9ebUjDz2PNmIS7Uahf4CZFlrenviZBl7Tw4QGG/wOYSTznn3HP1vezpXnaVkBZoB6B5f5MJo8KzMq9pwgu6ypB0G2frLl7azvaVkD+wW6rpGAnxUfMx6re5gQ/ax3QhV74VUCLg1TqaWnRBDvLhNt3tfRHkiRHiYas8jTt/h5AE+RfaX82tZd733f8GM//lPqcf0FD3vY8IIXfq/xqyAI8yKw/zd33HvL1+yhRve2zp9lGbUeS70+l+jnyvhDPQQ8vfHkV3JlfY1Ns+6g35Dz6tf88vD2t79Dxfx4Te2fvugFw82PeXSQYcLWg6h76kGj9QxAmayavCWoF5O83P7RvzU8jvNQglDT3u6FBzK+JiaDhNeWCnRw/u75MOvH7GEjJHPUBrVGsierh82aA8uwP70q71n2JKjv8HnN8NnLfkyw8Kpf7HOVmbacjy32I4v5la2fbHn8fG20R/16mPDMdii9wx52KlcoM2A9u8BKcXF4OjRlKAiVnC6p0sfpd4RpUASh6JpKC9Sin2x5fB7JlcpuPUwY0wCqzAT1bQahAp6W5NYmOdGi78762YVpgO4Vss839oI6V2Q9wz1MpGQHcyI1dUGZ/VNhKlED24JP7QDIYkKxjV3om1yL5OcF+fvFL9Z/QWd87AEPeMDwIz/8P934dRANT5Z9KZbPOD+i9kTEmySfO4Mt+gzs1aN/1Cnli3fEyaSg/U6f15JQlFnA9QdWiJekgYj/CxbJXe973/BjP6YnCEesv+C//Z7h5psffWPgvFKINNCE9W6tPyzEeFCqRJqlb+eljfJUZsD82ma88WvgPtPIVadbKebFkRmvkPoa13Pzjl6VfG4vL/YTNM31oSDeq+2LY0+k6Yjnl8QMcPRtxntWciu2kjeeDq6n+4pjl8cmcFI9TGg8RvZPKD+wk37OPUy8StH4OXqtA72j1XjXXK1ksKC+2EORrIDmRBOBaOXn0jEDELx4d/2p/lvkcSeI6h9gmvTsYYL+Ok64stBjPyrrGGUAqRXqPexHA47EGLnFXvDDixoiRW7Inuy7nmPjy7vvvkd1qW78SsiPGBX37PH2ZsJ55xhy7SiAxygTKsQEAZMKSyWxyh5Z65VdCbYqbwhtXtfLm37rzcNrX/dvRJyPGH/hC753uOmhnx9kljSOV2MaqIwROvxgZVg8D6UkGGOmpOHR23dRnLXIy2IaIPpvGOeiHjG4qtG/FTk78kzmURYzAKm8N6ynlxwJ28ds+9coT7Unkt5r8IMwlZj94OefaU96MRWz5DbqZ4OvbHmSXePMZeOa4bVrH7p2/VP33DtcHx5OfjvRzbfZD2QzDZbMNMtEqQ0AI06Sdi2COR9iUOExBTpVShf6WbWWkvWTzjTgp6CzjkihurB9ktOIBAEark6FGdATj1aQjAIVKcWjsrzkHv28g73wztrCnmTvx+D+CS9p9niz5TXOX7Anr351+Qs6dMnGyvtP/8uXlsenp3/zc8E+hc4fT6G91tt7L/q5V1pC5fR4rrFS7VaGo0Fx9Nwq5b/mNb80vOc97x0e8YiHD7c9/u+KPXtuvfWW4fnP+05wMSVmAPhV8bHG9d7IzJbHX9B5/hu6v8R8rQ0ygufgNPVsZsCe69mCS26Qs/SejE8tiYP8uolZM5HsFMMPP4a1vws1ZK3jiegn2jgWhqyEI+HLFjGj0D+g72iNbWM/5vG1EP28pDe8fip+snqYSMkML9MZvJPvZvKPXZ5TGZx0BDADdu9hQlCGVoK9HgRrsmvHng5V+OFORKByqvYcqGSYQNfHEvBTGBUnG2XiIdBzwruzXCRHKSOkBT+9K/XZzIKgfXMr97Oii+seWo8JKSnoZQWsa1Kchon8bchbhxfZn7H1vPP37hxe8cpf3DTDfPCDP3d42tOeOrz7Xe+eruV83X/5NcPNj7nZYSbyO7+RcSOMqEz5/LqIxGQj3nBVjwcDXyny+PiIkds4jdb1hRo9jfIa72C7ld2Y/Lve9/7hZS97efELUGPi78u//AlrD5PxF6Ge+cxvHG5/8n+hjN/z74zPi+CJKGBh+njngXonnV0LWJzyg/cwQZgB3B5F1jemf793WnZPgkZ5Lh5osNWAp809pDkpRIuUVfaI2htuT5e/I8ylxvVUK/lZzKLs8Tn75yr0MCniw1ZGSLZ+suUl28tzDxPi1HiZTDXzFWAGuJWhmamiBbXnHibh3N56qBdgp8mbhXmkZCY3sf7iTNHgzKnQ8URj8Td5wXJ9Y/3cCjI8ZhIFtDYAZDmlZEeLPP7O7Ep1UJ5XiDZ74NTYDyk509LDpAE/iPrTmV9B/bhj3Bmf4Z413L5cG+77yH3Dj77kXwyf+MQnbrgv164Nt9zyuOFdY7JkMUPXrg233vq44XnP+y4laSLs/9V+cLruktRSKsmmfeJJAUt/GQwxzT54B3Svz10ANjzAKqGF/jT9cn1YfytB1NLjystVSoXaWf13/OzPDe961x+Iv4LzrG/+pmFklHzgAx8YbnvC42/gF1IPt6etlWKr9KkNKKJOY4EiYtZnkfEagrWk3cafmBUC+aMCvtZp02QMC3YgffPkNWWarIZwbpi5/M3sqbnOR6afzVgb9e1izJl/WP/UnhB9c3vCzxPVzlTo2/TXBPvBG/q6a0YfyNZPtjw+mWS8n0wPEwI4sYFz4Pwpbl50On/OPUyQilGvSnEW08BydqM8KTAoQpkm5x4mHXrgOBVmjVlg0v+o3qWTKYijk+phkr2/EQYAYne0CmPjeFGmEowX7lVV4EezJ4X9sJKb+67nm97874eP3f+x4Rnf+PXDD/zAfz/cf//HNpN+0IMeOHz3dz9/uPnRjxau6+w7Xr+ibI0niDeX2cSTQp3/hu+Et/UAWX895aDv0yuPY7Lvf/lff2K4//771dDj6U9/6vCMb/g68utttdc7UHw7lVKXWcDPJWlqkeySIU9LarjMVZTOHmGUaOvbWnnu3HPEdCMq5m8md5L0vkmKKXIh5skp6qdCL+u5nW0/GuVdqh4mLYw0q5dHi9xG/Zx7mCRUrkxnOnqHF01SMLk886r9Pf1/MOkAZ0zP8rZdr4HM42bZokEBeqc3wFSCdH7V9M29Hi95Ay3ixUPory3BOaGKHjim/Th2fVv6SbDvx2YvtUqYci3iBS/8/pVxwpE5MlAmtslzv8vocQLgyTxvvP2QjS/vfZtVQA1p8nPRcdY8bwVlgDy3UmwFK/hy3fl77xxe8cpfEFkl6+6+dm345y/5kbmxq3G+mtNqXI+N7Gx5/AWtlUhLHjckAB68+aO/loMwA0LBieDWFscCeWETM+DE9VMUGRL03SpvtS8sKd3cw0QKqpk94m6D9nexTCe2H1v1czI9TAB9w/4zZZpJTKUIE21n+ztcP/cw0StDsTvuWIWJOsdSUiahB0XhhAnyrE2KMgPQyo8oL6sHRbZ+suUl98hAmQFQpcNI8hQ2yLGCvXqYmMyknvjhQQhaKQWC3mlf7ijPrfTPik7rYSJE9RuapXQtTnK2Z9yh9qhqXXP2+8tfPl5xuLiSI7nJX/AFDxt+9J/9cJL+s/Cv2afL0LNEsm80aCDeu9tIM6OnCXLHO6OyJ/cg+J5/8sLhk5/8pBrBjf1Lvu1bnz3c9oTblF/BkSrjDeM1gynUHgDXAqb3OEwD6LwkS7f5iW/r+lSECdKwntnMjVXekfS0cP3NWT/TuIkDXPxN8SKdL1qwzrKaEF64/aH44dcrL2MPk+QeFGZyr0Hf4jUQQ57VC6nwt6zzBbQXnrwVrjUMIOQ8qpFr2Yss+1ZxHh9nDxO1NCc3bTDvtPE7kiTYiPa0UA+TADPArQTN41N7mNRkm6UFEoISWPSxy2MTQZkBaCZbk2c5G9pyL8EvlMQA7rRP7zl2/QT3N4xLrkCQYeLaD6VnDYwXLXlCDxt2CJh44U4TmcCKJymJofW84Qt8ZPpx9W8xH2qYK87+SehhcuGMl3euf+InXzr92oj178Z1h68nTJMG/YfOIwr4lvPDU2gEf9AErCiDRx0G1VTb8N58rM+18Y//P9AjQLUXPGkF9iBQcgPPfe53q5N51KMeOTz/ed813PTQm+yeE6a9FXoQiA00a9dcCmZbGBzZzBUHD9Fpm0kZwJ9wtxcNho65hwnfIPP+iq7npodgK5MhWd+b+Th4d/VrJWUC9kndJkCy0vXPJKYB0XcTUylbP9nyuMKT7du5h4kQT0WMhqLvcw8TpOIbvMPt3mltlKf2qJAAEeVJocEqWCk+9zA5oR4mlkEJ4mgXZgB6vc7LlDfuR+jXkHhGH7E7CEOpQi6U5Avqu6i8AHYo1AMpWz/Iusb186bfevPwK//mV4dPf/rT4kZ67GMfM7zoRS9UKviR9x3ZerhMJsrs8JgfB/i82L/Zd7ARhkFL5W1byb3rve8bXvYzN34BZ/ylm6d+9VOGN735LRuGyfTZU5/CepbsP94tAQRgAnD7ASVnHKaJ95OUGx+6hhmAVN698wq9ptUix+px0CI3eX+txVNG4+fMEoQZ4Ok/i6nUxAw4sR4zphuRjSNAntrDREq+1tgLPmGa8weZJeEeWMC8VQZu8n48Nn27zGPGnPTwce3ah65d/9Q99w7Xh4eXl6wj2Rit0gkG396rapgBENZRGn2g0DU9alVOvckCwUbRDfgsTyRmiPoP6BvCD8/U0+tPs15qCuVn/NSAWvjOvA/d5I3P2i59pQocqZVkxkyr+jWtzvbXdDYzVHVge+lWwnB93/eRjw4vv+Nnh7vvvmezMOOvj3zo3g8Nf/7hD0+/rvPIR7LKPj3cTbx4a44kuzwZkc8j76syiIHBRAx3QCz8aLBy7VaK0eB4GO776EeHV/3ia4Y/ec97NqN9+tOeOrzhN9+49jCZWCXPf+5w0+c/RLgmJgWf6AJkMzeQSiw6Num5oL7cV2XPn8lr7mFiJeeC5+CyFoX9FJgH7ppZD0jr2SJwD3lHxHxa7QtLWp9ED5OWdeQHaJbeO+/v5p4o1ryFfWMRZ8RjXWKmBe2Gai8Wf/3cw0S5u51dKcu5k37Ri2QPeZxeeRV6mGQzA+idNl4Zqanc9pTX0CMDZQZU3bEdjRWQrEOZAUtSbxOMZjCTeuqnBT99mAtbe6Tsn3ClX0rqkflPHwv2SK20CVF+Uw8TYn89PLmVBDTpEbEXmr6vD+Ov6PzKr/zvK9vkYQ972PCQh3ze5trOmDh54hO/YviWb3k2wDzpfF6KSRoAD9X2xmOeLPgEK3Nh/FvvJ7ZQYxa4TFI82VHmJOMVw9f8618e3v72d6hNXcdk3XjtZmSa/Mdf/Kjh5sfcDOANdY7j472Y73IezOvNmQGh80a6JsB6WkyvsZIQmv9F8WBdlzL8t65MpuyeBNnyEGaNkcy5ND1MuD2d8TninNsviGkgMYES9mMRLNfIa9S3e55LzADuL0SYapL9EeQhTKWiJ1ZA3+b5RbKTm2RXjX6ObH9H9b1cr17OC+/7p9PDRPTCbvxPt7LHKx1SsEUOMk2eWgCT6L9SEIHeGTXkVSXFpQkZ6+m+49jlsQmce5gYXrur7BPoicLnEGQauPaj0l6QsynMLNG2p5jJJxOYPidJK36HHVF3eg+cRv24Yw7qG5ZHFUgUEu5hwoO58W9AHpnWm37rLcODP+9zh9se//jhBS/8p+qv6Yw/Qfy1X/s1w+23P/nGC1zmgdTCQ8ITr4i5ixh4IHKe7MUs8TbgqsDGO858maxSXa0+pSB9Hv9sL+66667hZS+7cf3G+vfEJ37l8Jzn/CMDv1qyAfCvuL0sAJy13r0quxwvdLyBrZDdI0NL0i0GaD0vKB4Md8FM+lnBE6p/KzidZXjndbHczn6KqMY0qLX61vZ/D7wLGyx8PtCkc3YPk4UZICU/o/jh52utfrLxc2B9R/HetYcJci3Mi+9J0XPZn2ID3gB+ipsX9LyILp70/Cwv1sNEGPzqHGZU5rKZB5dUHtRYFqFJW06IwzjQKj9epq/IDF5S/UA9LTruF7XHTYO+kcw6zS6412A6zj9c+e1Vuc/CN2XUNDCUVCbAbNcLH6PFfkgHDpOHVo53sxcVvWBUnMl4+oEf+O+G++//mHl6y7+mk43PRiZULZMjwkxygxwAn7XMl65MgIiz6VcOn/+P/4naM2cB2gMf+MDhpS/98SCjRLPPrLILnfcN+e7C/AAAIABJREFUTBuXWcBxYG0v7/xzkjJmEqP2PNtjPX0c6b/edmI9DorcQou+eXZnFOzIg+zNHvpu6Yl0YvqOMmG8HhVi0q4FRzSJCTIlIWZRFo4uub7d80liKgnJ3wvcnHuYlIeF04LEzOxaTlxLlqtXJZbKPeHxucwiy5lR9A3ZSOv61Amvpzv0Y8cjq8hoyRsg5pJ9JPR6B1pZPvb13GN8mQyE4Hi9yifcuNr2qe985zuHV7ziF9RrEwtq1+aw1Ed39yR9IDj/kOzxYWTjhIXu9IVspoJVeYwE81LScms/7vvIfcMH/sN/GG57/N8dRjz9/M//K3Xdxutet9zyuOH5z/8uI9YzgmlmRtcXSbHkZhTSOmeouFPlsGvvAGjBlMVh65jWw0QKqv2cgLhMxfROsYdJon664qhi/0DMoqDe1SSFI0ezJ26SomLe61ey7X22vGWgB7KXFhFHPObRa5qAmzBNXWKmsZslIfVn62cj70PXrn/ynnuH4drD5cFTWrtEs1F6EriZnZnevFFKbaaeyjvWHgdOT5QJGFYQPisvWinmz1uZcpQZgFZ+3GD1Cut7Umdg/uceJnOsdqL7O6rvKFMpXPmXgjTA/lhMgcmek1M4vYcJv7Md2D/R9ezAVLrrfe8ffu7nft5kmtxgBPzEcOfvvXP42P/7seGLH7X0nKD2IoERw3214vwh3i1UOSUHuXs+aT0gsKTB2tNnHX9lT4nonXH+vtWXqqngI3fIL/yFETev+sVXTw2Dx3/jL9w885u+cXjt635FdCfHnjkvfMH3Djc99PMJsySj8typZ0IRTFH7Qe1JQk+CxUm3kn4ifsky8+uS6P4QmUud1jNaed/4IQg+a3BvzfdYe5iwLYbqu7Av3J5KeGL+PcQ0yMLPzj1Hoj0oVHxyfyPDXhDdFP4MVEWd7W2FvqPnUffzZ8f97cZBEqMmcJ6de5jwO1DGnSm1ICY5eajTZt0hp0FHKD3GHrYqhTUVWamUKnrN4KA7y7uyPUyymT/UGz1ifYt3EA0oosyAwljywxD4e1WHEJxry2ky0fgdYsFeHEUPk+z9zXWZzYRg8sI9S1hlQ0z2EIWr14W0StvFeo69TX713/7a5qdeR+lSg9gHP/jBw9Oe9tVOj5Ps8yKir5rzCDxmUh6zSmlFtJ7ytpLSEegZwOzJXXe9b3jVq149/Pmf30iU0H8PetCDhkc+8hFFI+Ex2fbsZ/9XU88cNScgTlfqYdLYk8BtUhdZakR/h5TH3y0xYQJMBo0ZcPQ9TLh9HCcy//PO62IJr5i+N9B18AP5F0RobU8LNUfQoQdFcV63MpWy8ZO8v6P6jpi28dlafav+rFKU2DSgFZgl5nnTYC84s+0oe5ikMkKS7+avGdnsO99HJu/cw4QxM45MP4euZJ97mMSYO6JTcFrMhTqmEkv6TmcXct3Cq7RIp7uUzCByzJ5Ip7i/MQbIq1/zy8M73nHx6ybjNYpvfuY3qcyBMUj+2q/5B8PtT7m9oScFomaAaQQzF6PeXtbzDKdVlWGk8ppVibvQy13ve1/BKNFW5Gd/9meGN/3Wm4d3vfvdw6233DLc/pQnM1xk3XWXKtkcRzXrELxD7/YgsJISnt1yPl+Cg9XHV3oShJhp0vxr1vFI9ONWiq1xtsxbSu416vuiw/es8aA8jam0EdMy7+D+cfWTLa+zvqNMKtd+UEsb1LfIvKVJq8Xfcm4KQMyiLLuRre9seTvjx8PHtWtXsYdJRU8LLfNWeDLZFVOemstmHlwSeVrlwmIGZNhCevisSQopCI0GANk4uuLyNKZBODdQ0bsEqgRdcf0UlYHoXqHPV66jV/lM6mGy+SnVWe59H/2L4W1v++1pIk/6qq8a3vXudw2vfa181WKZ7XQl45nfeME4UZNdLetpnT/cgGa85xAypIMgcxxSpdiQf32YepO84hX/yu11M2Lg5T/zL0lyOKsXQZBZYi5XcP7u0mfry3IE3MEID2TL444nW0+rkA6dbw09Cbh5mP6WGibWrKM17wBTZ/PqbP1ky3P0HV1KjamEMAOy8SPihU/ovL+3Px8bVTp93rG/YfvRYC9EPJ17mAQqX70qhyfa42BxemsrYdzWavIuXQ8TiqOWHgdOj5nJuESYB8nyzj1MBALEJdZ3lKl0ND1MyIGN/hqOmNkn+2dJqqz7D2NwyA29s84HXhnMOc/ueu9dw4//xE+5AfO4yt/5nd8xNQDF7BKzR+h50XweUTov2a9Fkkfzpt1sFrszTunIs8zq8dNKIBmfxjQIMQsuzpFR3x+8+4PDLY+7Zeo5gvya0sJE2jJKNHvYyjTp3NOiUD/x4if1A0w09I76EtRX9zDh+OX0d5SZlb2e2fIQZlWgh4DXg8LraeH2zJsBVOCFnx9ADxzkGlmVPQHsBz+/IabBuYdJ2TOt1V4kMJWK8yHRXhTxXKs9P7L97cZVPXuYUH/VxQ9nmIheFJjiCt55d30hDt7l7/mL6B11NVNKPtg08pJ6lJBlEDNzhjxwBcvHKium6ruC+nHH3FmeeKeRgzvyt4IfK5OubYcleQIlMchmN7fXFdf3uYfJBZi5fXH34vhA5/0Y1c9mzNnj4y9g+wc9H9RYHTxvoErcnGzd9CDgQf2Nv1/96l8qrupo6l9+UeeOO35u+PjHPz71P/mWb3m2YHAgALGHeuurZkxZ37FKaxogIu+25d/3kY8Ov/4bvzH8/u//X5Pept07Xsf65m8a3vCG31SbAo/PPOYxNw/f9q3PGW566E0XTXeK8yjINJne3qGHCT+/N/Ypbz0jkm48i+g/LnVrwMf3VOBJYwZ06WFiBU/G8AvzkNDToljuI9fPBhpSJT+LCSPgB2KukkGaSR5nO5jMgOUdkv24ME83DJz1N4Cf0Ha84vip1TdRZ+nunXuYTAC+dp39So6Zyc2poK0Naa5Kz5FopdirVHXvYWJZJpqsEio/ZqbQujsfYW70qexe4DIb553lLaeRV/mwft1ko3I4CpS9czVYZfhxM8voNZgzfrZ2VbkbrR2KhVdTo3/JbihyUOaJ2lj1Muv7ht7GoPoXX/WqYWz8+elPf1o0ymPC5J577l2D7iXwftjDHjp8/dd93XDbE24TGJ+OPUKZSiF7wodfgy+L/o4EJ+z7nr0Uz+G2O9p3vvP3h1/7t782fPgjHxEZRGNC5GlPferw+je8oViwNVHybd863PT5DwEZRSOOsu669+qREbyj7t0x30yYLiOCHwOX5x4mDE/ZvTda5CUwA7weFBYzW9po5x4mznXBBH0X2xWQhzKViqRqi92Qjm3KXBSK7BCzKMuut51nOrM1a3wIEwbQuxpnMOaKd76ce5hYjWdRZgDPANNdHEqLKg/3Yh5kjXPn8ZmZajQ5gTQ+9Cp1Ev323MMkjvjO+GnuYVLR84ifsWrmnjIPTnQ/hhXeWd/RniiaPUnvXWJcIzLxcYNx8ju/8ztF4mRhJFj9TsY+F494xCOGf/gPnzXcfPPNYU3d+EK2viqH0eVrvXoQlAq97777hpe85H8uElvadL7zO799+L3fu3P4oz/64+mRL//yLx+e85x/dOPxamcaPe8qKsWmXs49Cbr2JAj3ILAa9Xr+Dvucu71LkMmT4U37Nnt/ZsvjhtvpGRFei0Z5EFMpqHc3SaHIE/HCFyRbP8cu78D4CduPcw+Ta9c/ec+9w3Dt4WLDpsL4SbQqibaMZnzQ4DZDnuGsqk5Icg+Kde8qd+gX5xStfEHXQYSg/kr0MKmpQO+s74VG7TGKNtfFnJ4ArfgpzjDpmoPALDJ7UBCBIWbBXkyirJ4WB8YPygwwrx8Cd/AtZsEm+aCcD26lZxRknDdNzKRj1beP9ze9+S3DG97whuFzP/fBw/Of99zp11Fe+9rXuW74mFz5ju/49uG22x7PbiMIPUVa7UfhhKnZqBYvXXAciDeuMgHmZ6rnRyuDZMk3TNnrw/grNx/80w8OT779xq/WvPgHf2j48Ie3Pw3MFTfq6Y6Xvyyhkn9iPS2KYIoAaIIPet4AyZ4lqL+SPUx27Dni2udgTwL3vJgBJJqbAH7OPUwuekKJ8YqXtNX87qC+o/hZe5y12osEptK5h4lyfh3Q/pg9rmh84uLn1HqYkIwcekddZVkKdCie8Av9bchzXVrpgezKnnSaaBNEBtxZ3rmHCaIE45lLjh81OF+cJ7AHhVb52Cyf4AyE7AMNshizxOuhBCHhkuvbXQMpuccPw8jfIH4MFv/6tiU5CiW5AWYjkff853+PemWHLtnY3+QlL/lnwx13/OzwJ3/ynuGzP/s/Gh7/+McPX/VVXzXcdNPnC6ubjadNeiByyd27BO+iw36grRJ5330fHX79139jeM97/mT4yEfuW/XxgAc8YPiRH/nh4cUv/kFXR9N1nKc9dXjGM75eb7Gx2pslaT6OmyRHih4XYE5qESCet7P88RmU2anJO6oeJhwNUiWfTzgCsUZ5EDOAjE+rFKvnE2dWG5Vj73zMwk+xvFbpO6IH7dlG/WzE7iyvVt+m/eD+CXJdgwBsLYbN/6/VXnB5TWrfWT/hsSaP79zDRDiwwkrZbohzDxOEibAnEwYYz6XqYQLM12VgHJl+snvWePKmbd3IDNjYEisKtIKL+XvqNZizvuFeI716PIlOdKO+1WswilyNaQRfg2nB0eWyF+OvrPz0y35m+MQnPmF6BA984AOHRz3qkcN73vPezXMPetCDhkc98pHDrf/prcOTn/z3g/bEem0GrgB7ozIGrLExuSjzZK4gjj1mXvXqVw3vf/8Hhk9+8pPqi8ZE1d/8zd8M999/v/jMmFT50i/90uGrn3L7cPNjHn2RLNlUeFGmLUqbPgZ5p9zDZLl+S5lHUbuEBKURPWXLC+rHZQb0kpfADHB7mPCD07FLcA+TrMq7dd0KxeWp4EfCEbBPUKbSkgS0mGhQTxvJ5DN7UfXrSFk9Qi65vl17dO5hojQ6o8ZEMh7OHV8tU1/sh14VuWy5Jy4PzVyv06zQt3kWSkyDxQi29DBBStU1WdIT13d4yiDTAI7lEvADJynCkxW+cMX13dzDJEHfYfsxq9GrHIrwuKHvsTnsG9/4W8Mf/MH/LbIZbr311uHd7363+3PFN3qjPHO4/fbbBapLL3zWJEUyxsJlSOMYhrvuumv44AfvHm655ZaVjfM93/O9ZqJkkTwmqp797P96eOUrf2HVy43eMg8fnv70p924JqX9swrtk9rR5EhFDxNuRpYxhogX8nrWa66NCbR9b7Y8K6iun/XFN1kl2sWHp3cpyASZSSI+6LWoEFCUxcnWT7a8nfUdhRDEVKrU98b+WMkwMnATFtn6yZbXS9/ZdlIapwCesP1ItBccP9q1mRDms/W9kcd+JcfsMXDuYXLRFbhDT5QJGABToLWnxbmHifIrAwfuQeExaVYbeO5hcpH4RysnaBDMD/2I/APjx+1hsgTlFD88Jgbsz8n3MJGS5x3s+XTWHgY/46+xvP71r5+uh3zqU58avuiLvmh48Yv/h+F5z/vHbsJkOoXGXhp3/Mxw553vnHqkjOyIkYVy0003DQ996E3DYx/72OHJT37yDUAV55GWzYazky3eu3xvJNjT5K73vnf4wz/6o+H973//cPfd90zMnetTH40b/574xCdOyQ6kd8z4/HIV6r6P3De87bd/e/jcz/mc4fan3K4kOyorpy7OOvcQKH7NCqj08vEWyRjixS9OtVsZpszGC12t+69wuiuZAYV/RgSizKTCPp9Yj5li+1rXeVB7F8Sjq/9ZH+K1EKJvr4eae++M2juHKcD1HcUP1ODZshdZzJUD6Dtqz849TJyG4N6+DO7HqH5az4dW+6P2MHGYaVt7ce5hUiYplqCCMQW8yt/iHEPXZdCU2Z6VYj5BZIySc8wzm4icwlu6+MK5h0lk8YRne+GH6itR3wUzAMDjBn7c+I1/k/GhPY84HC2mkjb9VnsBTH+r8Euu782EHftTq+9V/wueaDBGBoHkAAp8kC94PWui+FmTWPZ+HH+p5e6774bsysh+eMMbftNMsIzXSb7sy75seN7zngvIRJIp0Q1FguNAj4zxV2tGts0Xf/EXz78edH0Y+5C85CX/HPolmzFp8va3v92d88gu+cEffPFw000PKZM5hb+A9qzRgvSr0MOELzVjWizB6IXBd3VTPnBk8kxmAE9qN+Bnnfa5h0nbrxntjB/ofJDsxRLfSD2Q6PMoM4n7VzRZGWlRRZIyk0ihgXNwRx/1/t7MJRk/5x4ml7GHibUpvYyY9fnluqO+6XkAJWUQb16rtEiWSbrmIGTuzcxjtl545tu7doVWvrLH2Vne4ix6lS6LGaAGo5U46tLD5GwvUpg1Ykxaqedo7xKvUljYj+x9c7YX4/K/+tX/evjd3/1d8zrJyDAZr5+8613vgtzUkXHyohd93/CTP/mTU4+UkZExXjv5W3/rb03ff9SjHjU5wV/yJY8evuEbvt7zxtM+Hxkyb3vbW4e/+Iu/GP7qr/6/ac6838g4the/+H8cXvjC74OSJeN8rGTSmET623/7Pxn+3pOeNNz2hNuClb/sO+XZ8jr3oBAricI1jzBTYA7CMnsSrEErYxp4TFH4GhXqr6DXsmrkHVjfbiWbxQFrsntmgmTqe7WEDkPJZHpm78dseb30ndVzg8d9EjPCwLnnf4inHajvaA8czV+HmEVZ63kq+NmJeanh4+L/c4ZJVWmTwSy50ikeji0+FUrPBzL3xcyT573KzpZ74vK0QmVxWHrJk2T8aIVRKNxQBx76tv7wies7vApSco8ICecGKuwFP2PhJEV4ssIXrri+vR4mrv1I0LfoYxlym+xHnb5HRsW/+3e/PrznPe8ZRsbFpz/96RVLI4Ni/IewKMbnxuTI4x73OCjBMl7t+amf+smJ0fHSl/7U8OEPf6RgsYzJmpGZMf4bkw/Petazhttuu236+4477hj+8A//0Ez2/J2/89jh+77v+4Zf/dVfHV7/+jdAG2pMgKDPjgK///tfNPzlX94/Xcv5+Mc/Pnze533edE3pa77mHyi/OCQBAhiaVklGmAFhO8d7ojAnlR9TwPCFDraNlT8reIEGpDxUqR/3lVLl2P2S8QCT5+LD83MSexJMo5Z6mHCDG5l/tr6z5XHD3VnfkaWb1VESdxVmSXVOIIAfyH5k6ydb3pHre4MPB49h+xHQN3T+WMnwKNgp4LPs+UbOVelhUsNY2bknwYQPoIfAuYfJ3BsguwK9s76nvRjA5Wqrzz1MUpgWcFCLVuYOjJ+qHiYkKELtz6XsYRLYh5tfL6LMlSPugcN9Pabvu+567/Cnf/rB4dZbbh1ueuhNU/CDNjYdEyaf8zmfo/4SDHd9xga099577/DhD3/Y9Ypu9FO5Y3j5y18OJWRGgU9/+tOHt771re4vBy0vH5MdH/iA/Ws3y7NjMuk5z3n2/CffP1rSwcPXFe9poQVTk9MtMFnRSrH406ROdKj9ukmxXwhsPWan+WspO1VOD91DYOPnBHsm1Oo7ip+T6WGCMC2uSg8Tshej+t70vHF6WiCMpaJnlnE+uP4aZa4RA7nIF5Pm3jmjfR7cj27ccmTyzj1M+J03ud+b/ctPHe+U86SG6xZKD9RVDvVXWfJqmEVODwGv0rsZKJPX3MNE6mnBnS+nAiMGGfzOOE1yzV/QMreavMUZ2wC2CjgXznwXedS7NSfkDL4RP5uvS/om46vtabFuG+GwMfFBnWqpJ1LA/kAwuOL2gvfACesbtBc8uLMqKQU+AvqG7EcvfV9McGSeLCyUv/zLv1SZHWMSYWSqIAmQUfqYoBifR/+NLJORMWL9fC+VFUmAjN971rO+eXjwgx88vOIVryzYLksi6Au/8AuGL/mSLxme9KQnKQwSbyYSM4AYMEjfUpC+nDcNleNJBNBDwGVm0Z4FgrxAjxlvNUvmCt+Q/re3T0iV2CxmRMX4Nnig+uVFNYAJrclDmEra8IvlScCPqbYj089mrDuPr5e94P6MmltM0HcUPzXbev3OzvoJjzV5fGpRfXxPg71Y8YFeAyQLEdV39LwReyDO8w3rg39h1s+164xhImZyT6V3wBW5o37uYcKYGb2YJt61nijzoJO8aW8DzKTdephYycvaDPj4vVOxQ0eOR+4ULfixF9i47CqdRg4fU+tBcO5houA8e98A9oJXxmd83HnnncMf//H/M3zwgx8cPvaxjw1f8RX/2fCMZzxjutbzQz/0w1BSI5oAiT4/MljG8SANbpceJuPCj9eElr4tt4+/AjTikZ+3J9WDotcd9T2ZEVk9TOBo0DhoaNKKJ8FRfwANNo5BnqTnFuYCwoyomXcCMyDag8I7L01m0VXrQZE130b8oEylwqVxGGkmDiTfiDJHvPPFmi83UzX7ptf5cCT6jjJhPHxcu3aEPUzUyvH8QUEv9O5oosFLJdOg2A/ZFT+e2qfyW1Jm2ePcWR6aebSYAS02UNqEYhAa1VH2Op7xs62c7mQvOL7gJEUUM/R5hOpQIz8blweW59oPKTlRgxt+zYLKZfKq7Ef2OrbbizFJsfT1WJIVf/3Xf732Rxmv13zlV37l8JznPGd405veNLzuda9zf+Z47GPy0z/903NPkte7AB77n4y9UcaxvPzldwx/9md/Nn3nMz/zM4fP/uzPHh7ykIdMP/U7/jTwmFgZfyp5+y/rDrRSqUJ/zcWtJKPBN4pf4446h4erifEB66CFBLCHsuVZSZSa8TXq232lxFQSkjiwf5PYk2AaxrmHSduv7STjx2QqOdvTqXnciC0D+IHsR/b+zpZ34vZCg5c1rQIHAX1H8aNdm3FtIn0gW98beeceJvKmpxXtne6oT3qPVP5moBT0K6AngeXEFJVfiSmwZPJp8oqAyuxejyav0ExpL3k76XtatkDleDVqWT1MJPxw68SsnvfrBFn4Edell76zmT8Hwo97J7bSXihMg20w1NFerM5WYL9snLk98WMlSzT7xiu31D4kyCvOF+K9VvVgGO3CgidaaYe8pFURd931vuGNb3xj8es0N37R5q8m4SP749u+7VuHm2566PT3mGR5y1veMn3+WZ/1WcMXfuEXFgZrTIDcfvuTBUXz+dIg07ruoJ3HgLzQr6UgldOWyv6R3Snn9l0LppagzKv8oXfUl6De6kVw7mEi+CUHxo+r/xlAm54UwR445x4mcxLkwPp2/WKW7CnsBxqP0OQeiJ9zDxPwV9+ODD/o+eCfN5xhInpBYI5HKt0Z8tBKX+EsE3noHXXVhxPoUNpw3UrP7NxC12XA5RQ3J/pd6TmrIskniLwnqG9XJJN37mHirpj9QHYFurO+xTuIxgw3wzn3MBGTGNUoOjF70aWHCXDeIMSeJTmqnQ/Q+UKDfHberEnwamUrFIQMedSbbfEvrLEk3wEvigpaNB9ZG1apKoLyxDvlC3MFZhho+JaCCdqjREqOnnuYXCCiEY8qM2B+QxZ+1mEaTCUzmZWIH3M7Na7nRvYpyeMHTEd7wc2zakfOPUy2TCLukNaeDwnnzbmHiXBARfTBn503wrmHCVKx3LMyKTWWdO68iTiIVfouNj+pHBZyQaaBmRnOXscr0rPGq5RPegKYSQftYYLsM49ZdMZPyq8DiTFrZ3vBk7/nHiZGpSYb5448l5mk3S+jB0Q2fqRDLZIF0MYTkKsxb06qh8mJ9aDw6N8u00AILs1gOYpbnrSkf3vnV5TOfgzyTgw/Ray5s73g/tW5hwlhKh1JTwvXfgTOB6+HjXrt0onnTGZids+RbHknZi/4eePh49zDxAq6gUyulVQI/0qMlgHrxRSgcluybzuPz2UmcSOwQ0+ClMJp9jryTPWJ6jsMTSm5R4REfWT4ehDQF7WoHGbrG6E6hBezI/PgQHh07ccO9kLLQYSIftn4ORV7gTq1NVi3Sqwt8iS5gDyXeRQNwr1eJuceJkfVg8JM9hj+KZwrSMTPNNZzD5Ojwo/Zw8QKbj07YV0PVPwgfryI5q97D4ok5oE0TsCeu49IzCf3S8YDjjz3fOE4SLQXk/si2Avxp+DRNeiOn3MPk3MPE+3OX8eeBKuv38I86FWJPVAPCu/O++pzn3uYpDAtRNuagccD4cdlCswAivY8OvcwUXoNWfYnoefIco1nWv8EeZP6gR5Xak8TCT88aAtnI4Woz3OO4GhQvjeyrOfGnnpMTvo58f41eZ49hyuJvKjTyjw4QnlaMLU41V7lD72jvgT1B+9hgvSsqdGz9etFJ9wDx9X/DKBzDxMShJ6wvs89TC7OxeJ82fPXyS4RftDzwT9vzj1MyusMi1NIG9kBTJPFuT3ZHiaekyp9LpVqeSUtIpfJO/cwiSye8Gx2Bbqzvs89TC50GGIa8GjjQMwNF6074wftcbUuX2UPHITY450PaKWnMK+99nc2fig+W84HC2An1pMgqweFmPQJ/vrFkkQQz9txXZdg9NzDxDVx6wONeFSZATxpOesnbD+spJnVUJOsQGHOE3pamIvbuJ4b2ackT7hmVqtvz15w86zmphP0HcUPvvmEJ09J35rBDSzAuYdJEpOIbYhzDxOkotyLyUDlGuNAK8fFfsqu9EnXHARmyrmHidCboDN+Jr2fe5joTDGvUtdZPwVTALE3fLzJ4xNj1s724tzDBOwuT3+dDTwfXCbDsfcwQbODNcwSIdgwgyfy/LmHCfArbtKvIXj21vrckecyDRr0He1JoCU13P1oNFgthl+zjle8J0ERa+5sL849TAx7ce5hcnHsOExGmHmIXJfx/M0rbi+4vfXOl3MPk3MPkxt875Z/O1c63R4E5x4mpTZ31k8YSp3HpzEN4BxBQk8LOEkRXjyh5Nd5PU/NXvAlde1Hgr4LXx2QJ+LDw0K2nnllK5tpkiWPrkv2nWWrxOrpA/lcqnQa33MryWjwndCToKrwma2fbHlHpm8XQgw/Gj7gXEFiT4Jp7OceJqfTwyTIRBNC3FJvAAAgAElEQVT9pQB+IPuRvb+z5Z24veD2xT1fkKRMC47OPUyOt5IWyvzTSt9OPQlQpoBKt6JMA2Kd4B4EHLznHibDyphJ6CFQMA0q5K22+tzDpK6nQ2fmxno272QvOHMFZaKde5hU9gTR8HMgfbvnGbuDXJwvxvmg9jDhlbFZRuF0wVlIwcvSskbNUWGZVDz3MJkrwUd0R10LpiY4CUxWrxK4ymPX7Jag/uA9TPj5vwdT54j0LTJpjPHV6juKnxUXRnQP20dqL7m9JSYJYrJFmAJH2KMoqu9zD5NzDxP11+gq8H3uYcLv0Mn93WyWpUS/lZzAq9DDBKVF0xSlVKrVnF63dLJV4LmHCbJoxjPZFejO+j73MLnQZc12FIOAFghZ+KkZ4M74SelhwoO1MvZ2WfyFOex43qwDucz6pnOzkigtayBVEKHSqPNSiRlA9gNa6ROT5uTXBpafsoQZBmS+5x4mTpOWCK4kJhG3f4Y87brPRv/jg6h/KgTpmyQ/bTDd2LNGbMAq2E9oWRvXc/OOE5fXy15I5s9klnD7MeNx/N8uk5PiC+iJAuFEe+jE9R2d+7mHyVXpYVJRed9U2pLv/IvOh5fxtT5vHB/UWDaj0kd3KZO3Hobz/3czwj3u5lvXqQ6on73xOKnp2HuY9NrXveReYvxwp2jBjxv9a1GYdJo79geyH412UmVgZMu9ZPI0ptIGHxV6tyr71fgLZwfmgTvfgyq/2XfAj12e9VOkNT03gr8W4zINuN2RMBrBiyFPS2q4zC/0GlXNembj58D6hvxKyoye9c2ZJdV2pwE/ov3I1k+2vF76PvcwuUASZ2qyv889TMBeODX20TlvtPPl4v/zX8mpqRxyo5Jc2Rada/ROLurMOvLEIKPzvFfxyeu5ayU6mhqlqWnlzjuauV6/DvQQCPlQgjwIH95aZOt5eV+23BOTd2V6mJz1Pd2h93qsuPYj215YST3n19g8k6Emu6AvKg/tsb+5wa0dr2S4a2WN37MOgha5/IAglVhLrFtJRoNv1F8yehJw8wItR/Z6ZsuT9BJggrhrIFW23S8ZD0hMJfJ4yI8hzCSV/o7ihqwj99c3VIPI/LP1nS3vyPGjMpUYMymMG+t6l2JGIfuRrZ9seUeu783WcuyPdr6oyxboWQPV7M89TI60h0lNJZobhfFvnoGNVKIdeYvzC9+RnHdHtCeB5RQWh925h0lXfU9GKYCf1VZn9TDhmW7JkQGZRWJmtgE/4rqgyU8089xL3oF6WlT1MOF07kam0iYZsfQQYEw0qFJs4Ceyb9Zg4JLp261kSz1MKvStnkfL+UOTPpCXFIjCsuTRoJLaT36dBcB/0QOF+APcPrv6kZIdUoUXtWfWc1KPDCvo8c6lZHlaMMWZAhozDb2jPr2nhllEBpjVA6c4/889TC7UIuDYPS9m/YjXgIi+Pfy490g62gt+flfZD5oEO6L9XZjxih4Um/OebePCfgT0vcEL63lUw1RCzwfXX6P+uWB/1mlegfOhFT/o+eCfN5xhwjNokWywVLoz5KGVvhUr87WO5dBD76irPhf5YHPny6n8iZk5Q15kGddn96j07ahvdw0YIJp7mPA7uFLwVsksWpwd7XqUWxmUCuF76ttVhvBAcH+7r2iUpwbn1Hki+EbtBXfeLaaStn0g/Qfsj7uW4wO98EMX5IjtBe+BU6vv4rzhzhdRBBLLF8sV0HcUPwizxsVQ436E5dOFa9pAHXpO8PFQJkgL80BiBhB5kL7JAptFFT8nUOQMRH9Ku+Yg4J/bS01eE9OAg0uqnCbqZ3rdAeWZzACe1LuMPUys0rdraIAHThw/1fZiXprCfhj4cZkG3L8i9tKN7849TC6AmoxH9HyAj1+lyLAkhxAiT4EHoGdNFD9iD0R6fgNmQX1knuC16x+6dv2T99w7DNceXmTe4WswXiUi2sujhgmy169f0Jgke94BeeceJoyZ0atyfCT69nqiLM6dx0xSK2uSlUCiQcNKqtdgAjj35l28PlvuJZYnHpIt+rYOIkVudQ+T8/kw/WpIiGFjJYWl64WceeZU5EX1t+DJe1/kcwubTI5nP8V178kM4HqL6l1o4ClW6rLk1sjZs4dJBDcafmnSail6sP0S2p/ZPSiy5fXqadGJSVUk75L1vaoelHvuYSIw8nvaS8D+oEyl4tgA9S3619L5o5yvkN3I3t/Z8k7MXvDz8NzDBA2mK5kGxX7IrvDy0o1UmavJmmWPc2d5aObRYga02EApWFmTWBJzBNWRFWSgMtDkxxWSd+5h0qLsjsyVI7FnGlOp2OcZt0iMJBxa6YGTEy0qz7bnfCy9kiktc+YKkA6IFvmV8qxC+7SMp9jDJHsds5ggHJfZ42yRJ+GzhhmAJOGCDCWxcixVzGvmj5SuI3Kz5Vl2IzIu7dnGdTSZSpV6dpOu5x4mcc1Xng/uixz8uOdLR3vBzy/t2ow7R/pA9v7eyGMME/OOX6AnAVQBQ5MZQOZwCYo2vljHniPTWkYq0fxOIf0+SY6gla7VVnO6FLtTzuWde5goenP0k63vqDxR3/wOPXoHn2wUfh3NSgJ6d4CzeuDs2sPkQD1H3IpCEI+hO7Gj/ud/xaEJ4MdiKmnJB7eyM38RxU/I7mp3ppn9je7H9SztiR/ufEbOG3Zu1urb7WHi9FTyekZ0+Zyfp8Soba7fLuN3Kn/F/qLy+PVd1F/p2cOEM7GSe46IQVNDzwSirikJtNCrF6c6bD9mgbxHwfS/nWqJxgyYvmv0rAnZX0Q/NTiymBsN+snWd1Seq39F31H8nEwPEwQ/J6xv93xn9qyXveD4QX5t6dzDhN0Oz+5ZUyFP7WEi3eol58M23jn3MCl/klUKItA7omgQiqbMsit9EjVD9KLBAXaWd+5hAupBe+yS40cNzrnzRINxslYZTCVt+2iZ++J5w17w70NIuOT63qyBpsBGfa/Bm9LzqAjuIszEgL5D+KEDarHnfIGz8aTJ5wta+ze0SZSHrFJbi1yuj/E9JNiZgmzUvyDjEHsQkP0QYVAuAxDP23l84zOovdTkpfQEUdazWUVSJTaLuaLh2Rg0xAwQ9A2fR1bQYTXU1M7PhJ4ExXLsvB+ndx9Q3xsoOHiEzgfJXsz/79zD5LT0HbVv5x4mjfrlCz5vuMP2MOFG+0R6RoQrkck9Vg7Sw4Qd+lAPguR5qxX5PZlKNRXezuNbDnuPmXTyPUzO9uKiwFGDQ4eJ5lVe3c+lU10KumlDScYs2ZVZdFXOm6AdRivloUazCg6Qip2LO5TOXMMsEJJcaqO7FkZAr7vf2XfUs+UF5+3dMd/gidqkSBZJwGtROaZJLsZMcpmD6DWqGjwdWD8uMyCob1hewq+bRHtQeHYJ7mFSo2drHbOYJch1DNQPkXDZMu/KHjgoU6nIYrfYDckncpiMpv3I3t/Z8jrvb5GZ1oIjiakk+KcXuOEMk6rSJkNFcmUKbkDrsy1v2Dhpk0cqhVq6L3ne62uy5Z64PLTStU6zQt+QjZSuLzB6djQzXFQ6qJ6qBM1fOnF9h6fO5tulh4mVvBHskFj5E/ATCkL3skOXHD8qUWUHu7G5HsKvdyD2JFs/vCLeS76H34rKfNhW8I0pVXarhToOCSBXLbRLTiLq/4BOsrb8oUI8mswC1sINYlAZaBKlRt6eeMruYRLEj4gPKdjIXscQANnLLccue5wt8iQcVciDmEpBvbtB67mHSVxT2XYSxI9F5BJrHGiy14mn1+lKxTN2TSa0mNn7eyPv3MNE/9WBYA8Bt7KQ3cOEZypnZBWbwArKBHChPQTcTC2rHBd3DI+9stuzJ0FDT53VBjo9AzymideToDBQUvKB4Car5xHHE5zURCscVvB7pPreHCpOzw2UGWAG6afSw4Tf4UZwsLM9PzQTUf2Vqc72o8CX0GPJq8xWfU6itw0TgDOranqWcKYJMZLrOmdUdisrpxt7ifQ4SKzMFT3kKuQWwTdxYKZlR88b6nzPAovvW8kMgUkk9qw51h4mJ6ZvMeg29o/rb1J9k70ZxY9772zG44j30HmL2KcIU+mS69tlFp17mFwckxX2Vj0vCL6lpIarlyPtoXTuYcLvTBp3bFU2sGT0pKQDesfYkBfKkvHUfTbTgMrnTkRkoFJpNlHeuYdJRBnCs531I/7ueWTIjeNzmUZgDwqxUgZeo9LgDt0xDtgfaFkb13PzjmOXxwcMMos8fa+fg/hRzxcaVM/JrqJnxfjF5byxrktp5w/Rz5Kc2SQbIOAoD2Xrv2Us2d+1SmsaQCJjcORD9oHjh/5Nkz5GTxSEKTmJlZIN0jUHMgbT/nL/rJW5g+groh/+rDS+LCZDBZ4gZgDf/xZeOHONMySNyjFkLwV984a73nldqOSK6XsDXQePYfthJYlrmEoJ+i7wAMgLbe8rjp9zD5NzDxOdCcIzbGCw4zJCLNo9UtHUMn+N47tUPUxqKsVXTN9qpVhh6miVj1APE+4lWVGhxlSSnGvGPIIz1nS/Ne6f6HrCduJI7QUfv5bkmf5/UM/i85JnU8lUcn/9rMYOHzt+kOteNfOuxCdaSQ1dJ8vA2Wh3Iv+YnUKZeMX+Aa+zVNm1UT+sclotp9dd8uz5B+UdVQ8TJQgNnRfS/FsqxsH1dPGVLa8XLvfoYYJkHz3myVnf/ZkRxv5BmUpLErnZH5LOJ34zoIZZlIWj7P2dLa+zveDnrXe+XLt27mFS9jRRYgYzyLCCy4hDpz0rOZctck9cnlep2Exvh14Ea1CB9BzwdHfi+vGmt/m883ybe5hYST0wx6DZj67MgGxm2rHKa7S/mj1Zp5ttPwR5Jj68DYVQXDwZ1ufZ+7NlLNnftYKgjHcFmRVu5dgKppN7EfBtpf1tLlNw/u6SS/pyv2Q8kK3/bHncMLD1tArpUE7SYJZ43xfxQJlKLQwda94tcnfWTzU0k3CuMZXUxtWgP7MOT7JHl7mHyangR9o/AhjD9qPBXoj2RLAXLdvbvM5bsxk3+r6MPUxoJa2hZ8TGKDg9BNzKwrmHyTZh26tSWsNcOfIeBxqzqDB6QA+KS9nD5BLqO8qEQZkAJ9fDhAB8rYgeg74PyXRLmL+YpGmxH7xyNr8AwhsanUs9JJTrBuv8LDo6Ol8yPq1Hinv+o8kO67oEel5m9zjIlsfmUaif7vf5Tr1bGWbMRU3e9P8dpoD26yZqUrMGX9nrmS2P40xiPmX07AF7Jrj6n5UzwaABP+ceJjfWT2S67ajvEPOpQd/QtbEaZhFwXoT8NUGembRCz4kj7TmS3WPl6vYwIeDVKsfc91Iz5RJ9bnHynF8rEDNzhrya5BZMd0eFS6VUzQtAZHaWd+5hgijBeKazfs49TC7W3q0MS/YkYH8gJBy7vvkkspkLTB56PqixOqd5j38Te6leF9JiMqKflVmEJBWMO+aF+c5ez4i++AaAALvjQ1YpTQNAy/AkJgDXP5Hv2o8lKOd4mQEZqRSK06WVviX4bOxhggSf8BIj+oOFOU0bInK0Z5n+p8cCpVONGbDpgeToX3PvIj9dqtrHeRmnz4EeFBqTT1zCK6bvzRo4+HHthZZE5kntCvuxJKVE/3w9ILdwN/UP4Ce0LbPxw1/euL+j+g7NnSQhs+3Fak8CTBPzvOH+VAN+xHiEyIuuYfH8rO9r1xnDxMzkZt/9rrxT7VZyssd5ZPK69zCxnF9eyWF/u5nhOejY+PbRjOi5p0VZKAMqpV5lTTQoHi9X+Rz9tSUIL4es5Nfg8sjsxaaHyeI0OUkcFy9a5UUCkpTM4Mlv4e+T6GHS6xw7hFyBuRKqhFlJm95JFQ2PUpAA2Eu3d0lLrwnrbnZLJRdhBrSMO+vufOX8vTvmZlLCwYdn79RfX2L4cv1TL9jI1k8Lnk6sJ0ERnDXq+yI7vmQpY/dVNKbSZlhnfZdtESLrITGfKnqYiHYjGT/r8eecR5FkpsgEql0/Du+InEp7Dvv/2eeOwqzxzper2cOkoieBmqmnQYcVXLakt7Irh5dMnpa5XqdpBb2xM9BPUpx7mMSR3hmPWvImnAtqwJFpPzrPv8i8x7UjN4KtkcNLDdnztuQb4/Uqn/BPXPts/xv2A+iJouEFWvZe61q5vtCY93rIcoIzxtAo360cB3oGQPbNCi7m9fD2h8kQkCqxLevcUx5fsJpxNupffaUk1yHKhPWP2i/KLOHEGYGpVLOM63eUeVfLzNZPtjxu+BvxvrEnXrIu6g8H5IlMA67Is75DTDR3Hzj40c4bFdYBfXv2Zxr7uYfJfAcOqcz2qsSee5hcxEhCJc2qpKDMAPdOqcREOev7Iliq6EFw7mEynyWntL+5E4rYRS2IcfZPmAnACmfTn0Dl3f21JXIKb+4ILzR/h6m2GLCF/rv+zSsDHdczVCnuyZzLwjvD1eqb0+sevEcIgAf012bE91H68IJH7fpJ9PMWZgnx7tWeJRmVe+sOeU2Fr/ed9KzxsvOvCKYA5pnrf9BkTzAqcHuYaPiMVI6ze44cuzyE+WTsp1p9F+eHFJyx8wi5NgXbO4oHwJ7w8xtiGmTtR0Q/x2iPGnvWXNkeJtn2AsFPxnkJ9jziRSmzhwn1VymeRHvBfyWnpbQllSIMeV7lYvO55GyTFJvLNBCCFygIrbhDzhvduZlA6YHgerrvOHZ5bAJF8oYEDVqm2sWTgh+EGCT6XOSLZmNDAD9LsLoJRnfcj7vjh78wWBmv1XcUPyZTiSUxNHWZ+CGHlxZUurqZkx0FjXgceDZ+eOkBGpjyUFDf7quYvOYeSIu9WIKvOSky/WnYI9ieJNqPhbmSqn9tf/INRCfcgjdXwYEHIkFyQKz6qPU+ur/H54DzQKsMi0nRGmYAx6/ADHDtq8M06NLDJKsC7egrDIlkeab+E/FUNPhUaPXQeWklIxb7aeGFL3jyeq5+FbdP834M61sbL5XHN1DkJRIzgMjTlkf1P5YkH7U/gDyXaUBeCCUfyBoUywPYo8jyXTZ9h+ZOixBBfUP4sZIjQlFPtB+AvkPnT7a9UPZ3uIeJ6itdhUofBcMB53vuYcJo7b2YK0ei76xfS/HuaItG2ePVKZ+jTCX4DiPdb1dN35RhkMBYgZLElXpXr/9IyQygktylh0nyekb358GZK7xSaNGwhXMuzGRSve4o/zv2fFUlOOIMtlRcleB0qYhX2cVxPL16TuxRyRbu0LvMAj5hK7JowaGU5KJBaK0/SPV1FfDUC59SMqZF31Kyw5EH2Zuzvi/c0Ba8SzgC5Hk9KgrzkYwfCB+eHamct3qeZO/HbHm9zknlPPPwce5hAjqPauZN6lnRuXJ6Ej0JoilR+nxw/WBmkWSMYj64nHMIVIqhZQnO35V51eSxrK6bvAlWaJEeFBoRw2MqbSojrnKFB45d32rWXYhKdpi/W8noZTc4LZZef5nn7VUSw0nOmvX0voMk1zwZWZ9HnNysd1I5QQaEp99VnBQMRO1W0NkWK4Pemlnr730X+VyqvCPf054J6st9Vfb8mbwi6DKYSu42SMCTWTnuwdxoYWxwBz5L7531XTicLvi2D2hMpc1PB9f6wRRHjj2C7EmWXq6ovlcEgOtoETPEYz2gb88tmMYqMdNY8jMEe3DesMyNPPYrOeI1CLKqG+dSuuYAZPrcyqHhTKoVOn5HijbYO1Z5/NBruTMuOdmCvHMPE6fxIq1A80yklwGWmBBJFW2UGYBmsmuYSqZ94MaPN4Qj+3E9PCP249j3N5J8jeAnKC9c+bfsBfFuOJ4O2sOEVxI7rmc1EyTLfgT1Hx4vk899zOlvYv+Kv6Uk8ewnVNufQ36f4514VJvrlqh/Yz0nVZoz7nhbTJAM+YTubSZzvH3J/LEimAKYZ+qddH6Nbh6v+pOTqL8F4MGzv+qvLnH/oAZf3L9tZTJky7OYW8D8XabRrJ+FoSX2wJKCM+Z/mL+WspyXCrPI1D9iX5j927WHyZHp22XYMXzX6lu8RsTjXTf7WGabip5X/Pwk9tOzF8XnAn4y7W+R3KixP437O6rvIn8AjPfcw4QYWS1z6WW4xkWHglAjk184mYY8OKNFH5RKn6JXC0o/dnlsGle2hwkF9LHrW6NSgJAsHgsyI1BmQGEsyQvd7/OKicU0WJwoKQmh2Q8ygGkZx7+5U6bIE5c3e3/zlwT140Kglzxl/xQ9TaRkHk/GKMkZD0/WuSOeF8RZRfUPMROs9eUCXGUJD4Q3EI06GTUTmlDF92mlO6NCra0TYz6s+3l+f/P0aJBG8cLkI779NAXuP9Fgcp4jql5NXrceJnR/1zIZrNJqzV5Ilqcl6ZYeRc34kirFCv1dW+4CHxJ+pOQVurbJ65ne0yJ7fHxdmD2ZPub+QsQcgvajOJ8sxoiVfEqyHzyZgUJnsUdqkjQkSHHAHP2EX5EsT2SiZeEncm2VLIRoLwjgWnvg7KHvWA8TgWmy+mReRcH6/Kr1JGicr5aZNIMoN3skWEdj16NMA/j6whk/Q7hCrOBIxQfiTZOgvVB/ED/uNZirpu8ahpuWOc+2H5JPENR30TxBshtMXsh+BHtsZO2jsJwkJpn73kb9V8k38BuqlB0hM0Wt/As9NdxKmGfXwCCk+j295EtygcqeOw+HCeEyC7idsiIV9PyTghcp6a0wDdz9JSUrKHOnZV1bmSVIMJQ1voT9ZSZzavRtJVUdeRCz7orpx3QjsnEEyPN6VBTmowU/Ao4gfNScH8C8zz1M2K/3KueZh49zDxOE9hzI5BaZYGotwilHITV3lmfmhPjhuTHWvXoRSEGAkpiGYNCr8n6s+LEUBy2Y/RDKVIJzBBU44pWb4u9j13dn/YidKlv03rieWmXdDP5q74DTa6NZPUz42jWuR1gV8EayovuWBXWoQuEJGV+wnGrgPS7zBL3WU7tcFcwSc1qN67GRnS2Pv0BJjgCqkx+RxlstbLs/mnuYJOKpOBbIvJuYASeun9aeI2Zj/gocrfZl/g84OYzaEy35J4QvWnJLTVJUzBeyHy1ys+1RtjzuaDr2zSJKice4oe/osT8NFTh/QurqbH+H68fQw4RW5rJ7RhyTPCc5MwEDvVOLBumCvIP3MDnr+yJG9DLKFh5mS1IYvQT8FAbKsYJQzyPKTOM0XXaHWJMn3lls7VGEJEsD+jm2X0txK/8Lfuh1In7nFsCTSne2etjMuEKZJsUdZeqMZegnyx7thafe46V44JX1CnyglTUXr8zpb3qeeO/FnXN6x5ztjxBzQKvUS9ceODOppmJ4Yj0ItOBpMgtS8O3Zi1mgGKwnMQPWWITvD4VpwvG5Sw+TLCZQNp4a5blMo0X/FD+kZ4/7fYupxKLKKntGzqxNkFrDVGpcz03y/xDyEnsqHW0PkwAzLdoDZzVrx3BeIPhJ1Pfl6GHCU0FOZUur5KmHqRRcAZlMNeZDkw4S6KUr2Ia8UJbM8iZ4BjEiWFrwFnlBfUeGOuWOKvUdxY+VE9CWZzJWFn6soEPA05IsW+4or3+36OfE9B1lGrj2Iwk/q5ql5Cs7BEy8cKeJTGDFk5TE0PDibahsZkEveXTDZuOdB1/AeRG1H9Pz1nUcjUgh6Z8nBRY81LT8MOSn/BoTij/rPKuhPXvytM+98UY+t0pzqL/A7QH92wrKg8QccTmkyp7Tc8K0twT/y34QG2hG1pg+K1VK+YAisnvJ4/ZrfE/FP6iHiYUfxV6IQRYLdqq2VwWezGXJrrw7+zWsomx5fAAOPrXXa8dnbU8LVQ0V+o7ajyamUrZ+suUF9R3FZ62+o/hZig3Idi30L5wX5x4maOYr+072JZe3Ww8TbiRosBFhBuxVeaV6z6g895THM7I14z33MKli6nRngiDBc42+LbkBeVCj6yi/kj4vne6VTKWT7IF0CP3zIDqAB5c5gdCzjfc1MUGkpHSQaVJNQ0f9l8hzWQwAjcGyR4+ElkqhxLAx5DUxA6TkRdSuAUktd/9I+NgDBxFcavv3yPFkJndqkrFWEi6JqdTEDLD2fba+e+3zFrlWshiYv9qjQvJZWvAj4AhlJkG/jpS1L7PtUKN+VObTHuM0mI0XuPnQteufuufe4frw8IsuzKOyW/4lVyJX7DFaZkHLQZw6o9LnBVFq5o1l8qfnkud/5eTxU9AJxrTMtcUs8vQdspUBphK0rU4RP0ZyDZqztm8S5KJMJdiXlpzLoP0p7Em2voP7B9ZPL7nZ87cUCUwWZS4Vh3tQ/6J9sZIO87i9yiIwvfzzCXqp8ZC74PPBrUVHre+PfB8ppRnyPP2ZwVSQWSJuAyOoMINPdI2kyjj63WjQki23RR53ECuZJZshMLxtro95TBJul6ygMoivAi9SsHHs65k9Pr7hauQ32hf+Si1IR5gBpj8EJAGr7Mke9qNGL9L+PkJ9r1OTcCTM2yLOuOdH0F6IyyUxldhxH1IXOG9Y5kbeuYeJ/uskPBPambkyKRHoGaBmKiWnulcPk/ldVT0Isu7gS/qRrk0AmedTqGSjzAA0k63JK+j6Tjbq4D1MMivrnff3ZHtbKv9BvLuV/cVeUPp/RY8KtScSWc/VeQKZaWIliMx/vbPcst/3su9Z9i7C1MtksGnXQ+h5RbzjIqhrOc+CTJIC7954iMekXX+oYg5oeJQqgi2VVqTS3CIfuZNee66SZMJ0vBCvvfibOtOsWLaxD9wfoR5xDTNAw888XvE6roPX3XqYcIZbjZ6y9d8oD9V3NX6s4JdFlVX+Vba9aVzPo+hhUoNLpQfUUfcwsa5XouejYI+amErHjp/k8021H+HzhzNMeCYNTsUIDzqVw3BhqbIngcU0gIJQ9E4ymdASHG0yfpH1lBaoRT/Z8vhckivFKDMAzWRr8pCCtJiJNfS9ccKdHgRLsqx7DxPuPEbw2FnfrUyqDbz5nfzxb7J/FoZaFD8rXmZ5i5M2OdFS0jJqP+ghqsiD1Ja8Hzc9Cch8q3pi7GyPwvrmxIZKPMH2JdGewPZKswcJzC4Io/ShqEMQfkHDF6xSHPq9WGoAACAASURBVHE+FwODMklWe2E51YZ8Jxeg2zugshdSh1QZ5gIiy++sd0SU+Gyv8VJmSWD+m+kieKBBuNfjyEqisKIDfB5S+yjhidvLSOW4l374AU31FQFVNj6D8qrtyzzfNT6hfwt4Uu1Lhb5Ne2IlRyN68RywE9V3dAlOpocJAdi5hwmaQTyVyu6R9LRAK8fFJrO8ds/rEnYryiw5BeYGdD2nhRmQ1HtCrXiy/bMkX7xKiMUM2Kg8iJ8CHwbToIpxkW0vdtbP4qxUV7CT5y/6GEF9h5NdTH7IniTP3zR/x7zve+NWO79rrh9lrCPiT1iVM2/ciPzoPLLvdCO9S1qYJUhlr2Wdguuh9hzQ7BM9uDy/xvlcvf4yf6/KfgfnD5+P2Xf8lUo+PB6kJ0oCTs3kTo3+rcgUwQvBpRi0SkyzrP3UIkfSd4J+TDeiZryN++dS9TCpWT/k/GiR26ifcw+ThErVmpmc/0MLxqp9fKAngZe4dJMT0RShVHmjEzx2eQl6R4MwtBJWMAMQejt6R086JI+RGZCFH+6lHLlclKkE2w/AXni+WmFPEArCse/3YxofH0uQaePakwT9h5M0UlIUYC6ZaumNuxZMHMt3LUVVjNGtDFvOKnoeRZ1WzqSqZQJwPFWsz+Yr0vq3yE3W5zqU7HFyh9NhAkiPi9s7EV/TOwVmQMqvI+20ni1QWua/8VNbhDbiU2UqSUm+Fnsi4aiSqVQsF51/yzoq+6dZZDYuG/UN2UvOXCVf0s6jzbAAfcP+s8dMi5w/fAF64meaYE0PE7LKGxpNpAITvJPvZvSz5SFBdWS+jrxJ9+idNjRIF+SpzAJ++Bk9A9aYOdKTIFs/2fJ21neUaQBdHyOVgjCe+CEz43FzTUii0VnJTMBeeL+GcNJMJcoE0HocIHYkiHeXicacKEn9iD2q6mEyvwxlloh3lElPGG6PqiqhvZgrvZggkR4snHmB4M2rNLH3m/hZFXSjZ8VoLgr71Ovv+Y5ycV3Oup6QsS7z/FRf2FtX5PPsO+gIs6Sl4szGS9R90cPEouVL5wt9/gJORU8UNajVmADa+UmDjPm9Ift6qvoi+2fFM4JPDU8gc8XzBzb+p6R/AE9iUW5OTq32bNH3/D885q74uYQfJs+Nb+i6S0yVxP1ZBL876Ns9r5394+Kl0n5MX/OqX+zzDTMtCT+p50m2PcqWl3we9ethwrXSkpJzKntuJY9XPqTgnIxPk6dmvgTnSDWS3h3R2Xkv7jCvXqFQCkTWVZqQ6JUiwqR7EUKKGRQlPhas5HqvQpkBhfNl4UHpQbAYReRXl4rl55lbou9oD5MleZLaw4QvcLJ+UAaQp+f180a8b76u6HtxosM9LYBkh7Y93coytR80ybk4Vcz+QGvauJ6bd2TL2wuf1EAQBYX1X3keRSovon2R8MCdMOR8ok67dl5p5z8HMATAE3oI2qAXAOD2Gv26ah+sILylEszxToLB1jvjxf6RKnvcXkTg0KvyyhXAguPIEItnG+ePMgNae+SISY8aZgBJOhbnKcVXFnNJc/AiymrUz+ZVVmk+Mi7PYVDwGbY31L6Q4NbDExKkr+rh/paj/8I8CMnPJqbSgfXjQiB7fOyFJ9XDZB579DwS7W+WfVf0c40zTKBMXa9KHJXbUuk59vE1Vhzdyoa0WyNeO5A0QyvDJ8kMaNSPWynojM9J/QBTqWcPkyKZIuXqWvb3ietnCbZcnGiVnWT8rPZECrpb7IYVZDO5IXuSPP+D9jDqyfzIOk+jFUZJP41BfwYMq/dbZP7R6zC1dlB6T2Sc2nt7j98ZN+R/SsGv5PMEK8P8PFQrxbPcKjxl662XvrLHCTJLXKYBw62YSxGYJSqThBsWK9J18GQyT05kPZuZJRYzoIUBI+GHnzOC/XPtSYO+Laa+aI5AZpppVyRmUYvd7ykP0I+737Ptm5UcJvub+6Mrjgb+KzmZlaSkivaaibRoVS1OmuQ8MHleIrjYIEnzXmUeuzx+atHxuqlW4IEkptIqBtB3yNci4/OYJcBsb/DVgaQVJIs+dCpyk8eJMpXgoCwBP6Y9SZ5/Op6yx8eBnC2/UZ5ErKGFPzgpXJs0sJiQQWYJZDOs9cr0D6DB7PxQMrPBrQRbzm4tXkAnWAw2heS2qYHk9VrfJcnNgEK23J3nbxWmofNLwlslziZ1WMmJGn3tvJ41QxQr2woTJCy/EZ8bfChB+pIMDPm5o7oD9ipkXxrnra4zmlxFFZU9zmy8O/Lc80iLoxPthscsaiEmFnETqtNQ0uyy9zDhh0FtRWf8XnZlU0rKAMwANZM9K77YFII8MzPKkh3Tn0Sg1rPGzeSOgqQ798A1B7iS01k/0zIcEX7WoJvS87U72FJSh1XKNs7qqjBiUSqZAUUPCipOumYnZHrhoDRDP5TB0oLPA+PdZaIp+vfsB7c/LlMpy35w5zybubSXvrLwxZ0Yafza+deD2eKMR7RXxAnP/nw1Iy0VONSe8PUEkxbweYLIb6ngdpZvBk+CvXf9iVmgSON2sgpQDwpyRm2KIDWVYmR9IzjNlmcxAzijMzLOzswAU/9CMkerHK/qFqI1CC+efwXgCfZzx3lJ9iVj/2cxYbLx6chz7YVVbCfJrk28Q+MfJRlR27Mm5J/10ncW82tnfcPnphZfLOcHj2+ZvrfFVo1hwg+dmmxNEjNgPWylyQuxHD+c1cy7EAypThtSySPGdgmuNXnQckqlzVUgGxAkkD3UWHndvDJZHsoMMJ0xKTinzhYSZBBjVSx/QN9oZrdY0+T13JVpUGM/GvG++Tq/U1tpP1R7klj5X+2FlsSgSTF0rzeup/uaXvikC97R3qX1MGH2ZPqTBBnweSQkNzY9sZAkl2avqNNuXb8izo/KdPMMmgueAz9gBdV8/trf3npan7P9jN45RyrCIv5o8EjxyoMFwJ/S5Df1HOBwkCrDLaVHR99hNCbL24ijSZkM/GUzA7h9k/A1j1vzz8w176V/gvcmvFobMQwmw2DT8UbsDWJfAHnSNIv9T+0H97cc/XtMgzT9VAGQKTF5v6/nKvdvFH27kGLjQ88Tzb1C7ZHEVNKW29N3Sg8TFbDuCpYPKPo+9zBBK0g9GCY8cw/eOXczkxI2IL6mwscS5IV6DmiVR3C+buY9m1lSqRd3nL3kVjKVXGYA1XsjfrRrDdFM8a5MkyuCT/TXl2BmGj+0KuyRZl9OUv+97Z9X8e1lH733op9rSWutst1SSY2c98j4pYpsz/H1fl9WhbmylwFaKYaCKSS7xM81JMnFkpbwua8xAxCcabjNxkO2PIth0jJvKTgn+laZJJ4fY8VVDp5cpkFGT4fO6ykyV1r0lG1Pgvh07UmDvs89TATG/YH17cYTbHxFcgewH9dOqocJr4xQmtW5hwmeQrMODVyK/mSvyjOVi1bC0GChET9Q0ImubS/97CkXnSsaTCfK05gFni+1+dwKvhw8mZn9nfdP9dKeCp54ySO4vlqybxXbgAMopgOCfLhSVENMRDaGNoBqcHX6IrTgrDQaGIpHvIn0AECW3Z2OFOxEKr/a3LMqeVx+duXekh/Qq/po9niZPLFSLCR1XBxISTwr+BTOL25Gp7+Fay9Ny9p5Pbv2OGia+PxliVkTkGsyA5AkpucHZzOV+LnROP/NUp2SvBYGnbWOnAkv2A/16wF9h84rKTkxD6JpGXrqexpYpx4mPLNnVgZpJamlZ0DvSh4afKMZWUeeyyRhlY4V9JSOJ/S0gCvF5JBde1Ag1xy0TJ0kT6Chhyo29BDYWT/hcSb3SED1Dd/BXc5s6/oHs4oo02j3Hib8TiUQdK6wzbJHyHUvZFyaPQni3bUnkv4F++HhyWIuqdemaPLbyPQXeDPs0wrTHde32h5ITKYa/GrnH8Jsy3gfeu6d4nPWHW2tcpzJNAlWVt1KW++eFUx+EWyTqG7ap+h+l659MH9kCeKtX0UxmQDc3s3jG9dzc95y/8tinlD9acypyL6w8BiRo/nbvcZL1nNz3grJF9W/UIKrKJ42TCUhWvPOu2o8ZTOVWuxNL31LjJgO+HSZJNy/WPCTwFRymUXMn67Fk+if0v0UWdfs8+QQ9igw3w0+qP0InUfnHiYXZ6t0KLLEL8/EFX/zTJ4hL5A0vng0WBl133Eq8qhxIwse7kEgJXuQoFa7YirpW0tiscquV4mcpnli+lmSIoXT6oKQPCCV8rUNJ8hFmQCF8XReP+qpcPa9azrS9SgNP0T2hIeA/eD4gZZ5TzzVDLBR/+4aOPLD9oRX6q0eOVbSwnBeas8Xz75UfW7YO/VOtnlg8g1gaLBqwIJ8qYJNnL2iZ4wxvPBwLKfZeD/CHOD2abG/aoN26ixW2L/CvksG0t2IwgPaglL5NXI5/o50vGZj2Qx80uDCSf6JeCLnWoEvsr4pPQgsfR2j/rPxZNmniD1C7A1oHpckVHE+SsnLIHOtOI4FedC1Ow0TEtOghbpgGeIaXGbbOyYPZabBx/OCpxnvi796lD1MNAMW0ZOin3MPk0gFMljRhSuOQblopbjAR4gvpUR91LmSggOhUrRLzwGkghrR84kzlSY1kflqeNmthwnRj+qMXSH9FGdvy7yTcA9dJ2uxH0jypJK5tDhxm+FlrGvS+rrnQND+u/K8yov1vjPTJPTTmQXuvHWv+Ty7Ehih5deMNygfrQyrjBHq5CDZJc+OWUFpy3pIemyRl1W5D+qribmkMbEa1qHwJ5L1v0IBlKsxDdSv18y7lz04ZXwa6+jaFyuIBvWOXvNCmSXi+X5J9ePak+x5M3ma/dB6IOk9TBAnF83YNFY2IRq3d/fO+lxyrisrxUuwqv66ALpm9LnG9VNfeSpynXG6zAK+6QB9h2ylIE/L3IbUbzl3IUHs4Wy9H7s8lqURr3XQZKDllKDBrWOPzMx+9nryLBWV34KjXnJ74T5pvK69ybYviP1iTiNcOWLMtyo4eEEo8nntgEOGWvGWApOuZZbs1rvECh7meXr4NZcju9LKXyZVhgP62Tx64uNFK8VVQXnwnBOLHRIzIFtf2fJamAbcTvXEa8W8N/aJMgOkJFs0brKSPFYwKvhX0//qtT8Vpk7FkpZf6anvXrjkzFAyI4voUjCLJL0H7QcvLpjXZGoV1VM/05iOrYdJhXOoOiNocINmeveUR04nNDO52nJKxwN6ELg9B8iuUmm+826o7WmxbqaWyvDO+iloaci4j72HyaxnTg8ubFclE6BrDxPKBNDuZNfq5xTsETh/lJm2oYfToLqRuaQmv5dgDmSuFXii9km5JuNWMqwkB7i+YeYHch0QwW30/EKYM1edaYLcyW7pGeDpFXk/qnfL2bWYCg3zW92XYI8A2H+gyR/X6y8dg6yeE549LewBPUf4/qvRYzbTYC+8je8B5o8yA5agTjwPaDJH8U9PpocJop+G/Soy5Y5RnmKvXLxw/XN/Q7InYDL+5HuYAPvR9Z8QfEbsXLK8vPPogD1MeBLJq3yIwTrJ+IZ//UIIrsSkAzmceIK5+Jtn8sa/539mEIpm07Irz73kkWTPxQJUlDIZIMQ7lFrmmt+5nXtETA3mrOAsiRlgBp0AnqYhnph+mnuYaAYBZETA9oMenhH8aMkTatyZk2HaC/LuJflW9FAg8/bwBJmQY8dTo/7dNdAA0ogH9TC2eppEK3vMfKp4Uc6bMDNCeh+KV7IfFjyr9gx0SuFG5bN9N/cTYH+b14sWLUiQKO7vlkqd5v8IlX/XPvJkI/2bONXTK7tX8oQD3N3gHKDC3+T8j4jbPCvNP1AhVpkAfP9SPAPT4+fNOkwarLBghLprdHlMvEj4kpJj6CJbSS9UBn0uWx4fQ6P+o3gK2yPE/ijbQyQECvs/2rOmwBMg72h7mGgbJoLTZHxCPZAi9kPBj9SzhOMFsicV9sM0rz33I5ng5exhglTQvAqP9fmeTAbpugdnAlQwA6wu8tB1IpBpYGYms9exl96zx7mzvHAPE27M6UEgnqZ+9Odegznh/VjNLKDLdkTz15I8aUGv5FiA9sT89TULhtnr24OB0Wv8XmXH375TQ+Iwzr33HuPnkeRFj/FnMwc8vUnvy5yXxKwAKv/aHXIzJmlMvi3BwGr/lqCB+VehfdBLn730li03ef6r/ZeSe436L5K7PCkI+D1wD5OW/ZW8nua0ssfZIq+yZ4/LPJEMSguODAOl3RSovq7Zsp7Z+7xSP65fkT1OJddfMNWE8+nC7vRkmPBUE1gp5pjbZLqVyh1g0+RCVcWd83BQEck+as9mV4iT9LMZbvY4HXlo5WwVU6FvyIZK1xUqiDWHXs8wVLP13QuXs1yR9k0mHbYjCXgq7Ik1gLByhC9k6ytbnnYAVJ4f6pJVrjNsb6JJ90iwHky2aeeVV7nMgJtLew9vOIsKkTLiVYi3PhpTAAqqa/XtJCGilV9oxaQDEPqi85B1sPaS3yJ3z/EGmFDqsKygKoi/4lgmL+R4a1nersylAANInUMv/SftL5W5xJhKkD+LBqsKjrgbJ65p9npmy+MHp8RkaAF8T3kC3tHzbB1Wov1YkhLRnwqHljdp/2zetdHPIXuYcGXsXHmHnBrq9PYaH2VGkEzdpDygZ4BKx6LfJ9aLZzotujPKDHAzufPm1eSZyQw0k7qzfqa95FXwJPwo+o7KQ3/dBO6Bk8BUMu+gk+sq651jTuMFe1gUv46StJ4be3DJ8OTduc/Ck/vrS+TU7tUTaTV3wrXLsN1HmGsZjBN+Zzwbf54djbyfzzdj/t74Mj/Xxm8FCS13+r1zwhoPx1/GOkhJl8T5icE1t/8RpglPdlPP1on+oPOPyDPp7ag/huizRY/Z+uvFXKisPLv+5IKHcdz0PKF/A/gSr32wqBLCD0n6Fkwl7s/P4xvPPX7eQkyDyvV0/dSeeMqwX5XMADc4l66RBbNJtfoO+WMnpp+iBlJj55LtJ/cH3eSvFK9O8+jJMJFKcVqpS7iyqjJL6OFJ5Gk9THimcxOcE+Ws4hY65vw/0MxcMT3BKELZMu2h7EpuL3l0wQ19u2vBANDcw4QXJiuYStp0lmQHFHQClaMlWbbpAZC4nofuOQLrv5JZ0Mt+mMF4Sw8T6rTPyTgUT+5azsnTVDzxlx67PdHGq9gr9Dzh54t6OI/2BjivIoQL8byh55mSBPV64lSddxy/3t9kgxb2k48f/dt7X8/Pub9Ar3No4w9W+At7RoKQaVo0OKT+0Qq4i5ZYKl7p+SjId5lCkBFyHCoy3rQeBnxDRcZpHvjcoWB/G++BmAB8f0TwawWpVvBJ3mEy6SrwZi67VGlvYYRoBoziK4KDbHn83c78w/YYtD8c3mquALE3znaI2q+IejbP9sJTD/ukGeTAApx7mAAJhMB6iky3a8Og9jDhPS52ZwZkVKx63QnPrvwF5bmZSQkYES+cW01AnpbJDfcw6aV3r8IXpc8fkzynAl7dw4Sf0hQHQTyhTCW3EoJef2nRj7WeVwCfUJImqP/iPAHsiXn+GJXDgnkUvLYCM0+C9hqWi+AuA39exQdhmvBgP5PJ442v5fNIkqLlPaj9ya7se+/t/b6gfI1JoPZYk2xHsCKsXfswkxjeumqfS+vRgqvg+obPU6mSnT3eBnlmsi8JByvEkphLq5iGea96PBU8ZY+zklmDMpUKs5KNoyVHTJNYqD3ptd+PRD+ufepsjzbFBoVZIvcw4daosrK7OdMaK49qpZhODmlcp4EPDcKizIDGeUPraAW1aEZtj3GiY0GDKUOeVhnZTLNC75AtNZhFVeo6Rf1UTVRRavL8j76HCa8kJs8//deXuNqu2HjNSix6ba/l/NKSF4ZTxiuLWX+3mPlDfDdcuWU9qSAafSRJE8WBFIRFKr3eolsHnvdd5HNJPvI975k95bYwIfjGY5Vxi9gA5awNfEDf54VbIVndxARy5u+p2f1cYhq4XzIeyN4PyfJWvMz/UdinDDtE8eTI05JbbnLimPRzyvgU1hE978wkXwuOrGtyNXpP3j/rENTzI9LDhE9WYsEoPQjcTNJMV4aCWjRTm10JlCpvLZU1R96kPPTO7Lhw8z+Tbi3Iu3Q9TGiltqN+pj2FZorR5ExAHsoEqLqDS/C04mPGo/VTobv2MOF2oNd+l5gKNZX+bPsRnL/LTGNOlmhP+J1swD5ZPU2gZDg5vML44sFjYH+pPW0cRleYUaKdZ73x4p2jGtMEmT/fH8fyt1VZ8+brrVfkc209xv/P1zci12M6VFZqvXNuDY6cngDm/gWc6cleBLMI2q+XFP4VcdZre5jAwWmNPhG81Mi18NDS0yY4XpQJIDY0Rs8HNLhi+KrynyrwBCVfs/ZvUD/e/t98LjEDMvDE9n9hDyz7wZkDs348PCG/JtqlhwnJNi3yuzGVMs6bXvquxPvGnoD69s+nq9zDRKjMQUEowDRZgmlNXk0yLb0yLJVGeUY1MtBseezdKDNAy2xDwZlT4dOWx9N3tGfA4syl9pxAqDcRffNnezELqEID+FT1TY0nkVfbs2KdthCsmHihThWvXNMeJsS5gZKimg730n+lvlzoZePLwW8tHlT7IxUTAPxFKsEF3oi+s+0TWqlqwr+3P/b8fKFTz+80gyi6X8eFaqnIafigwYHlDJI1cplQNLnYi0nAAbEHE0TbkK7BAQA26zciiuJhY88pXvj+BYbD5YlBOMOjaq8kPHA8kvl7+DLXSGKCtDB30OQIqjgrSYfKoM8h8hL0v/iPhf034hd12dBkJmpvSJC+GEievAgtK7KeIYHs4Z74TLBPR9/DBNC3Zz9Mc7CTfo6jhwlSscqoDGbdad+zkg3MG0rKRLxuzWpKBodnbtnfUGb6yNZzt19LyZ63so8mtTUyATaqb8GTwUyD8OJV5LPX9djlBZkmHgMCShq36J/bF8OuuJVHy95YyU/ArnrrtGECZJ0viD4rruHA8/Eq1RoTI3qd5NDPe/Ps8bmVPDnl91nMnUjll9sVK8ixgmLUPllJiBZ9gOsRPu+y5fbGo1R5blhXMba0knseDhrwBSVNk+dfTKdhHa9KTxS3R5KUxGqxKxKeOHOX/Q0xi7L2fa/9njU+7pf13D9S8leJZ889TDzntpJpUOyXXhXRbLmXTB5SSC9sInpdBq0UkvX0mCVQ0vvY9cMncezjZePTmASer7X53ArCK+0JZwYU16Mg8BgPZeuJe7NUfutY6fd7jTtp/G6lpAEnLb7cumxAsoj4EuaPaV16pkkkKEHPh5bnjPFohcpQoT67Ms/3/WWSn2HT2HoUQXgNE8C69hDEHZycaFmHXnjYg7kU2ljKIjXOf2N/FyacFJQH9S/6P9T+1DCVLHvQgiN+YGXpv1E/6pSyxhdcT4uI4+pbuh4TLXoATKUQDHbXz1XtYcLv8AFO5KobWsnv2CNjAg7ADFAz3TPyik1yjD1MdlrPJfisrrQeGdNAZQJQ+nhFzwme5EnrYcKNpcE08ZgFYmWul36y8IkwBxA75DFswPFW9zSh14cA+2T1MJlMFDFQmzvF0jUWckiGe5q02GtNf+B6V9sdzhxDGJk151skOTCuo9fzA/086nTx57310T6Pzrflea4PqXLWcsdfq8zt1KOiCK7pfh7nie5Xej7MAs0eA0iQpNknMuCiB8E83vG9Ufuo9jDJwB+Cnwg+EXkteAzi2zvvV3U19shBfhq7qmcJxwuJ+rTrEqHzIJsZgOg/G08ReQ7TYMniT8veYl/o9wnekd4lhX3ItieCvM15m7iexa8L1sgN7neXWdcob98eJvT000pNSBpIKrUZ8tDKXGE8iTz0zrlaOQ4wA6DKmiEPWb7NM8H1dN+xhzyeAXQHpT9wDD1MtOkUTAByGK3wpEkMo3JUbA+EKtOwnt164kjMAr5hkHE34hO2J/ODqP0oggOUqdaof8406c5cytJX4v4Xnd2W84lj0MFbLT44XjbOv4Q/EmSpeAMqhpo9Ue0Vq0w22S8aNNAkG2r/9vw+35/a3+P6UPtO/xbGaxXAND9keUGBNzSZQMbg2r95Htr7kOASMeMXC6YskLZBYOEOFSMiR3uWKrJivCoTYJaFMks0c6fJLxpGKhVi1T45+BCTWQb+iqW1St1HoK/NELIr2cH5Q/EG3V6L/cqyV9n2h59vgvwQDILr6crOlsdf2GhPNuIq9a3aE+X82zSgFYodoj0B9B09r0Tq64x3V7/eA4p+6nqYIBWujEqpF4ygmbBelecjGZ9WCRExEb5nIHjlgmC/uzDp/q9Vao9kPbv3MLH2T0ZlmOF9UlcGE4DqvRFH6jWYFrvRyy5l24+d9b8Ex6GKloQXK+htwYNkqBx5IXvTS3+IHjP2M2IvuZnO2Efo+Rp9DmWeaJV57/vR8fR8PrsyHNWrVKnLnK8zP5c54NkNyTbUZKH4e6QcCw06ouuM0NUz1j1bn9n4zJbH9FAEY0k4UGMnR77IRFFyggsTwq2sa7iT1vWMJ/dXKtUeJh3typqEUOwJj9fCPUxa9J69P7Pl7dnDxGAmaQyjawP9lRyeGpIqxV5mBnV+a+TM39GYBt7Z634e6GWBZvqXYHVDS2+Y/67MgJpxSgtdI4d/B5SLZipXcQG9Q2d0gKkELQs4b0gWmvQICyNfyB5vtjxm51Dmkms/rOA4eO2gsC/Wi1v01MveW3JrmCuIHciQi4wbeA9qf9bXnUBPE+7UoedfuDK6NxMl4nxaNPbg/obOkZkurgVZHK7a3yETIVXWQgKch6WJ95KfITebWcDHxNYb3S/qsCw8A4w0t/DdygSw5i8ktcIq3Flf4fEh8w8IVZlL8wfqNbGovZJwxfBUZY+y7U22fcnGU7Y8fhA762kRZ0Q3k+o9aD/E7Uztx8KspUy2APanR7PX05V3FXqY0EpVyx12qbLVIs+pHE6AAJgBR9HDZAY6WvnldxDXO3Qt66lVHk+RuVJRmV5tJ6XTJfQw2fQ0oUaNWcUq/RN56PfNHiZZ+x2p7NdWVdXZ2wAAIABJREFUImkPCAmfFfpfbT3ItIne0c/Cl9XTZJNsaOlhwg9nss6bZEXNemv46IU/5H0a0yRjfpHkQs2+8JgjLT0VasYTmW8kmaIxZyLv27tniVXpp/Z7TvKgzBLV3i/+BJVnBQdSkYIFjWLPAZKU2tg36/v8fZb+W/S6Uw+a4hivGS8yf2P/unhR8LAwN9zva8kYfuBQPAT1X/jrZE+k9zDJsB+IviI4yJZ3qj1MEu0Jx9PGvzti/Ry6J4raw4QlZ6L2o2SYSKUxfkhFMkBBebWVuWJx+OEt/K0WbAPMAKgSYMir+rWL4Hq6qsqWx1+YzAxAmQBopltsMIkkXSQ67/g9sp4TPsa/539ezwkPT4vxPAmmElVAi/1oxJNrT6RgnIw33LNCSvYxPGnL4el/xRN34hZ8scq8u/fHBw65/wGmhjsHy75kylfwHMYHP6wX/C3BQCUeYeaTUJAp8CjZr3EdiTMMNZq2nEYFrxD+aRDCmSg0SYy836JL8/lqfzdW3IrtR4KgZcHVBsgLXiTnD/B/CvncIM36Ls4bdyMCD7jUBUCG9Ui2fKsUWzFUkwlg4As+L6wgupIJIOKT4MPrYWIuU/L6bvzpXnjI2h/B+bv2UbN/1H5b9tNgnHSxRxJTSUhewVstuJ6u3Gx5/IXJ+BR7IPHzHND/am/o+RgpBmjnD3K+Rc6zA+mnuYcJ9SULNktLRSf7zvkpygtUBN1KsWQdMrxsujnASrDJDDhWJohVsQ/oSb2r2Bmfi/PrdX93f80kEUdF8suq/NfYkez1BBkbtT1CCrvZC08NctUgmQatLfaELwCAsxQmUpa9QZhIGvOjBt9eZQmhW/d4rzeuy/h5xJncY/5WEifj/UH51ZV/yQaIhjKYtUKSbiwpHbLrdDgHWO9wj4xTGa9TGY78qknh51CcBfGl9TBRxdTgIbjfjlL/NfOu7Ank2hs06Vrrz1D7YiXl0fN3j/25o35gfEq4bxmnwtRTe9wo+r88PUyQoBY9W4GeFmjmv6jUUCW4KU7jgWTmRnpPFDWL1jJpIXWprKfLLECCFyTo0PAUYCqFViRb7730dCrjnOePMpfgMxSwH55vZtqX7PXNlsdBfcXlo/Zo3Y6IM9Vin9BzUEsGIOPTkkhKJXxT2Zr/h0Zn58+v+6nFqYokP3qtvzF+bq61v0NnimWIQoKUhy+j/JZ1cdbDKpxC54+En+h+p8kJygSYB8CZJS3LoSYvaoVm4y1bHp+XxDQIzN1kLiFJB8+OWfa0krk0TU9a18C81Ucb13MjN3uc2XgKygvbF6r/SjviMtVYMjQEg931c4w9TKhTld3TokUeUkmscSaVZM+SbPGYAT17mBTJFHK9YO1BgtDKCahFZgHZxWsGsqEivlaEspkGveQl4V0NOhgToBVPhUFjXhxa+ec9bFrxJN6Z7KWvLGaCdP3rgPYJZaqZ18uI/VN/vUs75IUskXotgTvvyN+S/eKVyxb7HTkfMuwbmpSQ8JqZDGlJUmSud89xeOslVQJ79lyxkjtKUirElNB6lvDzfhwHPb/p31awrQTf4jWPoJdv/noJsa+b85IxSzx7qDbUzFh/RL8teM/Ga+N4UWbABJsGvG2uoQrRWZV/RLKXy0+vevgK7cde+prXM63nhNVzJ4JXB08uXjx/YCmWOXiSisnuryMtzBKe9I/Yl2xmUeP+3DBDsuU5PWui+DR7mDTYj749TIKVxtpKXGYPk9RfA5DuhAtBAZxRkxaoRV5QP/A4eekrm1mzGLtxk5H5h3sKSMkeQZ5V2dGWf9qTAaaJ5hNayYnid8jDyunQw0LbwNn6r5S3GR6ofw5n7+91eEIwaOKF6FDEg2FPvB45EDyymSB74aGXvXHsY2FvSJDk4QP+/AA9TXguq8CrhL/ZABf2jjhTXtCpJnk1p7PGCeXjQf9urKiZ/gzHC00u0PNtPeDklkPkY7Elkfq5VInlA4aMhvKQleRokesZUDrhlvcEK7feq1SmlLV/vPOAfm4laWqYAAn4NNckG3974c3acB4I6OfO/D1/cPO5FaQT/fPto8Ic0T8vNkT+FuwdksxSl/jY8dQZnyfTw4ToyeuB5J2fRfwj6b9mP0obhMiZEiafvOfeYbj2cPMneszK8alUcrMrw1nykOtERiUOdUrd4NtyEpwgFWUW7NLDxFrPjIrmieM9XPnXoigKKIgvfLFwu/cwyazoH7v+I0yHiv3gxSzT50E8cCabetYpckP2BxlexbqEehTxYDzzfYj+vWRAz/FEKo2HHodVSfNwtMc8syuR2npL7xHmh1Z+VfsgbXzUL3Ge617553jI0D+47k29ATKZUBITomEdzORyCy4qcAYxT05FX9njzGKWWEwDAKeu/bGC6GQ8QXjxzrfk/SS6Tw3703TzauT2Os8UvF+NHiZLJlOiXXlODPK5BGL2PSho4Na+sjK+2eO9KsHZcg80f5SpZDEBWmynJHdNUtDrMZEMqJecqJWlBbfZ8niGPVt+ojyNqRTOAViHoWOHTPvSa5/22q+W3AxcIIppwQf/buP6o/ZpXTbPqZqZdsgypNg1NNmSmaREnC8tuSE584gf4M2z5nNkHtK1l6LKRZiVUVwnMyfU10vviY41GtxkyO+9Pky+WBkm84D3q4SrID7F5IRwraqJCcAPttbKMNd5T3ncwLbgLWl/qEwTylwK4qCYZgBXWnKrWKZe+ytpPTcq3QNP2TjiTFDBnljbcPp6QO+o3zG9U2JSMmZSaDmy9e7is1cPk3nWcOabOn2UIdByp1/qEZBZ2etcaZ6WEOgJ4PYwoXQ9focXRfv4nNQDQLrWINGupOQWP4w7r+c0LCT40Jza7J4TyfLQXzNBM9+avOIn/JxrFxAzjZz6tT0rdmEuJetrcyj1wj9oT12m2qwnqIcJ8Z48vFm/zrSBVw97A+CvyW4gjLc9kguR89BLPrTY0UDSIGXdkfd585Uqfdp6Iu+Lrp/FdLGuY0Tfo/hbRTBE98vsXLuVXe/8X/xFKs/16gP+EQ0arOsLqL/VWx/ZldYjG6+LFxY/iPgTkjke01BM9rCsg3deuT0sWFFMk2f2MEH01WJnEHsWkd9LnsJccfHD7U0lno6ih0mGfc/GU7Y8i1lUMf9zDxMSTKzG07rjLT3vZVoFZ2E9s/khy42i9DfP9M1JhynRxuSFsmo8lXvszBU6Xu4ERSbOoqf0HgIKnqyckjadJTkDJTEILs3lkZITiesp3gmM6Ic/21iJ37y6cf5uZb/SnqjbUQo+WJBl4oc6+ZZ9oU7+/J0q4kbj+rpQuYzyeXKYKDTcU4lVWqqSRcD7IzlyuMKNnn+08imdj5mfe/vH8wcqP59eS5w88+95vuMzTXe6DX9neX/oGoy7mdkDm1K3N6DgC05Mvlr5X+zz4v8xJkD1eUCDWyuYIctunocafileHXtlaliq3PMBRSDSSx5XCJl/ZHibZ53xanBX8SHhCWAaqPY9Qf+FOgF5PdczLNtlGgQlIvYrItJK8gHxhIsvBU/LtUZku4n6bzjviuXpvJ7ar3ede5jUVmA0GnSLPKQSKch3K8PSRmzxmgF5WqbfrBhmV9gr19PtXp49zmx51rxJdO9VUqzK/wYCjXjSgsOUCnP2+mbL45WcbPnJ8qAkYAseuLMC2BseDHqVxgJX1vWMDHuO6DeT+RipDNZe5+mxLtFxZzxfmRRRacu91yWbeeCNN/g+tPILXeuIZuuk562kGQ0KvHXQPpfWpxcue8nlTKma93RaB+KubBv81+DDCkodeZ6/tAkma9bRqrT30lMvudnzB+S59kfSfw2OgOQehJdD2hVgPV3/O3vfB8+b6PgKe8KLXQAOyl/J4dYpi7mQLFetvFEaluUEe06SBGImD60ETM/1qrRny03W02qbssfpyHOZBJHgpAVHpNIDBZlohnnn9USHpT53KuOl9kNjDtTgAbAnnq0W7Y1AHy+uS9UqLltffBynLj95Pqi9Ws0zEtwh12+8c/D8uZoz9vbr+rnhlIrBYDIxw5xArX2oDToz3pdd+eVj6iVfSea4lV7vvLGCnuD+dZMTx6w/J1lWPfRsucn4WvEz/4f6U9cejrTPJeaSgivNnhVrnzz/7vZNolJUg4ktXIsc7hBm2ZdEe1K4eVJyYp4DkHvSV6qnfsSBZfQwIVYf7UFg9hygFXLlTq2bWUKDFMT51ECUXLndOFmEpjvqbkm+oJnLdU/R6z9kPTV5lhFCf93EzfRKwenO6zmtd0T/UhByRPiEkjKA/r2eOGk9TMi+Wq4DQclQwfheKntyJPYPZa5BPU3I6cnx5TKZ6PnCaeDSNSqjcgD11CHH84orTnOP2A3v/Oil72gFSUuyIEw97RqAZh+P5XmrQuatR3R9I88jd8QzKsOKforgh++/2v1F7f3iziz7l7rESZX+wr8h8mH/SQpC+XplVVh76xuRH8GnxYTg9kKQ6/qHCj4WZpf7fZ6UN6L5WjwU56OEr/n/uYxlad2z9ZUtr1H/rt9N91WG/QHxhPy6X/FrW9yfHsetMNdcf4raGzb/5XpvNbOxlzzJHtbYkWR87tPDhOdxsiuBScyA1fZJzjLJvIV/7UJwHsSkAwEfT/QVf5PobwnO1UaaNdnGnfUTHqJUOtUWDBHO5InBDw12eHDl/a3gSVpmqDIk6Z8doiZ+tP1ID/+W9dxrv2eNVyvFUwUZOHIr+ZX2RPPFkGAb1b+ItwZ8IdstnRnXG28R+XxBoQVhDzl4TO+xpCWLuDNIk9HaeUiCGo5fy97BzIraiuYJfE/c73w9eTIYSBa49sk7v+jnSCW3qbTH9oJU6eslXwuGa/YwN8BJjIKNvaZBFGeeov4kmd8ahEtJM6WQHcJXBV7N5dccpvH/Z/zLxh+yfyLjDs4f8i8FPCz3lop4w8CXOk3EfgXtkXge1uofWc8W+3PkeNoUqST7QvEx2wnV36RFdZL0kXqWoLnIYvkr7Impvl76kc4Dso5Xt4dJZsWwFzOCyjUqmm7mUjLsLV6xdVBIzJFoxvHA6+lWBLLHZ1VwM3AqXScTrnOEK/8UBy14MoK3NThpqeifuL7CTChvvyWvh/aT2YVP04iPoiExYM/QHia8ElFUckD769qLGn3wynUL/r33e5/3uN6TzTyRKv3R5AtQGXcro616iszD01vN59b7a5gC2r6X9nBmNk4KEpXKb2j/BtcnjJc95dfgw2IW8P2WIL9ITmbgowF36K/jrMNMmH+xfbLlZTDUeuG1krnlMo+o/nvhaX5H068jVc5ftTfZ8rKYJYg9acG9lTw2mJIa0wjvYZJRkbNKWYFs7SZTXsEMMPcKep0HqAxM08pmgiAlwcB6bh7NHu+B5SHEhAIPFfr38ARdl0F1lr2elwFPifYJZS7BOQAriAKDOrUyMF8r21xrQbGEPNcLb0nngTuF3uPnA0h+X6gyjF4zBHGX4VPC+ySSLDiW8QecOQ539G8X32gQEBIEPpxdieevvWTyiyCqpvJvJSUa98+09ACzAESG/JhUGW4RuCc+WsbJD/DKdTCZS0jwidpN65pQhFmC7OeWdc3Wf7Y8a/4t8wbxhDKVoCRfjX0B7EkVEUjSU/Z6ivKWHibDw6ePQ5U5kqFcexCwO6lVv5ZiVdxbKjjJlVVxb7X0tHB6ZNxQUOCO3KzwaI+Bo+xhUsO0cNazuXK/J54qcL/aVEq343cuI3iaAW/+JDaLjqrsCTFUaE8kkylwCHuShddMpkFwP7jMNQUPBT4q8BbqaQKeN27lacStdJ5x57DFvnvBNcLk6Pn+2vFpzAzUOc9+zhsP+rm3Hi2fc/ug/U3p0RkVYQU/ZvLGqMTB9n1+wcaez/MTf9JeCV7MSr/VU4D7Q9x+WX/31g8iPwNvWXhqHK9rjxe8MHxM7kUAj5tfYxKis6qeE2TDFD0tyPpy/6uayZTBfGvU14a5kC3PSvaQqD+qf9HeUP+S4elgPUwEPG2SGC32n/qRmXjKYq4k42ldTu4fBu3H5nwbPnTt+qfuuXe4PidMiqRKcqXMZFoIFWK3siY5yyTzpvUw4c7BOk3BmRCDToBZImb2yHqaQSeaKeulH7pAPJOJjm2NPph1apHH3o0yAUxnUArO6bUiJIjR8EAAvCRnsvB0Ed1J920iSuKnhyKvhsEhbeBE/bcyt1SmGnXuK+yJa1+ocwAut2lPyGHThcmUZQ84LPfCh6qQyn2ifc2hsnXvaaIkdzbOA7Nv0+f8Whz/m+DUWs5TZKSI54O3HkjlTHLWBHMLn09Uv8L4VGdfe0EL/LXS5fj/M/4h8qtKk/PgkuWrlf/ldfQ6UK3/SNZV/DUUiSaP4k3DO9Gn54+bapcYFb3114LDA4/XZQbQIhhN0sz6cr/vJampfaP+UAAPhXoBexlSF7J/QwLZw730T+1jA/7PPUwMh6RG75bjUthQ9is56t0d6doLz/zRTVhREd80ssqSZ1WYayrBPNN/ZEwDqLFsBk/aACZaeTJ/3SRL/9n66cVY6CVXCsoBZon7m5qWYQriC/31pfCd8HGelnPQYqd66evE7BWUpAniwaz0VODuqOyRVyn2nFnCBK3aD977sz8PJp3hpMsxMEVa7YdFc87WgyQv+H6XGeDtc2nvwgq3N8am0j8/vrwyVOHX9JpVUUXkZ+g/qN+wPZEq1w3jNpOHGTih+AvK05hNqpiadTgxfZnb/QDz1+zThmk0FwkQRgn608VrODz/x1H0MDllPNXgx7mWVtgXsnG5fxjrYYKUkGqyOJbcgDy1MiwxAxDnk4OqoofFeiizQ7qYVjYjJGk9N0ufPc5seUF8epWRzfAq9O8F5VBQGdgD06PWaRWVRZ/P1le2PD63bPlMXvjXtqxDSgt2g3ZKtDd74qGGcaRh0guyxs8z/2XjxRtb8vtQe6YGH0iQ3yvJEcR5MKZxc7yuvAa6shnsEYx4+vPgVHwOVsZCMq2Hj+F9aZNRDHUv+QFmSVUQ7p077HMRrwITIGU5pAllCM6W2xvfEnMhsA4bYgVlLjnBInLMmklFBD9C4V+1V4F5q4+eiv6zx8kdQMpcIYtlEXFEPEST6t553otZdKD1HMYrOZ+8595hyOphotGCaTIDzRxlMwN6yaNOVssdc8lJregBoN7JnDdSsYkEpkFKD5P5XWhld+2BQ+iF0zhb1vPImUCbw8nRf7EeQNADJWkApomHp+Iw06IBtv/FSgCZf7QnktjDZC/9Z+3/yHgPwIyr7mlCk8gVeLN6mqjJ8xr7ww93CY/K+bY6H8C+hCvdSNIi0z6i53Ltc9p8UKZI9Pu14+zxPeuONvdLGpI27q8kINeEjMobfJ7z/bf8Te+QS06/4MVDPSasIEEJKj17Jl576cUwkZgaHO8RXFp4i8iJMGGM8brMJAQvVvCl+Bcms2Dxh2vwQbJNag8TxjSA7f44nl544P41/TuCi2x8OfJ4fODiieNBsT/TY24WvTTQhb6tnkkO06SwPwKe1mFF9JK0X12mWU98auehsQ4bPGTbkxU/h+hhQlPb/NAkB59XiREbQhJ54R4mAtMECjrRygGxgqk9TMD1dBO60oIb+nHl8QeyK63SNbEIfrTkHt1sSNCSoH8tE2wuf/J6ig3Sjlj/reOF7Qs9fCvwtQmmqXPA8KUtN4QPw76YjZ/RjWzhLYNxspd8ai+5s4SuBfKckzzkjS7R84oPH/5b6vlFKlNmTygSxE/vi/4tVB7d/cftc+Tv6Pi056XkgeWMVdgHSH/C+JCGlghMoWesUqU2AUjw/FBv+XwsUqWfAzIwfrPyT+z95E+i/gJ5/+a6Og0eWLAJ4YnvR6AS7O3XYrl66zObCYKMN4CHzaMO3qDzXcDD6i/QpI+BL3XZLPuXYe8ovvayFxF9HVj/kaFO9kPSN9mgWXhakkPIdivsA4KnyHne2X4XRTkDn9PPCk8Mk2sPdy77l9kEredAaqUtmxHCKzdUfktlMHucjfK0yom4KSGeXvz6B1qJOlgPk4wK/SnjiTtxQaZRUQKRgNWCKym4atmfEeZGzXsa96tbeTox+VCSuQUfSJLDkX9U9ilaQfJosJSZV4Pn6HjOz18wIVto8Xuso8SQaGEGePvYigSClV2RaUaDSMpk40FF7T4IrpdbmY3gIwMP2YyYzushxipCMgfuPdGAP5TZ1I0JUFFpdxlmEjOgBWc95QHzd5kmDfqH7ndKSSyHWRK59rQwYMJ2hTNPs+xA5/0vMquy8LlmF/1fA67rYcKtF51NNCVGn0+ujGuVMe8sdz8P9LIguuCFw+Lv6bnk+R+9vF44AuV6lZGNOgJ6D/l80nUE5uRVbatjxxOf1ImNF/01JteeWEk6JAhGK5PZ69tbf8cgH0nCVG1O4UsIUALvQu2bVjjZfL82uKTfQ6/PBHHv2luexG5xttg6wOvnVM4Cqt0+ipT6ml7AvnzZ3td7Pky+WAkWkjwurq3rOVYQY+yvAs8Gk6oJTr3WW5LbNND5y9njTZYHMZkq8eAG50wuZA+T579RscTcacFBNq56zR8cp0WcEd0QibmWhKc1ucXOx5C6DryeN3qY3D0zTEhlys3czauN/roF1GNgr0owdapa7oBLTmGLPGf+S7IFynyT3WDS8RuZBYuRbe05Id5RzK6s95LXE0/cWAWCGbTS34qnNRNPk4FKMgut7Bd4IBYV/b7JXMrS1yHsVQMeWnvmeHf+Vbwt9NEZH+IdYMleeVGEkKXWgv8VjtI1PilYsM434oWoyYZMBpuWBECuC2aeR4nJh+qKWcD+ucytzPlwfWt/E+ZDamVaYy7s1bOE75d5w/H9Mf1vZ19D5xE5X9QeEksMTOnrUtFC+ry3/hD5LfiUKv9W0sXbV8h4W5hKCl4K/1Jgmqi/bqFF85R51IiP9fih51stswlZ32PEQzZzQWJGoOezhQ+KL35+19gjmvQE9W/6T9n6z5ZnMeMyihSN9uq4ephQ4yM4qXCGSCqFGfLClbPKnhZqwQ9NOkQrvwTM69rxVCCyqMH1REQWz2RXqnvJW4zhqH+Cp3BPAO2OP3UGwdtJYmY3EU9L8uxiwpyPnEBd6awvn4rlIFYzEHTchgjXvkh4aMEXkOzQzKFWKSieJxOang/gDbINjevtviMiv8Ze8gH0tp/I+1aDtd2/hf0iTokWC7h4dpgPcLKJ2lsy/q49UPj80b+NyrnYA02ajxXMER2nrr8wv0vVs4TvjV6VQ8+g0v3nGqiLB9RKvxSEo/4hDcKU60ViErCm8s+vvdJgU9vfkcqwVdoOrLP6qMQsELNz4Muyx4vI4+e1pX/ruhmNJ2Y8VzMLuH9D7WH0/KDPC/gSG/KC6kJ7TqDiiqLf+CUJX7AwY8NX2puNuaRJ3oD+VXOoyDuaHibIforoxzp/NAdr+v8ZPUx4hokGlV7mGvm8FzMga5zZ42tcT7cSLAFLzRr5FSFRHFjJ3aWHyV5MgJ54yqxYM7xO+gMqb9avlWww0IInXingzh1hwlVVqnvt18Z9q1bEkWsLiB3VKlSW/Ba5vPJi5fQa8dLaUyeFuZS1/6OVRIRpAiTrdmVkJODqKMYLHI9dmSTeOlrjE3CGMovVHhKW0+oxxoKfb5gli32Z5aTgI6uCrulJqqxG9z99Pqjv8PnZS74UjAfx4PW42UCzhlkgJDlS93c23jrrqzi2W3ArMUsARpRrr3rZI0EuxIyL2OsDrKdrD04ZT1LxJOh3Tk1fP3XPvcP1+WeFRXz1qjSDlWAvcaQ5u0uFLrgmW19AArkUdAKVhCU43Rh3b5LW59n64Rm2JD2tU8geryMPrfytYiyjhgSvnhPdq/K/h54yK/t7jLdlX83fTe9hggSvQZyJlQPL8LWsC2JQW+Tz72bbC0Q+d6Yz57Pz+1H7pxVW3O+fyLWfdX7INRWiI3f+kcq7h6NIkOjJqvm8N9ODj+mQ76tZH+87rDKtFUa5vVaXwQqaPD/D+Xwag3CNoanyb+nXWzvk8954aWUWdMb3iicpKdiIh8nOock3wz4WS9BLX5JcBD/eM3vo3xuD9bmzntX2RrIzjXja2JfFn245L7PxFJZ3Cj1MaOW2xTmTKnEt8nZmLkx4A5gAaqZzBmzR04TMf5Hv3TGm9LXFyKb0MDGYBVAyw8vIZus/W14ynnr1lPDwVdh7FuyilXy1pw1ybUrIJO/CZDokHjIYSBbzRpDvMtmYU8eDhMKekWjdq9S4TCfiNajXTOYPQnjU7BPyvsVZ8CpMLZ9rTBOE+cT1m4Enzx4f8+feeiCVNk8fmfNn4yXbaQqCRHsqBMvV+4HhGw6ahGSouP+5fSAv2PRoo/TygL+kBot8/2ToTWKWABV191dQlB4QRfGwZvzafuBBtmK/UCbAxp+c5bvf5zgqNkAZgXrnC/Q5gL8QwwmxJxG9NeorxDTI2B9s/qL9itgrxR4V+AKT06Y9Ivhf/Zsa+3MIe3CJ8KT2MKH2g9hX1J5sru2aDBOptCJ6vZUpsyRmwLq5OvQw4UZvsymWJIRFNyfGa+k5Me3Vcf5SEqNyOY/+13Ky8cTkpd/5V/CEFO7FTC8Zr6d/NFNsJSe2P88UBJa1P2uYJtn659NpHK8aXPPDlwbbZAxoJXqT/KPODXOaNXML4aMBbxBS9tInd36pnqGBgg/1no83DA1AEt6Ik6rFBige076vJTM15/XQz7NK167rxfWHVLr4AD08RT7XDMr4/zWAROTzZ3u/r7N8M0mj+XtkDVz7bQWhVnIMPY8E/G2DA9ITTrgWa6pfqtS34BfRZwYes/AeHK+LBx5f0KA8gDfVzNBkhGavI/YSwFeLurr1MDmQ/t21YAARf32L+3sV9obHp809TITiZZW/EdxP0fXE8bT0MFmu5FjRoDR5qVKX3SPg2OUhFbyMyiF4R96t/EpoAvUOJ2WYPPPalJbp7NVb4VTw1AtX0nUyoBLnMo8sKxXEF/rrW24lpPZ61Y77NVT+lCEHAAAgAElEQVSJGseVjd9kZtMmyQwyTVx8gRUh6Lqjg0e00g4zl3gFsQVfkcoQxYtlTzz67Z7jjc4v83mrMutdk8scB7rekfEK40MrbUfds2Q+dzRmQMi+Zlf6uR4PIT8Dl9K4E+SawVOtvZeSNeOLgvI0ZgGSdAj7JZ3WVzzmWvS2J36Bcbr2S/JJgzhAG8A22Z899A+sp4vbbP1ny3N64Wh4Uc83Hsdeih4mS+ZTSt60OIncGaGH37H3MKlhAGgBr1W5d1N5wgMHlucUcqt62IRsMJn/plLFKgnQ8lrBHyTAeWgPfR0zXplXl97TBOiR5OFrGaKYiM/WH4fLIeTzBcnAOffee+8rdMxIshGVBTy3K9NCqFwf+/uBJdQf8TayFuw1vdT4sjWeHu+8bO9j8xErv0KlF4aBFeQEcwBickJgFjSpvbd+JfktA95zvBXj3JznynUPhAlgHiMSzqxrMmQuJnHoVPSVPU7ukFHmSgUO1q84eNWIGNJwJr0l2heOr+mdEnOJMZVCy5F9Pob3/149TOZVcTNYUlKCJj1OqOfIpAu0UmQFTcr8pyUFmAEqfZR+n5ymPFNqZeZRJoCbCY4ylaxklsdYOTU8JY13NZrLoTv/j8LIRvCkMAcKA+hkp8xKPr9zKAVX0rUpYgTN/XfIniM1dkHriQAyz9xKa1C+y2Tj+FDwIuLPsEewfeJeQgN+IPul4ZVMcEN7zzzPvAqS11PDY1DQ80xjNmjzqbHX3nzo563jsZgavOiC/h0Zf9AerNuDX2uaneCj6Fmieukl0MI9I6zrCYHzS+xZYvUAadEngq8M+XtWqrk9ocGRVbwkwaN4DUg4vyH7qwVTLIqE8MaLWvw8okkwK4mB7muqN82+RPCRjbdseRbzip6X1J51wBfCLFiSUUW8Beg/5B/10j9Nihj71Y1Ts/WfLO/cw6Sm8qT0nBAz65XOIRR0EvAXPgO/Y2YwDUJZNz5BmuqrErRkt1gqcJQrBCHwK6TguUUeezFa+ffwoDqjFfR2V/9L0sJKYmh44gufXenvrC/4ehcKsMbxupVty74QJwfGF3duBedK2x5QJSFgb7g8dMnF5JhkfzJe0Kjf8JwQKlqi/dqMzwVkCaD0Hk6C+aeFMnR40f1wKZ7n9kD4e/NrJN6ChgFsfEEzIJaCW95/qPclVY7VSj8/v+f1g+yz4U5FKr9V+0Wq/ErJN1TniH5RWdJzUjLEpDY4L0PGmyFf2U9hfHD/kCZpAP/QLaRX4ME0V1ZyowYHiL5q5PLzO8v+JeMV6plk2RMtyfz/s/duzZZcx3lgnb6gAZAgSFG2LIbEGBkERwCoB40JvgzlcUxMzIPweyHHPGgixoLtCZEzdkgiwCEIkgIJmbIEgo1LoxvoPmeialfVzpWVly/XylV7n0Yfh0zs3rXXLb+VKy/fymL6q2AqKddbIH2TgKdCnC6Ag8KvxhOvYcJXQ+FxQZnh7Mxnz/YyM2DZNQaC7bmRTQlbCO3bAi0Npgjtp9cEQCP36HWHlvZ4RiAoLzjzvxP+NfzAd4Cz8WUET93IOCLXbHnxTFCv9q2gLzJvL2PVqX317U30UM/QR1xfWWeq0x+qv3imo3g7Raf1dPWHJ2cEr0H6/2Y5UeZJFlOkdbxZmbmMfSgxaZD5CXIPZ+pFnrWykTz7oOZ7IKjA9UnVfujFzHDu1DefXxYOovteer5z+4W7YTBLECbAUrBSVfMO/iDmicQEaFnnzutbbN+WcVo4zmAuVO4/tyYFBUON/kH039xuVQ2TXvKvXE9XH507/tm8s/XLxUlqmCBBmUDAaBPpVDLB1TY46nQDkd5pWtlMAL5W2e2fe3tBPHmJPNXYpzhAGEqaMgwwCQLb4PjodZGXJbeqic8/yp4/GwvKZNpT32ixATGQ3nl9TqLfIsGRKLYQQUbbbHkeGU/P9eD74ZozUVpEsfltxCjXUnWpA2KNZWfqomNNYnxUOcXRsUrPO+uHMgfUZiynFgmSGXbJNB0h879hOrWsU7Z8e+P1zMe7wZN0/acFFwG8aerKJOJITIsvAr6ycbWsmdNuWP8E5A+ZHQCzqIW4hRbghSEWlhOrYcKN3VBmTbrDzWl+Ss0B820DVga/JYOTnfm12qthsEh3zkmkdwm+QJFxgnaz0KhwB/jkNUyo/DPv/F9z+U97PYB/NLPfiqcVLzQ4qARHqvQL0Yah32uZ9N76pTd+z6R9l9nGMzGzHKP6yMOnqq+40SExl5TzCc3MQ8xLYtVowf5VXQf2d1Vm3WpfOn8s5kVNEDmbeYI4D3y/o58zMrSoPJm9YDorHE9Gpr5WX679S9c2NCtdcXa9/QvXDOD6w8n0FvpJYzJlMYu+CO0b+8HVlzS30YBf91obkWf4fKJ4IjaHeT2icn93ZYJo+i2izxA8J7bXXIMJxBfCXIL1UVD/FP5bT+ZGpvyzmCvJeELPp2mf1ZyPK57+4eLq4a/eG66W1wpboZnszGSwPZcZIAVniJFc3PG2aP6aMMm1E+/tJlCkzwhiwBEy+qC1nnxASAfSggtOB9KU+ExQ/l4/ZuafKA00Ui4WaBTwZEVeteVagh1QECPKXKITPGN5icbOGY1XZa4tytOqaRKowbRxjqn+YU6riSdq1PE7q3NwbaEtr/hDghbexvM2FN0gaFvIc731Ex+DdgBJ86vRt8icJX0Prr9Z46RGP15zZolrT9D58fUBPrvOXFOqzQELZIA4AozikT5vBVE0vJ5Rf2pmn+vL8UGirwv96ulj+r3l1ESCZ6TNAl4aXufxjz/z9oMpHolJ0ILv3vhB2o/gEWmPrAe6PdfzXmKWAO0pMcvj21GIQSEW4NXw5OGFMg0y9juyvtnyirTHn03eD2aQGfAPUH2GvG3JMzcWhagVuId+33k9i6TuqsDZeSjK/4tYw8TKKNcwQbTMdc+aE2gkWwrKWMY8xLtyUokC0NDMlsk0ylrPXoyCXu1mM2EcvE7iE5hG4beTUBw04gp9G1OEcbNm5JHMeGC/bTL9O8svyjxymQmdx78GDaUgDz9dG3G0ZK5cW8jpB9VnZk0T5BzKOI8imb8anKNMFGSfIQwRtJ2MzFrNerSst5V54/MW+nEz+zOuOX7VTKu1UVRvDBWQ8JwVZFCcRld/WfKw8NYix141Hzge9xx/wnqYzlIGniS8gu2KTqmAx7W5hPUQj5mWdq8ZHsxjtka/9dZXQpDTYy5FCjg3M40eB/kn4r/QNwazBD3/sBomltHqWp7AA41MAzUTTI2DhjMcduKBSF+xGgg1AVi+zSON69m9PcQJqpk3iFMvk7JZvooaNuAZfdC1UlBrnktVojpb/ieWVwsUluDP5ppGS6NsfdNrmiDXJMCYpZiY6aV3EJxUAdoRFhJEaZG399te+83rV/seWQ+uoJa2esindh7n8Dsrs+mts+Yd7jkv6yDaYxy9++/dPl8j1l9B1zfsP9gekJyFyiCiCD8p89+Cg97r36t9qd2WdeD6M6n9Vf3M/1E435W4cJ1ypV1InfWSl7S+Zygv88UI2eMV2gsfV4n6ZsIV1S88ON8y/6T9tBmCxAQyx6nVMJl/FMqkkUzTegetpYbJKZkbNZk9p+ZIc+aXOUmLMwjdCUad8mANkyIy1yB/KDOWnenu1R7NbJ5xzZX1DFoyd+M/dKiRU+iflsx9Ir7gIOgZy++smCyCvvQyL+p1tGQ8ptQ0qTkPLeNh3AcSnvktCeX8XLfR3gyISH8o80RjgmT/viVzFZk30o92zcKpEbIYpc13/BWmiUejnkAbtMoh+4R4Y5sgBNUHxCiP6hfV2ezBRNoz0wswj8LMSzp+YH1c+43rz+XzLM9aPCMFayH8cfu4Ao8hplM2PixmGqKPPP0WxIOLN2e8Lp5Q/eXgK1zDhOqfGSNZ+GpiLiHy5+dpBBc7y9/DzwYfiH7x7DHhe65fTsswkVL9PJJIvC2XGZBdw4QrNTToADBNPGZBVTAuuJ7hPrIzqb3ao5uH4AmtYaNF0jUmAZKwNzP9RNmJQQwUT1ygnde3uN6QkZk+s/HC+oYe3gl4M51hduhp6lLzaYrnLX3GnRR2XQbSHb31kYZ3uoGN8wSag/WQBhCK4579exNwASxY7Rp+idO0OM1mTRTixKn6lAeH9vwcnQ+SOfXW25NXy/eRIIYmkF79X8P+NstJrwPR83p8sOJ81tovaggo13qq9pPALInWrCjgYeEtQ95I+xl4neU3NcX3b6T94Hih85n0XzjlAfypakvTf2Q9PHVWfA+0l7K+J5KXCwVE/g34qpW/ah8qQejqGiaA/EN44gsuMUEa1lN82w7UHmeYcGXnZITFSGB25p5HuGn7XmQU+T57vHu0F2DAuJkYSRuAchcjtEJ7KFMJzvwH5u9G/veQF4JDNOLbebyL8eBFzk36oeQ0Ulw04mujfM95fXsz5a55+1WFj1vwYzm/Y7sV+hDVb2JNE0R+QvBedK4y9wGqj548F3pbWTWtXljn2kwsemdbdJK9/RP5njqFLCirnT/ueW7hMTuzf8qaIr2ZJR3aF2MpVmYX1fOSzo7gUKvZ1gsvUrsZejS73V7zl4KBwPxdfWdFNoJ48F5h69nHkJ6SmBvAOqgMjGx5Zbdn6cuWeVvBZYBZgp6HMYaJFUxxQ3DGA8mZ5RomALSXArUs1MielKlNnj8axAiLLHucZ4InJFHsXqdqrJGDOo0hmV0XeSFB2tDE2cO91mHuJr2GieYcU/0TxJupjzqvD0J7bRHv5reIkZ3aIYA3fsD07N9rG1Z4lrUk3Q8VUu3eWHp/H2FeILgJ33nuPEHIcGHUnZ5DQpg4mf1L/XVsX8z0CkEfWCy1wR1A/0/DAmjmTcvVS9695NprvPyApUyIwAKbzKZIcA7Ax6TuKP6Yuudmmfa5mF72+ma3x2WRrc+zxxtsL3zcGfKPHoccT2twq+X4Cc4f3mrV+iWzhglXzhItd7k2M0vDu6tUfN8rs04ZLC01C7Q711mMGMlG1SLjBO1qJHRG1/r9+BmoYWHVBFg2TXEnlaC4NhPL21un15JRleTVIn8kU3xG44WCNAn4Ku68O85aCB8B/RLK7PditO2Ftyx9puG5cn1cptt8iBX6iN8ZBvSTl/k525om2vlJrCCNWbUas5n6KyPj06LvrnP/jAHJ5WM6I1zexLgL6Ucrs8aDvctnybgNWuHe/itqlPD9zPc7/cz1g/NZdAYrM9uuncoZr1LmOKOGgDX+3u0b+xHN/IvHfwDfm2sdEo2e4RXCI7eXyQZVa+ow/EGMgjOV3wbfe+F53t+1NWy8mkuFPwJGMUW80KDovA/WGNnyOaKfTqEfWs7TXuOlQbuA/upew0Q5oGMME0nb8cgqHOJRLjkb7Wm+lmp8SMEZ6rwz48CNqElBiCXowOmkyGcyoWmvETo4dxqgZUUyh1BDykPZmehsPLFho5l/NJJuMpcsJ1JIvK7ynjMRnvw1m9Xcfpa8eIMILvbCFxVIi37hc2rEL+qsFsoc0Dccf5tgoHH9TFseCC+S/tGCFhIzDsEMfSYbj17/nfXLpnvkgEIF5s0t43tkvDRT6h6Q1KrcHoBmzROiP6dWEj6LNZaszFJ0PTJkgLYBbWjFoEH7iDxnBVG0AzXSPn+2c3+b5i2nSDvPbfiXcOT2QkKmv4Cvtn/IfvbgboqrV+aX60dJ/9TgCMFPTbvgeNHtuzaXhD9VTDSYOncarWkTxVtoeRF5ScEytBO6MBn6ChkvOjbhuW41TJj/cTY1TDqv53nVMKnMQMIR2l5Mk05MkMUZhufnRQKD83czu9JGRoxjTRtbimFuV8uUuZmcMQgWnL+77tntIcGTlszrzuOdxAkwTdzMPcVFC74CTDYITwgzCLkm4+3b3rhA2jeCL+4+0eaXjEeI+cSdlkY8mdeGKvRjFhMgXNNJu0XTom9QXD957ggj5U61CVNh/dzMvXOeutfhrLMazMjCtayYk+I6kRl46n0HH7kmkTEPC0+92k9oV/NFazL/Is4a8AsxT6TMesu69MbjdRmvtA7Aurr6UMJDix4z8AXhRzt3K+fv2rOPufyj89fw4p6LSjAuxjDh2o+e/g3Rs+yaG+tcmTGxZLiabWuglgkPPGufF2d0cxhkr2cNo0AbQ2OmftNsdntBnHqZls3wAPmHdLTQ3uo09s7s1+DM2kA17fHf9MJDEBfhqVjOC2ksrH8QZxe9sxxhvmXp973li/THN2hY2IEfIAI3D4hAX3s8qilMZJ4hxWh5F0HAR5gle6xhbR9IZr8l8xodFzKeaJu1TnBGP8583CBPFJYGsyS6ncTghMAkyFimcPAC7bQ3niRmATo26bnk8apMp/kLhAEQDcquTmh2DZOWdeXnoaW/a/rJbk8ab824+G966SMpONV43E5Dl5hL0jVPdG2y5dS8X7W35MwTasqUBWoMuJEjyiygmdSWO9t71RTIZq4o859EBjABWmsEWBmlAi8B+buR4/EUyJaX1F5vJkE2XhvGC2XyW2pGzDrEvF7GTveQviHyW+/ALtfwgvoLzuS3yA9hslzH9kF97DLdqFFIcNGqr7xMkMuMIlbsJlZQiTdI33Emlcasqhkf2x/rciPBOSATCJ3n16kdxsxanVNN/sv6Wnf0uf7y5N3yPdeHyvgWoxfOwKH2BvHm1ZoQ/Lzw9AH7PlyzJHBn3sVz9h1/i7nCmYQZ+yg4fld/gXjjTBPv/EdqmHj6HvqeOHTa+RNiZHJmZ08mQAY+dh5vWg0T6VZiMEgP11gK6qfC/gnut5D+4UHbGv2ws/wLMgMwXrWGiXXeRs5PMfo8utf/cHH18FfvDVfDN/yYj5RZ4pE1vxX9CSezjDIBNsYMzfyS3sOJMsGZWac/C0NbDjEzQQYwfT8HBaZAHWuvalmzM/XZ8kcEUDXxObhSWcNG2SvrqyMLfBGBIwwmEx+Wk4gwA/haZctLaz+LidAZD6KxFdBfrv6RnCcBHyq+lBIEG2eWHmbM6A/pH2oULvpnVESkfVS/VW1TSz9lMuKsBQ/Iv2qO9EcRfHup7ObBJDTgbggF0NENsNfzCUuS1oQm/1MxZazxaPJpWYzO/amZ/HnMvWoGrOKTmCXKtRsI/sRJXhQ4VBCTyMgkJnWWR1EYfj2AWlLTDHwSs6SFiRVcD0+dm8wSeh7T85mf38h1H26PzO2N/9ykziUmU+/1zdAvZP6bBYi0n4wvNUnkyB+2/xb/ktl7EoMppH8onrg9HDEHkP1VIx++QGH5OwwTNNNgRoaT77iLAcOWzFj2+CKZ5JpxN45XYxYU+IvyQa3nBWB7mQQzoto4/01mwKLR1sjnFPLnEeGWcbP1mMQHZBLdu+yWggviDWUyuZF5ZJ2y8dYbH+fQfgPzie9PiAlF+lvw6uIxmHnaGPUNeEb1n5fJhZlRHt02k9kEZIhS9uUe/ViZtpbrF1Iwn+Axig/VTqsxKmv3hfU7vj+lz9SIR/SyJX8J7z3wgjipLf1e8/ZNZysDZxTfwfa0t6GozbTIUQqGZbeXwSxAmE0t427Es1qTQtJzQTzA18zmdjWmksk8apy/e272ZC5lMPJ6zV/R96k1TCbcRxgmXPtlZ5aTGBEqbZoxTYI+2ragG1UujvGkRf5U4z5i6HjPJq3r2s0e7WVmmJOYS5tMf0D+Id0dYJp4on9s8MUXEJq48lA2flk3orNDnqnWO1ZQLOi8mZkIZIAt689/21kem6HuPT9vrc5tPN54n3zfbwUiB0W/URxbPvV4nCBM+hKw/jbXhxSmJ7xM0SCPodfFYIRAO2/KnPMF7i0PKVPfIuQ9x9vCqJjnuJq9zClvrl1iObuKE2sGu7gBIa1zi9yk9rPb4+duS/t7zF/Al0bEUMWTqH+K5ZOC/fMgmrbF2emDPWqYEKlqNEE3ctajhknvTKyVma5hBDg1PBbnGLqjiTrlArMgXMMEkL+XSRXvOM7XCIrDpCUzlc0kyK650hmvq5Kl18FaapjwSLx0IDnXFEKZVolWCmZyzUw9vxNMcZKBt+vavoZHOh+DuXDtapoIQbsJvoh+W4wHEI+QPvTu5Eo1fqQ7vjSY59Xk0OSpMTFa9kdLJlPLlCrjX50Db/4SrZjKP+sONU3u1DBPON6o8apZ2aDXD9kXxNt67GuW9Mzs92YmVLbv6ifFWSr0pae/0GAHwzOET27/IniVghiofpMy/y0Ze4v5lqE3dx6viydPHyr6jeMNuTHRpYaJgK8V3tdQXpC/TueVjNfdapiMcivO9wjDxHFuFqe2OlCXxAQwjR8SeltqTniR1A2zgN4pXCLD1MlE6KdSpsIIYlStqSQvHnqMNJzdHu87O9PMxlvImzh1nvzV7yXnp5JpNO1JMt71cxK+lmBal7cx0QVqwVcED9zoj+CYC5TiLtDOZjtozhY97KlzGrnTCQYHteVHMxHF7xvwCC1j5DzJkLeGLwQPe/ZfM54e44OE+OShqhWIBC20A6iqY/BH1vh6jKdmPcCpjI9tmuf2Gr0ORO278Ye19hwZX4SmX2WPcHuGBiPmBjV1Cy0jGryAGhMekjLJLanp3vgNrod7/ibhUR2WFZwC8VGIA8BbE7PpFHioxS5VELO+mJpqwK8Z9KvRRwq+EOYSpI8kfcPtYcfeLZb/bOVPGSaW0eXQhq91DRMrw1vDBOnMBBCVIhrploIyS+ScBXEKADvyNyO3giJCmQPwHf3A/N3q5r2YJlnMhFPgixuRQeZRgQ/pYGrBFzcGDKZJODKOXrvKwF/vWjq9mCwIHjntt2G9HseaJlx/ovrRy8xVM6esu8bI9S+UidKAA1GPe0yX1nkF74h78qn9vqpmCcggaar9Q4MEyvWV5ZGqGgAeXnrdkZeYGD2YJVY/GZnozu2bzlUG/iyn1mkfYp4otRCq7YZT4LEFJ2c2Xlc/NuAB0nNC0NNjxkaCo/xaSxhne8qrBVe99A6bf6F/iD7g9pTLNJJwNc0/wjDh2rAyM+sG8hqZBmrml2V6q3006dCuZBbAQQl30YwHGtdz03J2e7yD7PaD7SGJ74UBoipHxKnQlJ3BNEpJJAfXw4Vednu98bBz+49lTRMXFA0P9MYTIn9ufDdMp/mnyEG1eqFW1Lt5JE8aaF2BiNPY2lfN74OZ85ouzN/s3T/rT3w7jhAEgsVoORmNwbtpWABzoElGveVxivabFmT+sTTuinZV5tOSxJSuNdTgRsKh5WySuZhEiV7yS1rfjUiy2+01f36eU+aKoI+kx0WzAcABYm6s0+6lf7LlZC1QaN+ib8mZGw1lvqQ71AhtHY1knTsTYOcaFpOIhMw/FFkfdwk7C4r2li8ju6lB/m5keR7vZjheBsr6fmd5uUEXbx8kjxfK3Gfgi9EDC33FBLqXvuF4gzPzWia9BofJ8lTfBnVKpomxXl7mxv1+0V8UX6S/Wv0IZaKI/izvvB6uA6zqEzz/IP1nGSs0OaBlWtAaJ8Sqn5rlnw3jWqtZ5q4HtzdqPyPX3rz5ad+3rn/L77X1YPOdHtt4ZbFoPmQ/EPugV82SYv8jd+JbakRw/d27vzNv39VHFh4b9s/mWoPgvUP4tJjV4z6kTqh1PQY9189Bnp79KAVjrJo2Lfupkgmg2n8I3gT9KjELtLclrf4QiAfTPhH0oxR0gBkme+FrPu+XcgbL+Q+P02Oa0vYDeFXtB2qfJJyv/Py8GGoYJpbzXHg/wQ9WZlFIrWtMANMYI1GBcA0TgVYOOZmGzVIEKQxmQeiVllw+9HPRYVA+/PHsTLAk0MTxopl+a/lc50dyeo2MgCh/ogyz8DX103l9RZpbC8QQqk92+wG87aV/VHUrHUYMf9p0NB/KfN5iPnGjooboEJF3CtWKgefU/Wv61VNIVA+jAm/ZN09+u10BdENZmTMzlZu86JEgioa/liHV9B/ozxXHoq/mA31JXizRTff34HUj0Slizo63vcXvSdB7+p46B/MPNsFKKZimraklnww8IO0H5L159BSZf7J/w/ixnPL2mOcU5HaD10hwmZwvYk1AhQkRFiWVXybespgLnfErMt064Ku6hgmifyJ44gA5W/lfxxomvTOk585caZw/mqktMBxhlnClJGlLkEkARTKvi7wa5Ra6/oNmQpDn2PpO4gSYJmpmHjk9g3grgmG9apj0kh+PrGfjGWlfCAa7tX7QjEDn2ixVQcUgvtw7r1Z7vfHekklhTJSQvrX2Qw1tPEZ8gIk/G6dVC2oDeHYz7QizB5BXVY0Sy+jshXfSp+sk0iAFcu4A8jCnhfweHYeE58z296qRYu3LhPmYwR8riIHik2I82J7LJOhRk6bXevfC45mN19W30tkaxEVxkBhnNcpkgmuYJOy3dP3XS/4Wc6llHSqZS1Xn6zTObIZJRuYvmbmgMQtQHa0+h1zv8DIRUiY2ef7pmX+uVK7LeMFxuswBxLnMMP6toMQsg6rtBq4D4ueJz2S3j2zU6sEqgmppz9kfbnAn6mwiRn8QjySRVNKVx3ay5eut9d79IfoNCQp788r6Htkf5zTerHmfQzudjPPdptY7E+9NZO/+WX9ozRKuD2GxS9ceovrdytRK1w68NY98n5WR1/qUMsmR8SHtZjK3kvG6CTJKzKdKvEzTtpxRy9kk62ouX7b8ktd3nUYvHGe368zfDUp7dl6iPuL4WoNbESZbJMifrRdq2ruSaphQqbDdEqopwJW5kfmFagggmVLEedCUyF41BCioM8artOcySWY5r0bD4oRTeiBQA8BK9bnO4XKnvyYzd13lRTOzPWpgJOFrNRKDeEAj8WawZfkSZCKJmYiAvvEyGeIdzlMwQXrgpRceI/qa38klcofxhOgzTm8G9JvXv8ukMqycTXD2nGqceEwIon+XqNpiRF2Lz978Tvn9rP8gGr1FDweCaR6+zcw83z/ESducH3x/Rj5z/UCdPc50aslYRu7ct9R00GqknClzwDsf+XFdfCZOoOc/QJlfhjTft4kAACAASURBVPe98BtiXCJ4bcFpNv53Hq94PkT0raYfZ/0TYYQWNZd66bNrLq+0GiY0iBfQnxv9A8rf0zf8fN2ULRj7IfrmPGuYUG2rpTqVkgzj3FTlLTnn1vNeZFcy6pegQ5BZMsmEWM/rZymIURMZG3+TnamVqBiGvNxha9QOOm63Ef0Bs4YJMbrMw5/iRXJuyPwLJeMsv2jzWviiQQzuBGqfO6/vSWukVFFtGFas/QG07zKTLP1Tgz+N6USNH3YoadsTylxI+qkmSIHu4QheAfmg3eoHiHAgtOi78IAUvMIKKzB+DxCtYz+333vzjQQlUHnsuQbW+PcYb836NayPmbnnzE30/CTj0dpfYwNSJle5doMuf6EOqXM5N+DVLAkRLWimWxtgg3zEaxChAbLOa/AdGT/SvoUPzx+QmCX8vBXaVwkJ3J6Q8GIxlzz/SmhPdDbRNQ6uL9rs+lw2nrPHawUBiT1XXWNJwdfZ1DDJXk8OkDT5J9Uw4c64xizY+CQtDAueWUjKrItKqGWcne/wR8frMk8kbQRkqtxL5YaWQyOB5ttLsuRv4UrIhIcyDyOOejETeuHMGa+GJxcPlpPbiDeU2QTVbPAyQb3k2Uu/IcyPDJx7TL7s/UqNAuoUzXrH9Ikb8RbJaG2MOMT6C44P1adu5riG+eftlx2/7z0/tH0YHwgWeJBO9Zo8fnbF90DQgJ8H4fPRwoeVxOqBq979XfP2zWBPBi6t/eC0DzFP9mT0ZOBzT7ycwXg1/WoyAVpwZ+BNw1Pk2lNxjGevb3Z7/HhoaX+PfUbk7tk/EJNNCLq01TDh2jKJCZDNhFgDtcz4QxgA0N6TgikMbNzG0T5P/57NBLHklJGZzR6v5RxEDErtWWe8LlNAy+wDOIDwJLSPFrYMLU+vdc7GA5/UNW8ffVtT0Ec+qo0OODT1V2957C1/bxMhgvHa2PN7hKnjKabQAbbn5Br7ijAfPLlr3mPjEJt+7slVyrw1dej82BpPj35Zf7vWLIlcuxHMPhFO1rWFjPXrLZ/Hqf2K9d6oGyXIj2T+PXU0fS85uUrQBVJfe8qvYn03P3nMxmsmfaJBCe8GhfP9tNYAcykkxmx5pbfn1TBhs/UiN+b3gZoCUOY3u4aF1F7EOfYicNmZaGf+S/AFirQT7bupaULphEIh0pQaJjPOQvjS7tBnZa4tedVk4PfCF2UmNNS8gII0VmHaWVmp+JtlzvFWqBxmFTTjo7JGhMlsSlrvjXHTGy8I06QBP03zEfaXy4yrxFthhPSsacIPbyEIsRi5xR1vsiHcmhYtNaEsZ6yRaYIyMUL7+zqPl5932ufZ6dlWXiagiARFUH1NvKfijr90fWVx+rg+9/aj9T3f/9QO48w7z+5Cvj/H/pBxa8znxvm4+xXEa6HPgP0qXusdcULhrjEJI3gTts+qjq0gBso0z8YrIs8MvNAgC7c/Iu0743Xx5Z03C/6YfuR4Q5h9cA2TGnxJ1/Ay9NcXDF9qDRNH/rA9YUULC+ZKxltyaGeCERiKMNGHk5gA6/A61DApIsHjeBUnEI0MFstnBDGq1tRazxqmiZS53FH+4TVg410YRlM7RIlpe8dlnij4gjIB0h1X0uEknkR8TXPMxgMXSDbzAMmUh0FBfpCM501zSLDGGQ61Hd3lsJgm3Mnx7lij+ORGBagPIbG5EzasYKiD4EPnNh5v+K4Cm60wrgAtBabp+6oDz5Bfr/aQYEPtgeDJI/P7CFNGm89e4+nQv5q55/pnVqDreUo/t8CPOpOWs1ir37l9AmR2+XY3xWvhJ0NeSPst+MvOJPOx0PaF9QirJyvIKAUllfNZnbaED25/KOpeFDeAv5QaJpaBE8HHnnhL2B/qizdq9ZOCL+6vSkwm6LjrgC8xKcCCpREIFM86+xdvd48aJjyy3ItpsQezAI0wW8+d2fzVGhQSiiLev6bNhXbRSCBcw6SGAaJF0PeQ1zmP12EiTOIEMpfu20QsrdWCO4nZ1nu9M9vnGYlsPEaYJhn6b+f+XGbK4lQxo7SAYwv+EKectq8FIZD9wa0dcNyo/m3ODHqZw2vyPZK5FPUdbpkpxa4aedQgHlZ9bgURMjLxnj6xphvJeHv9KAVZi+XK7C9Kn0fHj1wDSpyH6VxH9Z70PN0vwfZMZnWv9e+NV4lZ0CLPMxuve75Y+jOID08/o8z8k9Qw2RO/54gvZf5uzRvv/HP0zfWpYVLDgJgnr2Z6qXFWUf9sXfuKmgGQTZydobeM6Yghx5/tNc4zGS+SSC50dQUeTF0vtAfhB5XpdZMf4hSic68NCra0z8Z/HWqaaHgTEzm98YToH76hMuSltRFWED0Hk9B2zXwyjFXPmOn9vej9JaxnzyYi695zHFrbvTP/vF+nP5QJAC+r5Uw0xrYKOJIBbV6FmSlXKRN7Hdr3gi21c0jG7wZ/UtCxBTcBPGrqzmQmJa/HKpY95VeLhfF3vebPDSyFWRHWXwE8hI5XQx+FmG2W/m6Rk7SefII17V9JDBMjONGUiZJqTig09ZPUMOmd+dy55sqEByDz79aYaKhhUmTiAvJ3I81SJjI7854tr1Pgi+v4QKZKrWFC6X4JNR+gGiZKkCSkjySmCXJNRjgcYKZT7xogvdvX8JPBoInUaBH6c5kjs9xc/WZdT8rEN+yF6fejJrVHzmc1GTDvlyc1T8h6caZr5md0vSUafNgKtrM7aGa02D9Ev25qlmjXB+bfVPWnMSF63fn3zr29Mu17za+xxoFrfy14b6whAL2tgu2PKrxV4Dv0difrGlZLhr4XXnYeb1GTS3K2PWahpl8p/gR9LuFLxA9xns3rMag/JeBtnfY54yGLuZKMr91qmEhBlAKvY8DkV+8Nw9U3DjUNIn9IJirSHn/WyVRq3auRU8k5IpGooqaFRePXwEDGaxZOJaDkgbDis9Fe1bJKC6YNoKaD7Mxy5/GimX0VT9z4VfC1ODnIW5lq8YDa3IVY99q/dAF74K13+xTXgfG7+ilJH3n6zmLCmXijRgRS44RMeMKjpQ+tIAWqeyL4NZIAaHfuc67ABWskgCe3/94PoPODFaYUPSCTOHV/vdcz0j6q4Glm0lu/SP/es9r4rPF4bRrfq5n6+Tfi23C4forqN/o8vyZJnSC2zau2A1AzYhMMdbaTudwSs6QpVcx6y26/N96Q9hPwMwUtiT9RfBbaV2PuHfBSiB9oP7SdkfVtwV82E6TzeNP1lRLkRt6+BOkrGpyaf9Ckj06hH0KAXQ4Wi2FiGZkOfwd9W45lzMMR3mxmwV5MgJ41VwIZYDdTKwHLkb95xxtoT8NPiHnUc329jFXk+2z8ItfLIuML7ge1Jg6aYQfwEa0hUODJYJpA+PIyBNnyRNY/sN9hvcqdgqz9VLN+DUwpb77Q26B4kLtF/6H7AH2u5uBHgk1o/8JzIeZXJtPDy1Rmy61m7XmQrGGdo3pw83zE6ZOuD7ScI5Ie6M30QGp8cOabp68i3/eeX+f2TWcqA8fWfnLah5gnndenUC8RXGj7aM/xZuK+kqmAMpsKmLTgzgrKKvqO2wtwDZNzxkOlvFx7ObtdKxhtMJfgc5LiQbRrWt6Sw7WnlIltMSiS2t/YhktmlxpXiJOpKS/LaFDa5TaT9nn6917MjWx5WcZoCw6y52/hSggSeom6zfCya5gIziLq5EHL3ktuSfvXnUMvfJxo/G5wxzKiED2WgE9Ifwn01fUOsCvUhgcQp7ih+fBPkfHwwzncyTX+AapgNW/tGk/dHbqV2eS4OsX6RJwVd7IVDziZ5AgxB9qmltPTqJdF8VnXDCqWa/OT7Ew87+Bxar9ivVUm1PxF4Ww34mfCbwCfmroQiR2SHCvWYzf8XZfxBvdH5DjY4CEZX9o1mSpY7CmvqgHOP4rWMOGvjgplkhpqWLiRrNE4z87sWu3VZHR3romxBFugyDuxFtQ7fHPwRnxvOWRtHGj60B18MFMotkcz4z1qPGRl2nfGw7Q/GtYDCtKgdzxRvHHlxnDWrH+0a1UO/swaJnsxM7L1k8ZkQeZTow+T+3OZcsxIdZ9fzkjr+tCZ1TiZhkysqsVoKu6Qkz0F1ziZf6M+X6OvT8AsSZvvsh7SNYh0L73c6FXnOfGOxPObYCLlDr+g30XnsFeNBo/5slfmfq/5cf1L5wdkttHMvki7NzK73vm8eRWt4K1X4Z3jj+KbXy/NYE5J693C2EDkmdF+FgPAGW9aDRNL34LB21303ynwAOxz1Y8+8/Guxxe/xj4HCV395dkn1M8wolLTW3Kqa5g4zky4JorWHg2FLv9dwwRIqhmgxgYsJxCpAcCVOjk8Fmd3nT4z4quCZtmZeSlTaMjLHbOWeaTjdhvRHxCNZzJetKaNGqmvYDJpy7XKf/wPcjhpeEBt9mJ1LDwI+y289HvgLTNTn4w/N5Gu4GUReC0e12UHgmUm/iyjU9Jvkv7iQYu5Ta/mUxhr4w8i8svAtzfIlvHsMT5v/E++77cCqMKe9f80EE+h9BttEZQ7HkiSN5MzCDVTz/UHPx/p56j+os/zoDF1TpizqNoDzvIU4syuEcDFYKWqM0S2V/t7ZKYFgaLbVbXPaJCG2nMOXtWYAMFnYS8QfeGpC/N7AY8b/RPBzZ740DbkGY23Ww0Tpg+ra5h0wFex/BTYmfLK0g9rO49DDRMrA5qZ+cxmFmS1p2VqwfbRTKvrXIMRXoSW72UmTMZRNtOocX29GgrisnkZssj3O6/HYsx7mSHzFW3j6W39gYwm7TqbazxE1leL7FvXYzLaR5gfmf2cU3/CNTV3n4EZGOjtUCWRo/AZC2e2BadRfao9v1rtLKoVMRj5s+4GyuD/IvfLgv1kGGPaullOwKlwQOZbZFYl/Gbc2Y/qm95Mjyc1S+xrGkF5FduH6Btur8E1AwRGybq9gvrPtDeymBR742nPcYPnY+TaT6H2gPY1poCocoP4EO1N4wzU8ATZGddFbr31b5Dp5t4kYeNt1keWDSTga2KYPPzVe8PV8I0W8+nwW8soaGk9OTMtOuOZthlQI0CzYcVEYvL8V1FcE3mZ423BFTeeFeZKtW9QUdsGOgMCTKaq5emFN3C9q8ZMf3TNx6/pJ2v5INxEgsdBfQjpsyc1TWRo1zjTzZvkSQNnsQKRjdsz2IMuhjVetI2W55z+0cw/vOyBmhDRbSyK80nNEhsdvfGX3P4Gj9b1n2Ds1w1GOO1B6iR5PTbClZgFHfVDS9PTb3ceb7U+k/RWC76IgbexTxlzLrTG1w5fFsNEsoKZ94gyAcTIocQqlWjpQGRyoatvDi2Ahq5GDE9ZYyIY+S/mTzPBmXfsZzwUm9hygsQInVDDhDSYekc+m1nxOOChITMPZd474K1gJDnXGkL6qKGmEtdncE2TFn2UXPMDypRQPSThX8NTJDgT1e+KfpvUiKE3XSbdrIfUTOWi/2pqmhDr1GNeed+7zKwo08SwyqbtRvWzd61AuvY6/n7+S68h0tqfNB8+X9Rq5fYS7JWfSY0Sjm9vPzjfX7uaJS01IU7FPKiskeLe+df2q6QPCM698xe6Rsb2m6cPxe+5viVenFajJ3Qe8vOtcybdDY54/gIy3hb8O+27eJsnqOJnwaODP4TZBNcwadF/Eh4y1jeLuYLgAbXLvOCMdZ1Rwa1WUDathpIVLTT0z6GGyS/fG4aRYeLR4L3QkZXZ5UaH19b4veQcSUEcuplIuy4zwKoZAF6BL2wiwRlah2sZ2Rq9m0xgcQY0pxVZzs0zJ5ZXeMydx4tm9rW9tsGbZMwjTqeGB3roz84hVIgVaG9q2glGpOkHuoDGfq7GxzVpH8ILN0bJenWpacLwqYmnyocM6LMvRE0TDnD3wBKsJVRA4c305AdNK4BuECmogh4wTQN0fqyNPzLewPjc5eL2U2UNCHS7rM6z5ORYzkbE/qTBOoFZIjoHRvvmclvy1PAWkN/mmrWUibeu33h9ncP4uf0V+WxddzPsMyTmOg1DqDESxU8hHqBmhScyCI8kmP5FqoliFtYG7HVYX87rWySTaphHCfqJ46vwJyR90QKwXvrHfEuOFeQI8g/hazBepBT5vhezAKwJEopUj/M5s/FqmVgRv0EcoK9I9jIV7l03bV0zMt/Z8jpFjZSMdQBrWqh4QqwBLYjbiLsCXwbTDcKZF4lHrrcges3rB5RHWD95/fbeD8j+aGBORdejKkiJBCPR/bD3c5lBzRYjqPdvI0GCRv2DZEKjTCK3RgkrYdN0Rx/VVxEauKdnar63+q9pz5v3OfSXOC8zdpehh6w97bQPMU96y+PcmSWnYj7NTBDPfnKZJw34gPQnDXpZQS1v30tML24XtezLLGYJgofscbYwa6zx1jDb+LkdxNexhsnVzDCpYYJomTI6uBZjx2IWVLS72q4WDQxxcjRlLG0usMSLuPyWcVYx/81PktcXDYpUD32P8Rr7IJwIrsBDyBYh65GSmUecgWrhKRuhpb3e+gdpnwsscT4o8wkRW3VwNqgPNR9b9Emz93N07ZGFi7aZ+XxGsCVzPE/a0legJeiiead7rndk/HuMyzoIA5lY+Dy1nIVI8EfQl6J4gcxt6jJbDKGMjhx5NXex5/grBqtm/ucvxGtqLbgK4NUMfmlz7Zn5jzivqCyy8bEnnoU5qnian90ML4AHxOzZiF9iMlGmHConbiBm4ay7vIQaJjxya73VBGUC7FrDpPKOu5tpzM6kZtfEcK57TBgVao5AkXqS6S82sVCzAorszu1Nm5Y0qF5TsIJbWqTRklcNwwK5ToNGoq0gyinwW7EeUKY9A2+Mjl3oZEfrh/STwTRxMyEMn2ZNE4mpVrH+G33VG58a0wNhtmTML7n/5pomzAhebQB+fYBm9rUaP8SahfUx71/5DOtjz6sMRcHILkWtPqF9fj5MjzS0F/q9tx7g9yny5PjQPkvLw/EIZlKj++NJzRJSQ6kX86CyZgk/j9zzbMaXGKvV7C0r+BNwjlP3i7UfpCAGar9J8m3JpFvXvPj5WsMAQNqvaVfB43LdotDfAD7cGlfUX2jRv/R4ytCPgj5eh9eyrkn7fWOPZuMBaS+wP9QaJpK/WKOPrOQEwxXVR31qmNDBaEZWNBI1O/sb44+0g2b+1+FZNUyIkvIis+tZkF3DhNucBpOgZjmjNWLCfWRnjiUBJ+ILzeR7eNjgazE+FLwhBCLRRyDrMX1Pg1qW0wb4HEtwTd1vfEBhcDhMky9A+66+kmrg8MOhRf9p11jo4fdFrGmCnF8Z+IzuGRcwQKqyNugRHet1fz4rKDO2Ax8YLam64IKj87PGH+ySPr7pPuK0EP00nU/AeeZO13JKLWegVrzcvpQyt1z/R+ChTbiTPMW3h3B91YCXU7fv4ke77jbPuQgCBfCrxgQQ/DC8oMfHsqF48KJ7jZEWvFjBkxrcIfunpt1GPKjHt6I/l2uayPKY+KjQT6Y4s9cXaS8FX9ZbchCjEOT1mJneXsyN7JojFi0djUyj1zOy2wtkeN3MkqQoQByEr+sEmSXhzP4J11llNGXvBy0zn70/FKbBEnzxMkdwJjwbfzzzcYqaJi049DIYvfG0N76Q/rRgUId1RvWlaXRr1kqLXgUzcPC+e9LesTD2XnIhwZazrFGC3IkPZBa9mgfu91bM0NOTNd8/Zv2Zsb2M/W85mcH2zbfjSHKpke/e+O6Np17Mp8r1RplOBWyCOEFfBezZp+4NhBFfZ7a+IX15jvvD2Q8afuAaYVIU38DX9ahhwrV4I3MBuvYRvLNfrDEaFKnIjCzOp8W0CQc+G9fT7S+7/ez2+ASc9tFI/YZ5ZDlrjXiDrse4glIeOPF61w57k9ml82huVEgt7tQ+yoSq9umQoEIQr2pmhGfmFqYUP7Qy5eW1hSyc18Ypv0fG7xmdmsBOOa89+rYyVdF11bzPPeaB9uHhgH6PttnyHBuPmJkn7aeJy3IWAOIWsozTsK1rCS3rpv0WSS239PukfdGXX9Wncv0NyfxD6obi1sEppI5OIc8W/PFzKltfSeux43jD+k3SYy36C9BXLcQNNJgFL3k2fjftnUMNE4IK9Q4bYxq4kbPR6M/OrO5RE0O41gNFNoEgzQS67JoS2p18SNsf7/wWdx6pLypdYyGChZhLAr5CwQzNmMrGA5I5R5xZb7wKE2RapkD7apCG0gMBfKCR/RUW9BRxMvNVNUwq9BGPdJtMJ2T9A4wwl6mE9BeQe0p/GfPT9gsyX6B/lzky4ySKX7Mw8wlqnKg1yxAvENTzcMbnGrQHyzuCD+LNFEwSjgcpyaLQsbPxC9co4eci348ZmcyazH8m0yX5zr577jYyD9BMvvgqWnoejuNA7S/JeRW8q40+VIIMJp61/TOPV7quHLKrEXm34Hqv9sl6rOKpGbczXhdvHnN8luf0mIE/5Fxx9WkN3sg5tQl+Zei7xwwPrn5j+ny3GiZzEFt9xTHzl/UaJjy0BYd4qLcraPmadnhoVMrkCuN1mQBSjQASsZyELEzHGk5hY/JNNX6e/7TIofk9mdDi3G4i2b3Wt6ZdSQDaBFvaz8rss/EW8idKUIvUw3ijhwVSqBNlIiXibQmuiRug03qLSqsGF56Aeo6fO5kBvMP4WYwJqp8y8KldY6GH9+Nc04RjzQnGmXjNOD9bsD8Hx6EDDD7QyICqDrBr+Hsrw+hu2HnjtMox4/eRVKWmPxvGseneCvIQfZNWo0SpMSE6jZazAtiD4vJx/Uwzt1SfE4PTg5cpjuxMK+/MwlMDTlwD2TLII/0Gxx9Wdwi+BXUIx6gT8FPgC8BnSg0TS59my6+F+hDEhzt01l5tTRvNnNSC+AiTqVpfseMtpK/AYKq7ruqCCPfq4cYMh+sKqWGiOQF0AE5mCGICZNdUyGaYIJnLmkxtr3FWjtfNTEnAy8wMCu2jTAG4hgmQYYYzEGcmP3fcyHWKGhxbeONGMMB0UmsrWIovA4dSDRN+OLSsT28mEdK+FhzJnFel/nHxG82I9ca7Mx5Un4aM8gycw9Y5soAtvN8vcPstMSQwM5q6n5xgQgHL6D6teb6ReRHNfJrbrmb8nr7deX6F82QwSZDMvnh+S2c3qIcgZpe0Xplyoe33arcHE6rXugTbdZknlm0H4sSsyWXgzww6aPu09/4Mrq+rz/Ycb8b+YONN00+VeuhQw+SX7w1XwzfKijWRaAx/1jpVWtrlobCkTLFWEyDNJkWvywBMgmkJpIH1WteMTGmv8XbCQ3R9vcjqZvoAHprOhgDTBIINshGghpSHrnv7iP5rWR+n/S9kTRMkiJ+55oHkQME86TWGzHYRJk2TQnpMgin8vMmUQa+2InLrNYaAE9S9ZknEiG+ErQgXygxoyYBra9qbWbL0m8UU8DAnZaK930S+b2xfDXLPX4jX2FpwZeHXci7Jmpiw6yXXPdvN2FcnGi+aNNkMT8JFC87IPt/Yly3Eyd76qXE/b1THZrw1NUyoVBk4USaA+J5u4+0UUI0AJLPqRfSRwpw0c9qx5si0zB3HuwRfoMg96oQLzAH4LQwksr7iQ7o2ZWQ+dmUyIddpOsovDR8Ss6uCgQMVnu1R00RyZpVgWrN+qsRjc02TFhxpd2qpfqmQt5u5juyPPftH9LcwHpcpwozk8PMzZtU7/cv39HrBGdQ8qT4/WtfrnH9P9I97h165LrLarBa9H2Dq1coHrlmi6ZdIcMLTbzXMlh6Zem7vjePqMX9rvkB/aCa/W80SngShZzTzCmvxWehX0j5aE8U9vyh+JWZJC74a5ev6BUj7LfuTrYfozwnBQdX+muUXxSPCdHL1L8jUE/HWSx9kM0EQPGTguVIfqjVLuL09t+/qt1n/eHibYKdFqQT7YlvDJDNzl80skDJhPOJtRFJdJsAiHLrYQHtqglwIpqhGEDeapM9kAouzrDmpkSD7+mxwfd0+kMyl24jxQPZ4WVdo5l7MJFnBP344MLwhBC1xj0v40JwwBG986Tuvt8nsyWQ6UYEZ+iMMzWS8w/qK4olnBgD95eF3xaMUHD5FTRNy+Nfq07Bsxx+4AhGsHA1fGXiumkRQn47j9ADS+j3CMEMyU6h8asebvd6Z7TlGn/g2goxM7HK+eOeJFfSh+3nGG5ppRbeXGdRwgjFVcCFBjen31Hnk5//ymWVuQ+Kx5K9NIIK/3u3zsUiZ4tCCOJNz2g/jLwnfqppD8OTgx1SPVnAjghNvQ1rnSaQfBI+R9jrjzwziATcLXDzSoE8kuKwd79l4Q+TVsr+z9YU63p1qmHBnqHBGrSvMXuYB+T67xkR2e3sxYyQmAbB+bqZUUkwtRjDQnhY5dCPvc6HMzfCAdVAzEtcNv73x5rQ/iRfIjEaYSRvItOCPGw9G8AvCG5rJ6Y0jnpncq7+98eatN1Iyo0UfeP2z71H96hpNltPauB+QTB68X63gx3UfJ1FEYXlVMklCmfIoriO07iDuq8adnXn11uMx788MBmXsU8tpDbYvMlF6y+dxaj9jfzauh8sMSMSL98palNlk6qnG9VDtR6ndM5Dfqce7CT4rTBLVXmnEl17DJDMD1otpQtttiCaugS1l8Ze3pVTbchU1K7RA7eJsVhXERNcoW178VM5uP7s9vk5O+2hic5Opr8AFZGOQ8W4i28ypQiFRPHfi9a4aM/3RKcafydxz8Ikyo1L1GRIUMYwLLzFVfI8MvBkkDQ2c+/gaplb1U1RBmt6blgoDmD9Vg74mP4IOBJZ63nNqzvi+kDVLWjKpXHYI8ypT3r37u2btb4KiyvUO5G0lyLERqYmCqtPFCd04mRm42VOej8F40SD7uqxWECUS7BaSSJvgxLy+TeqrFx6kdrPxMLV3yhomgUxuUw0Tmlm9xjVHJkx4GRH6vVNDYAm+oJFWtUYFzYwBNSqsTKTGPFqVv3RtimwWqIbJKfDAaXIROVrMgJp2eHud2l+dXJ45lWowSEGeWa4qPucOeFDIDe6geInop+UwAfEJ1zTJ1FdauDaX5AAAIABJREFUUKPXfkD644d6z/l2Ho/LFPHw7H2v4N0LihZGGFrzhFjb4h3wmv3qze+U33vzRb+X6NUac8STZ+f1gGuUcGNaOz8yMqDa/s+uIeGdm73v/PP+G/tzM/c8GUidH6Igpsdqz0fqtGjeOqlx0KQvtf1otB9iNCHyaMH7Xu2T9YCcbG1fOOPdpYYJGBzWmEiqPaoEuUx8CvhrWl9NH+wkv5BfKeG+UT+rNUyka2Y1+snQR9wftfzhfWqY0MGuqE1IdSdl/k1nnIx3YZrwtVcjw9k1TIgnuARPzrqGCY/wWfKqYTRpmcsk5hGvWVDInxiN2l50E6tKzZzFaEGYTdp28vCBRrKL9nde7+jbisIB5Ww8anhP0n+1eJq6z8ArEtzoWdNE03/EmIOCuoJTG8aO9ANXQELKx9zAKaO6vo00pbKu77SX/Vq8bUlT2FZmreP6qZl1JAjE96sUZPJqonjfW0Edy/kjsEG3s6hfabB9CU4s5/3yWXIGUNhaeLCcA7R9/hwYDKlt3iy8WN0oPzCEz+O8hL+wfWQ53Qa+wRjAsbAwGa9YIBXFL7cHBLxuanZF5IDgM9Jebzx2Hq/IpCMKphpvTN8iTCZNPRT6Llt/dV7f9Bpdqr47hxomRiYXusbgRXp71RzpVQPgzMbrZgIs5wHiGSoLaShU9G0nZia/sqaLm6noJb9OTBDo0PYyctb3Ts2IScwZNU2sA7gFhwGmSXOkXquxowUrWuRi4alnfxrTo5c+9c6Hcx8PGx+qj8NGGFIDhVtbjfvq5LVRyHwKJk2GE68xSxzmiHu+RPFsPR+hbWf2i+ota3w9xvOY92c6S5Ah4ADGOoOD7UPMZymznYmLXu1Ly5gx7t74DY4bZT6ZUasgbrzaJUtfEL48PZWNjz3ld854U3Cm4Qm2I6zoKICzsoaJZQy1RAN71QxIaneTSbAy/0jBwIiz4cQKPKN3cTY311yy5VXDANHGkCS3TfOW8Z69HlYwx8kcbYbZq5YJknlvIXr1Wm++tr3w0kvfIePnyrkFn+y30LU0IRNV7ft6RgUaBDKMhdXIkZx6nqnpzRxqlRWy0NqEW/t+8vvzXoEIk4Tj6BxmxvRabY0SDn/Alj3YzFnBIcDOE4MPPLguZSoz5WQxjDL6sRb+OrRvAali/CqzigVBkUw/cgxE8CziUSjxVEx7T/lWrPfmJ3uON4OhFxxvWP1712MAPVbgUNBfHpMpJNZsfRhcX3isql4FapjwSNyGPkeNb/AOvxgpInTu9U4cpzEq7cM1ASLBDC8CZzEJOO0z4lTQzG/mnX5nvJMYgUz/5s48z6Q5NSrCNUyIFtls3gy8ZTFNpJoxPeTXGx9J7UPXI7SaCkSLo5mAVQ3RU8e5RoQylcQ7uoIxEmoP1S9J8nAz173xqzE5ONNlr/nWjAe5lqTI1WWGOMyD8O/nDeHqa0t/c6ZFVg0UYt2LNVJO9b3ELNGYItH1zZZvhKmiXUPh5xMNOnB94Omrlu+tazKafmjpL7mGSJhZ2DhfNHOv2kszdpcgU7g9LVgnOJmq/onsB00fELyusZFlv0pBjMoaHcX16BrcNcrbxRfSfs24Jf3Aky3Euay1f4pgD7X3Z/nCDALvfKJ4ieCP26MSs6RFX+4pvwx9mjxes4aJgQcYb1o0cfx3K8jP/GG5hgltnEdo4RCN5E0IKcRIe/zZYObZvZMqBWfI/LUaJlwWauRYcgIXo8u7k4tmVhUjrmqZg+vr9iEJoAVfETwkMGTQt49oe1NlMi3GSwWzSVu+abpS5l0z8oP4W4Jrk7LJ0heaPPdsvyPzw6zJUoFPWJ/ND6bX4KkIHmyM2hb9R/Ci4p0bRZX4d3Ub8oArMON81FJPmfoTmcOTZ+pWICo/KRPn4aduZOKv3OFqQaT5PDD3oxSUCp4/m/FZToBl3LPjix9n6mfS39QEzczy83z57DBPTfFZqWfN4GjBA9Jf7/ZbMvzI+Ll9xM8T63MN/oX2pER2wZQi+t3L9HvqofgewG+LeLvVlODnHd2gLQNG9G2kfYa/bjVMmL5FmE2iugDwEMIXX6vO64tew4JFqI63poYJYtw7fDOUNr42gzA0tAhq77vx2TUrzny8oUKzEO8QKXJRQh2NLLqRee26wBcJb1qmPYt547Q/STbCbFKtDOB+UQYeqXE8tmcwTSD8eZkfhFbZgldE/pnMvHObLzoe7pT11tPeuMDv05gprU7tdfu95RQF9JXL7ALlWNWOcc1to0Z7jsPL7CPj7DE+q98e/WnMFmkcCf1rsRTOLIlk8C2GMBT0Uc5viEnaW16PU/sJ+Fntl0p8uswlCzCenYd8T4NUCvOIn4+Ra1DadZZqu09irrTIcU88t4yzkckE6y+KNwQ/zF+4GF8r/PCX7w1XwzeOTfViFmS3y08D2j4cSto+qDEJknwt+dXAzPjmgVTtc+GtJc1/syLZcstujw/4xO2jkVgoGIg4y56xSdbDewVp1bY5xXojQdvoZKwNHm3Ler73erG+0eC0pU5DZwsSvGnENaofi0z3XvJtxUrNQWMeEK0DevL76hWwMt1ROVcPIvGHjiKorVkS0i+oU+Gdi8HvxeADD55LmcnE5a8OVqBjsASBthF5Tuov8nvv2eT5aMwm0ekO4ktUB9QJddoT8Skkc6bneq178npvxJs97lOMt4LZBAW3G/G24GJjLzJmnLfliu9Psb6hAbKH3fEm1zARX8VKBgEZ70QroTUroIheLyYIzTz2qFmRlel3ahRM0AlkztQaFTSTKNwpNA99FvQpMiGJNSN4TYr1jupe8uM0YcTJRJgANe1odObk/RLCixTkmfUClImamR8b3alFs+Z/R5lLak0T6Vofqv+8CP251BjJ0kc18624BlSVmZf2kbT+43gs5klAn4SZINH9EH1+3jzhGigaM+O6txddv87PF7jWrp1EapRwfHv7M/J9xvgi/XnnoHVNRzsPW/pP7g/N3IvXOKh9Pesvtz0vuEcPWhZVgM9ra7+Q9kNBCw8Hmn5Gg3LR9iuZGq5/I423ZT87eBXtHyF4qNpTszxNfIJRVBFfFC8ZTEESjdpce2nRCxH9HOknWd9s8NeIN7VmCbefg/rJw1sRLFxkynBm6au+NUy4t5KdWZWcH74IZAxo5n/dG0pNCS+Sq54tgnJeh8s3dQ192WASVAXdgusb7mMPPHClGx6kDqD0mhBWDRPwOoAGf55p95gmWmLU2F5TsE19WxNvsEYOe7VPN7g54ZpJCHiSmGHAeqXqM4IvT79532+YU1ZwkBl1Jn4toxnRlzyzYzGvgvq4EQnyz1EBI/ip2tBdZvV4NBpdTzdzJWUDWlJ79jK7w0eDXmNDZH8vNa3c9pH9Sve7Mp51WaVMPELzRu1Drh+pczi3Ea0xYUpIW8B5vaffcv3QsrNO1V/v+YDth/FKr3cE8A/GAIq3Pa3nreRMJuK3CU8IfjLwCcrT7QoZb8P+MgsdEzMZtnesoI8VHBGSnqL9hug3dhyZ5knn9U1n2iHjnRaupYaJZdR7EWn2fREZSs5sbzKM2e1nt7cXk6AyU+xmQiVtFcRD4Xy72u9Q4HSUs5cpESP1101+vfFx4vYXY9DLTEWYShsIteBRCMK5vi2aiUKeQ66zIO2gGYu9+0Pwd0qmSc34tPFmygmVZ/A5V99bmWGEKTZvzmomS2v/zu/TGErBdYf6jdCwe/Qfxa813j3G95j3v9o/knNj2EdwDQB+blq2GRwdMJjNQpBcDJJFcagE04rpZeCxN97OvH3NHheDM0G8RK8VefZktb7thZNzbHdnvC3ReM+/U/VXsn66sUsNEz7oXswCKdMGONva8EznG3EiNHBZdG+lXS0SWYzdcgIr1mH9Sba8ToEHIGMPL1FwPVxnGnGmWvAmtA9dj4EXhD0YXJ9wN6doXwiShMet/aD3fLh4kOCikLlKizFV6D/PloIzNeM+MpgmahAuTdgJDWkKpUVA0AGTMPbr1oSVeWpZb5opPac1ceZbW6OEw8vbz+r3lhMRCR4B5+ky5mK7CdcOmjLznuythfJ+W/O91F9NO9pves8nuf3NdqDMEn6OZeAvgG8Rnx7xKHl9NmKm7WfgZs/xRoKB3tzAfaSpW1VfBvARPZ6mPiXmXAvRsZf8wPX1xGTiV2QYZdQwoVJnnXiRIaimCTXeFWPfveM3/q53DYBspsLO452WmRwC4cziLKciU0gi+Vr7FlNAYx6th0VSzYjiTmYl80ZlMlnXaWozI3vimY4/UJOBr4capKF0QwAvaKZgPXQYnbFQks6pEtJfZL+ueKrEZ0ifSXi1rsHUZi60Gh5flP69ddPWB9n/Gq3W0A9h/dyZifFkPG3nZ3VNEm53cLxpnz08t3xfc4ee75+W/jVntlfNgM79ecxZ1R6iNQD4+SQEf7zzbhMcEpwK+Hy29BGJBiw1I7TzHGIGdJaPWuOhF96Q/dWyf1j7RXDGYCp5+InW1EGYTwU+uP04439KknD/JHIeZjMrEPm16MMzH69awyTIjHNrlkhBDxZsieirsoYJD7dkZz6lzBgPpYVDQjSaIqBE+BqNzIrCIOMtalgIkd3N8gnOJprphyKRUuZ0x/UNi+6UeEhgnJj4MPCg4g9xrp3MmCbuaboGPlprmizBsOUOe/E5ifmlGmtZ7Wv6jwqsx37igJDmA+DVZTKB+JqGQ5wsWF8qd1zX6SDBNmYkmHgm8oL0I39eY5oQY8Yz0tHxhXUj8gNX4OClYwRvVQvcKqAz/L2V2YrKA5Fx5TOuuFgQGbpz7+2XTHFFgjyWc1dr/3H9J2VeuT51tltIlL0ys57CoswnMcMamsXxYYu5VNlk8bNg++7+mM8hV//P6yXaV8J+UMWK4A1U5+J5DbTfJAaJWdKCH0SevdtvWBCRicf1Z0RfKvp6U4BW8A8g+y1bvyHya1jfIsmuTTDSPqxvCcOER1r2rBGAMk02xndNhj6bCWJlEDMyvb3Gi2Q+hfV1M4kSUKP8MOt5oX00st2cuc/CG3INB80QWEGUmvHyfk/ZPlGGXiR4T33FMx8uE4obOxlyQfROhv7xcNhbP9X0n7m/vP697xFmjjbePeTnjf/J92uNLOj8aFkvK/PoXSNp6TdLH0WuJewx3uxMa3Sddu7fdI4spwC1zywnJNi+d553eRtJ5BpNBj4l+We0azFXMtqvHDfKhBJhFMQPXMPEYZJADKXK9XDPi1764TEZr1sDx9NbEtAqcTbiRK5hwjvpxTTJzgwnjXOTKJKuAXnGC/K9dPgqv/MSA4XIktZhg7VgEAMO8PUaL7cesvEGto8mHkPBQARfmjJGgmDz3ABiw1bMnhIbv8/8u+746a1vnbWGgo2kDUS8oTMJcUJa8B7J5FAmFhmXG4zLxHPvtjSFlC5YwxpEDzQ0FRwCXMSrN4CXkdnqLWvevpX54/KnTCuaSQf2U7U4apglPcUpXFt57GuWtGTuNbxZzKzMPSAxHRra32yXJdPP9kM13rXrdGM/Dq7N4Bgih4Z1WX8KZ+YrO+vVfi88OuNtPs5oMCxD7wn6zXvbV0iSyfsx/e043A5xx7swTIZvHH4qGIleJHidhLCSkDFOBilmagnKNsKUghlohDU7MyplEhEa+pmOtxYP5vWOiBPClQ+/gytde1Hw4Ea+Zyd+OqSo0baX/DIyyRaez7B96Doav5NaoZ84Hgt9FXQeQ/rMwuesK9H23EzFuC695a8xjxCmWgb+PD2JMDky97M3HnS9atZPYyIYwSeXGehk4p783raPzEylJy+LWaIFETS8R3FZ8zw6H36e0s81/Wr4jjBzIkEZJJhLnVsr88/lZczftVf4+bF8nte3qMmm2deWsyQEzxZ7sLh2S+S5+h40qICe18T7R2uWcH0EMQWS5OOex9SZ7Ym3rP3l6J9mPCF4tYKTBI+iP2oFcZPwuG6jDHki+r5FP2bjL3m8Zg0T6u9TfQboKx4fQN7G5MU3qD66WF8rvARMaNBDcia0zBASdkKcE6Qd7Rkr0yykyt3MP7+jOjslU/dk03iRXjVSLCmBubGqmhJkQtN0jfarljkbD3wQ2UyBvcZLDwOyP9AaNyp+LGaT5WQRZaltVw8fVfjT5Ekn2KI/9m4/gs8qKg7rIKIfgf5c/TbjZBWPgreovvP0Ie9vw6yih7NW02QxghZ9ye+cZ3wO6FO1BgQ4vip93PqjMEA4YMDPXqq09/cwIMH5aO21yiPwezdTyfeH9plmyjW8o+cJGb87Pr4/LSfECYakiJfbc9Q4p+f7vF7jP3nbJyBOJdrN8Bhq0HlYyqT2YJbw856sXxNTRwOY0n4Yjwo+l2BRYT8Z+wNhnhTnK8UX9z8i6gnAc/f1b8FrL2ZJJzxCNaAS9CPHX3UNEwAfnn4z1UW2fkH2exbezPM9o4YJYLx7/LJda5ggGT00s4Beq2lpD3GOW9pvZNq4mUcJyC1GsrUx5nabMveN6+FmOp60b9cEcNbHxZtnpSCKtQWfPBJuME3cTFXNvkaur9S0i2Y8euPbGwcyf5qBmYPL7r71+s36vmX8ezB5sub5RWgnwnzw5H4O6xWZzynGy/e1lGntOa6d+zeDRd45GPleOjMjvw8wTdRmM+TWWz5f8PbdmhMUR0H8RK9jQMwBzw7aU57XDd8dxlvoM4MZ58UTEGaJe82a4fO8apggQRfE0aGhf+r0oL8VntPehtLoUx1lDgRdeGBU+zz9uzWwhnVYf5rNBOFjym7/zNYDjdxuMu8UJ55xHfneYjqxTEsVfLLlieCFH8ZVA1d+1Hs+yPwy58PagoKN5DdpejDi7EfwbRk9NUwUab94xl9HeZ28aVShmd5dhUC99tDvT76AiQPwcCgYgZu3p5HhoJn5YLdHWzVidAP7ODIOER7WtYBEMa1N9c6k8zGfsr9rsH4bvCvXOZDMPnQuWvhneK9SZ73lLTEJMuQsjbtXuz2YVZTp1KJPA/iA8MaTd9I1lxZi2554y5BbeLyda5jwSA9kjBOtNa0J/0yN9V41TCLGu0Ynzc60ZtcocO78L8EXNFKr1qSgdGCgJoUV+XPfRiJdozIilbsym5z1nobpRbyt7695+6GaJobT6uD17iefGl6y5vwFmUss0/L8l545KK1N85V4hXCSrS885yaCvxr96vV//P7uvfuE5Y4wCrXMOb4fn3/26cb9y+enrSfCOPTm432Pz3ut+YQyv6rPk1mPC7+f5B3tP8Qo2q7X888+Q+TtrSeSqfTkjeO/7RwZ+4nMx7N/eoxbZ7rc/fjeLBe+npnjKPt//svPGPoG6Pc61SzhNQtT9rPlVFpBC1RPWcwoQD7uefuYtV8EZ2rtZ+qMzw2K/lwkyqn5DxQ/1N+Y/UexPIF+niwlW441PbOZalJ7LfpqL/yR9VzFBuwftWaJdO0sEW8TLLSovyV/7l+s+OUBExrFk5yH5fsMRkh2pjY43nBizLrjLzlDXkaEF6AaBzT/tdaQWJxvzQmtCtY6zuRRy1S1Ll8K3gtvCXjWmEhoZqDKmQ4mZovlJB16eEEzjaa4rP2esP7ipfLtgF7/wZvDnTtPV2BUx//Tt25sgjD3H15OfTx4cH947dWXU/vTDwGjm2p9txwWlTWcovh3nTWJaVUaSa//9d8Nd54mMm7F79UwPH3r5mZx7z96dJDx/fvDa9/7k2Nqxt1PmlG36H+H+VKBpv1/EgYcS23hv3/9B39Xuaf1VXn65riny7/7j+ie/k7ekobx6eGHOpnEmI7WYND0ee14ISPbMv7JkivweP0HPzpgwYQPCfJMTUrO3dGYV/f+1aLfXwliAclsZmRQuQB7Z+6l/rQDILhkxePI+pEf1OJ1nY60n4D21WEi+KtWhwzPPNnTsu695Gs5tRn4QdpvWJciaKjpWwAvG7wt9gANSrTpx0OLErOksWZO4f9R4GfKb2w3sz0LzyIeSMCEG3nROz7W23LgO0dSJtdyCtEIM5KZp/20tHvdxotkLI31cDN7EvCi/DHreaF9lMnkZg5mJ3HTfS98ZGTekSDKOY9fy7RTJxK4E63orzFg8uK3XgqejjZev/315zft/eT9u9OA3/7pm8Nr33sFY8pBeAQi+kU7vfHgjWf//l//4Y+GF194yX81oyrWbTD727/z5a2Mf/PxJNe33/nx8Np3X0lmmHjriuhtL2ivfS8E80OMjBb9gs77+NzrP/y7Rnlv10GX9zC8/c5bw2vf/U4QXxoTIz7fdgYJKp8IfvaYhz+e1//6R8OLL75E3nbXPq5vf/0rgn7/cJL/22+/Net3rufa+93IWfMVisx9MGMfrQ2xroTTD8Q8EZxIKKiG4pfrsWymAB/HdW1f2lcAflFmlGhtZeDUMOM0/IXOsWx5WvoLWG/XPqyUo9ruzuN1gzme32iZ9UG8Sfi5Mb4l5+Ev3xuupLfkcO1MBxv0N8zHezFNksarZv5pcAdxCjzjVMqcKu3ywJj2efr3PdaXg7EFH9nj5WM5cfto4jQUpGnBnxCkga7H1Mr4tOtfFzCx5noxqAb1MAxv//StSoaJ1mfv9XP2C8qk8s626u99Y3lkmBycpsp9IejTb//Oc4LT9NHBaZpk/J25PzIxfuiqAzIVeO1G+8L8bmSYxIOg9vKoAZN1TycyTGBJRZzUjExn5f7ZOL0I3dwPhiD7eQ2WisEFK7PKFdJRKL5+RxkmQWYEjAvtwcetv+T5bIgH1vWfHHwezHHJOXbaN4Nl/PzozSR6HNpv3lygwISgICKuWpxAdhWRH38VbxOxbU9c9JKf2W6PGiZUC7HVRzP/YuTSqgHAmCluJI4yB2jmJzOzZtUQ8I3+rVKV7jjvNV6iraHMgeQ0zG0Uh5TAFECsIvG98OP6cFqZdI1KUhYWs6k3Pp60b74C27yeBjBNGF5jARMtulXiRWWYXFwMb7/95vDaq7NBXWQCT1XTpBfevAxJRH+1Ma3aGSZb2qsYMDkLhonGXPBqYiDOsHa+aLTg0zx/WoZJ7fp7+6Xn96j8rIwlEgSpsXMsZ1JiDJTrfwiWvnxChgkgNzczz+2R2XYSjyPUnhGCRdC7kVlUodr+m9tZCqYuybziMwkmrE4lsJ4be9+6ttCD6SUxEVr2R+/xO+2L9jUQbFTtb4pfA6/ITQQYPxRvRhJDxPMp5FmDc18fysE5Ty8n40+tYTLv9yy8IW/HqdJfK36tGia9M/OS9s/MtDmZWDTTv8YKJGecjHdSFmTNHF9rqxvQIAPZzNpyFderaKZpCVoskfSWKJ21vjx0X9NPdiZ9L7wtm4vigRzSUKYAdaY1p6iGmUTWZ8WPgpdNZgapuYBsiBqcaL+R8RMLmFjjOc5HDph8OP04j2ESWT9g/6XoP278VOhDbz+sYkSc8QMOV4aJqR+BzA/5/be/LjBMfvPRQcYTLZ8wDlT9Ox8Qxfc06KftN6avW2tcZW6zM2jr5AyTqD5UM9ue/CUnQGOScH0ew7t4JR3eT5ZT6gRrPH3gfD/WMJnYRoV+4+cvdf7oeU0MOPL7doYJwoxoSu2yXagB0jJQWzYynZ8moIz2OQCV+YT3o6ZfJX1t2N+qmNvwN83aPK+B9kVnEpUJgie0Lem5vdrPwr8VRMxg9jUwncTtB+DDY5qY6um6yk/asCaOeQ0TstownZh3KnUoOS/GIXKSt5dk1TDhkcJeTJPsdrmRU7keu9c0sQAuMUeMSLnITOq1zknr7d7JfBzHz40WgGky47IuYGLrL7eGycQw0TIrRnAMYspFMxMRZoGXiaj5vn//eQyTo9hkhslHk1hPW8OkVv6W/smknyPybuvvNAyTU9Wsicrbej6y7pn9onrDGp8clMllmBz6x2qYdFgfMzhkBWGC9jbkTAf7MzO5FnMpcx0R/LT09wVvX2NKmXgK4khknAs2P8ocMO3lU8jzuuGvZbxOTSEXT55es4JxQdxtmG/DMGA1TPggemX+abst0Up+yjSOdxPZla55ZBqFkjHB2kczPUVoOnt9rXU+I/lthmJtul7jNtpFM/2bTHug5k1IVwj4W4NgCJPEW0NP6Y3fZ/6V/b3+g7fy6x2IRV9HhsnV8PZPf5xcw6S3PvbWnskPrWmCqOUQTvVrO801TIRxiAyT96UaJmT9xMSLxOSKTlw7ADzZPZ7fn5xhUr2sQbmLb2Pw8AZ8HxyGfms2YkxHgjWAfTVPs6xhYl0jwIVWzzBBmCX4OPwnH9f+wplgf6nGJzb6uSGzj5g1EWedn5fa52KmveUvMYmwpbaf6iTf6oLG6JyccaNMp00zkh7N0Jc5+nC7OtdNftXjHRkm7743DBffOCwCiQAVn4k28CJ51ttyUmqYEBSiNSugTG12Jj5yZx/NuHhOck07Gn1WCtIAmXwVH/M2K+jkAN4spVfgCb3GomX6LWUyO/GbQ7Hjek/DPOf2I0wq3blV71iqhWcpfRbAT1MNEy04UVovWA0Tji+iH4o7nKRPVL/xyDyEm976yXOekOtk2jUce1/sxzBZ3pKzvDWlbrxt+9xbZ/R7TR7e+ZD9veccb/sr5Z0znvN9KxIiT+fai+ncaeuH9Ft7Xll35jke7PHlMEzK8TQzTM6uZgkHgOEgevY+9D05L9GaJfz8d5m0FJ/ZNSg4rpEaDy37Za/2534Kc6bWPqb2zdzgBDPqr9HPYJQWrlnC/Yu5/Vp8rsNrkeM1qTFSVQMosC4rvnhZCwcfcLzAiiYynNXi4RAeqalhQge3/DcPpSEROi21nsWEkNo3xutm+qUaJly5UGdHUkaWMSgY2+twqZNo3KHUprc435oTiohr80xwfcN97NW+hLcaPLMJ1mbetb0fYjpxo7KlpglSY8FhnojLuZd8ywU9DcNkfI1xL+YMB0wSnlP1IcEjjG9Ff6rTPerP46tFHefb1JdkP0+0/GgNk/L325oQGtNEuwMtJS2kIPRshIz6Rz0/Ms4TY35hXd/2A5dhgmb6CB5kVpzcAAAgAElEQVS+/XXlNdJizRq+nuhnyaj35F97/nt4jHwfCao4wZAUfXAcz6GGyR+TAvDzvoEKUsr2W5xhgmT6uYJt2QMawMd/1xY4o7/qTK3TeXA+Ffu71MeUWaLtP2F/gD5/kRRaxSE5j4a4zPNYClaw9lvEXSQtM/AUlG947Ej74UaF89TS3xX6dHNez/u3SJ46TBNRPNz+0oJbAfwVy0c3wl74aJBfPZ571DDhWkSamMNf27WGSSRTXpNByWaunGK8AYbA7jVMALyhkcpQZr6yxouaKUGCaTX4642Xc2ifGzk6E6quhgnXYaX+Ctcw4RWfUaYUhM9A5H8pVO3SiTNwh47LYxj4zKv9GCZLDZOFYaIZM3uuH7rOez3Xn7lyqGGyOMm8v7p5Xk+GSYSpoTE36tar7m0MWuZe2kfYuNoYJvL+bWaYoHrbDB7B3jmiQFk0WrLRg/2hmVu1WUy+Ns4sZ/JJ+/ZLaID1cZlSlhMbxBNau0QMMhhMePhaFLAe7r6+rnis17+h/VnoO4PZ5L49KUF/cbxdrxomCRn+TWQ9ibmyRnp55oJ+DpxZ0DWPpEzptCaSd9QSrbO8rZZ2ufWQJL/NkLLXw3auN0wDN5Pv3V0Eat40nVVWZjuDONGGn7uf3A+B7I03f17UMHn61s3Q76WHv/m8kI1+/1jD5H//029v7rfdTuhXHnhvPDvLZTKrDKaJAYO7H38qqy0F12/86GfDiy++tN5Rf/rmDVCB6nP75vPPbr78yVLDZHlLjrbPVqMuyMQqmIFAUDDySvZpTJnnbPM2Whu4+8mnocbeePOdck9P8m77E+U9vRXpYn7z1fhWpCbFenz17fJ6PVHeZB61mfTGYR6nGXEi2pdn7PfuvU/lZRaDC1fDG2/9/BA8m+2cHP3+JWHv07egza+N714zgQ8DYbK07YPy19e8v83+ocySSPAOte+t/cL2h4hn0o8oxt7yeJza770PhPZRfb0ucwAvbpJLwhfALAkt0574CA1Mebh5vLyGCbehKmpWbCspESuReYdo5l98T7OgTLT23EjgOE8pE5Z5Jz2baXLK8RLtDmUWUKdbwBtslJL1WPGCXKMyIpti5p/SkXvg43FqnxvNDZl25TrZeMXmzp2nh5vTDYSL4YpEhsf/nEmNhQL95h/+0fpZCnZkqOZ373480cLfeefHw8t/8HuHhZjxdHl5NfzR73+d0cYl/PJrKZV4rtZ/mvwCjDP47rnGRBiGkTFy56mnQ0GTb/7BH63PS85viow/vDe/Jeet4fsvvbAZ3/NffnZ2irXMf6b+iDizDfsQlmf9eA7yvhOq4fTNP/gf1ue/+fzo4KZFCdaD+90PR+f9anor0v/ynW8V47u6vByee/aZYxCk6zqheCLXs0T7hn5fL694DR6LCUPPv8Mrwu88HVvXb37zX69y+OZXtoHOlL1/95Npv4+vFP/+K2N/pT36/JdGfbXo65ZrQah9Qp0hz5syVqDanpvHmVVzIrR/EDy14Btpv4XZduL2Rf9KwFMVnluYA+R8nCDLPxP95TLbKT65P0KPi1L/1DHnTixPyN5DgzMV67FhIs36ZnMtcpafy1yyyAncwteiVJb8BTxIeDttDROutLMzo1LqfulTyKyhmf41ViAdhqT9he7uRY7XaUs1TLiQ58bQyGUxXTLBNZO1tLdE2ltMCUt+GZnMPfDBjeyM9aDKogIfKn4Q5xlMrIt4kvCSicfI/tfxs9Qk+fqdm8Oj4cbw6OpybfjzKWIyRVKmv0eXl4eAyqwMr1g45fjLw4EnBVtwRBzW75//6b+t/V0MV8Ojq4vh7ocfDK9NrxrO/CsV2OcPL4fLq8vh4aOr4d6DB8NTt261debqRxCP0yhKpsnzX3rmGGwQ8D7VJXjxpeHAFDn+PXxEJMa6H2W3OUqjPnShP0nHDI7vvvvzlTg2LdPVMDz47P7w2qsjC0EgcqTp76vh4aNHw+Wjq+HjB58NN2/MWF/1u2ckzHMqCnFTIzTv+yl4BK7n8pajW8vWnfbiUZpXY2CUSnfa5sd9vhq5a3/sfGuc79//4qeH4Ajxkj++d2/43/50ZDYQY9lkjmj6FcPLB5/cG24sc67Ck47no5OAOIGyc/D8l8cgB+nD1R88OHz4fKhJ8tLw9C229y8vi/YPXR3//xEj6wMLPlbdLyXbBIUBaMx3f/nz9amlxwcPxr2/vEpeUGhAu/YjB4FPe//yavj4/oPh5o2RKWkteEunlhPiz28KHoX+qKL22zdztKL+1fTBvH7oflLPE86klDL7LTVMgPahV0VrQkHkHRIoe3iv9rP2AxtvEVTU9L2lXznTVMHjEny07BZtexT6tgP+tkXZ6hSoCKPg/nehmIY3wjAxlYQXsba+l2YTbE+jeavNtGTQspkgPEKX3X52ezzy2Ni+Gvm1rnME8VFcM7J2jxepZN+LkdrG9XAzJ1aQowXXvXGI4IYb1+3zWQImUh0RjoSP79+fDMzl7/PLy+HR5aNDIfdhGD6fhnd1+Hw1DJ9fDcPoklM7e3xuhMXF9P8OPxz/az23Loaj8XoxDLfnr8Znxv9+/8HD+VXDSyFY4TQM1jT5/NHlcDnO5epquHx0+N8PPro3fPr5w+HjTx8Mf/2Tvx/+xz/8RoihYSfoY3K7uFjW6rC/Dut1NTwaLoYH9z8dXvved4zM/IFh8uILL20Kr3440vXnv6uri+Hh1aP18+XoUCxRr4thGP2rMVi1OLmjs0HNqREW5OvVF74g5yKV+YKDQ+znYg5WjMC4Gu4/vJwyz4d5IfRtn2ny8OE4m4vh0aNHk3yvLsfg29Xw4cf3hnufPxz+81s/G/7g9/7FTgyHmPwffPZgeO27r8CMkYO8/3j4V88cgnxctmtgdBbn5dXF8IgIcw2MzvtoCqaQTbzuaSATd0Ey5ov8R4f4IP9Duw+vLoZ3f/mz4bXv/Una+o9yHjF5OeqnSe6Xw9XFuL8nDTWMhY3/5de/CuKriO0k6gG53SlYKMo7Mo7DebLUJPn275RFl929T5yNcR0pPh4WgXOi45nZQWNw41erlh/12XyOj/9288YczBn3/ueXw9vvjDWNXvbxbjo7R8UxBobHQP+jcc9PYz8E/z/85NPh3mefD//5x38//MG//DqgaFzPIv2BQ/DoeD1yy+TOYH5IuGppV9Nvvfux9kfGfBrHrzEBxOAMdPCBCkGAJcqEgmuW8O1zBuutnk+Ncgy1iwTNUXuAjpvgw7tpotYwsdRVEH8inmjQ62oYblxE3pLDtTs9XTL1rOQst7QfDeY4fW0yJQrTpMXnn2RtgZBt7tVr4JFLKSiRvb58vXq1nyzHo4sLKO0d8Ydm4tblQJQVYEu5eLWu5y1eqxUEQ9cwhp8lYPLC1w4G9eEaTplZKLLTjDkyBlFG53P5ezg6KZSlMlwNn4/JzPmRcVvevjEMt4Ybw825n1s3bsxXgobhxo0bw3PPHDNqqzE9d/CT9z8c3v7pm8P3X35BSCWja1Q+98FHnwyffvZwCpAc/vfR8NRTt4enbt8Zbt++M/zVf/2b4c//7Pt1jc+/mpyFY1xo4FUitkEj8sTF1XB78T7GgNK0dpfD+w8eTdcbJufKcB6Wt95wp2l0GlbVt5F7mW+dYmAEFh99+unw2cRQOeDt/uXsdM/wG8kakzM0BcDm/x7HfXE5OUgXFzeGhQFx48bF8OWnjzIfa5uMTpN0TccsIWUkLUbn6LOHj4b7nz8a7n322fDZw8tJ1rdu3Zr+74c/fucgYyKjg3NCFErxGbv+uAS3juI5BgonSKztH/q5NWW6j3/3H10KNT/sA2t5641UeJWDmGJg/O7y6pBxP+zpq2EKnI0Bpun/DpgYA6PTnp4aO4z7xhwAPQT3jk7wKP8bN+Ynr8ag5/zfRP6/vj8GQRd58/UmIzaTUqU6+OTT+8PnD68mWY9TGf93hOunn30+Oc5/94v3jvIO2oZYEO84Hho0XFaMwmzVDVfD8HB9i9ArbcGcedm0YGlo7zOd/9G9T4fPiO64PwVTj3LS9/4VsPdH/f7W8P2X/3WTvqU//vCTe5Ouuv/ZwylAMu39zx8Nt27eHG7duj388P8b9/7/nNYfVcVUnxRBozVRcFy4cTzF3n/4aN77Y3IA+bOAjPyePbPZb0smf/6icKYBMzC8z6jT7bRvnH861VUaUMU6qT+h7fdqlxu8Lf0k42czFKd9VL+rzQTw4trrs8HjXqNqIYZk4+8U8gvhDa1hQnazF9kz+XFsc3iRJfN7iVap0MKBTNI28p3NJOCROhoUyci87zzexdj08KB+P2OqoEdrdxYh7aDUhCAbYnOHTrtjPPeH4m8TvOgtz+vUPmW2+Jl0+M7oYlD/4M3hxW+9PHzt9sFYG52LI9PgYpiyzxdHx3p0OqhxHFKX5OHFkR7/aQwA3JitmtGZXszGC+JIT8bmxTD84rcfD+/+8hcHAUL4IqewEky7dfPW8NRTT013/Z+6/dRU02XZnmM3f/FXb5TOFTfOjO01fjWGPiamzBw4GP/z9mxJj1MY53x7ybKOj7EAgrbGP/nNR8Pbb7/pMEyuhtd/+ObEMOG1SMagx6K3RzmPmeMjLX9kmIx/h/WbsrPTHWg/eDjO6Zl5ruMPRrr7FBy7uBhuXVwMzzx957C8c1CFLuf43z+/e29Yr+kA/R2DKNr+GIZbN24Nt27fHu7cuTPcvnVruHnzdlHb4S/+w18Nf/5v/yzMcBgz5ctNnmlOwzA5YsvfzYurYRLtPI9bw8WK9fGZWxc3h4s5iDB+/sp0VeX4dwgezUEx6Bwe5X1gmPzRV8drPOX1m0PQ4wjYKeC5REIuhjkIdux/DI4sf1eXF8N0TY+NY/z49I1xDx+CYXduHGRM5UsDRxPThEQM3vntKO+f+YyCtV+uv7efb17cGG4/dWe4Mf3v7VXmY3Ds5q1bw1/8hzeGP/+334fwzIN04zCKgOeBGLUyTwrG1Ij/8fnFW74ag4iHgOfyRzHw608fzgwLyihCMudyJnNhmPBaJGPQY5nXFBS7PLLLRnxM7LL5b9X5m/XfjmtE2zNjQJTq8xluY2B83ftLLHLuY4HDz3/7ybBe01H09Tow8ftCENN+vnXz9nDr1s1pv4/Fwm/eHHX8scbPX/zVf5wDJpoi5wr/eDxMOJgHP+J6nOPyeZX7/PNR990g9txB7sf9td37d7cBE80edJm3kjPJ9SV1EjtmxiccXeP2m2uWcPuYbIIpK7ECas5SgPb7pkaJVbNk7rPK/yD7YXPtpRez5Jzxop1HLOgCnt/kICmzVBMMDHzA8QBZnx3+lRlcTfgg8z/oyRqGCR8s3QyFrRT8IJ0eq6mTkLqWNq0xRPewk4IzZLyLUtVk6+oQgTmwNs/vvDnMEjHySQZQBC2CYjNP/x7yowvao30Jz3wBK9ZIVAYVeFHxpOBxUVLFIa84jdpyTtMnG2L9zA+t5XMQj9PPtA1ny2NhmFRIZNefLMyUzx4Nw4HSTyzNTZC5bWiTw3NzdKoPju8aMAk2u4z5Nvnd6MBNzIrFZmLBkekrMjWRoTB//84HH8/Xkxb6urwflhomjDhkX9lH4BQKZmzP4nF1D2VVxoZuDLfnAX6yyji44IHHRxmPAZSR0bQGxUYHehnOBl7S/r2agntPE+/5qZsLQ+rwvBYUOqqhMniwYVT95uM5KPYnxwV0guiv//XfDi+++PLwpRsjQ+TG8Ig45yvbizJbqowieT2O63cxBcmWsjmHoOghSDDtgeUWxsXF8JsHj+Y9HRBg8NEx+Hr71lPD+L+YvEkHzEa9feNqCngue3XCEgmiLIHetUbK3BSXrTSFKUD20/E62swwUc8rltks9usxyH6oYUJeGb0ISE1+zB269ltLZnVhni1Bmd57v7Q/xqnfuvXUFJg+6PcxYDLu/WOQCIHXGBB5mkRLnxrZkSTgudXlZas8cLhlUwoBE3FgwcwymslfjxOkZgnXB8L+cZkB/Pwi8tjg1cK/YQ5p+BevxSAokJ6hE9U2cKRtTWAUr3zDZrcfaY89y/2j4rwpmYH6+Svr48PzlPlkBS8Eu10UD1Djpkk/Xld8NDNiaA0TywnH6Lvy5VgLqG7UIJCJpWBCrilokUQrA9nSrlVDIqPdXu03rsfiDHpMkwImIC7Uu21OEA+NZEIR1WxmD1IL5JzxgoyfO5/183n9B28O3/zD41sRNgwCYsOYMYqEmNgRwjZ+R4ZJvBAerkdHtsXTz355ePbZ56agyf/xn/7v3ej7xyDCYbzU0Rw/j1c2bozp7Kth+ODhFcwwmd6CUv2XqU+wKMuYZZ6K2cKAjE1uJNM8+5WvDs88/exEy//3b/zHKoaJx+iiQYNJfizUN2akJ59rXpbDdbTjP7x795MqhkmbvGNrmfH0Ud4ZrW3bGPf0c1/52nBnkvet4S/+amEU+Ywp7ZgcWWMX03Wjg7wOrLHj56fGgOtSq+NiKK6daYHRn//2HmGYIMwSO6M7MkzoW836rG5uq+/+6ufD88+W+yAazLBGNO395746PPPMlyYs/Ps3/pPCMGmbF2VRjrAYGSYH5s0BJ5MuJ13QYMv4z+Ob4qbg2VTDJCNzz+0ECV+Z/bTj1573mbe/ZkU0JraFL+yctClyRvtokDxcwyQDP71wuSdeOqxDEdzZMunixbUkfFTibmEaqf5CdQ0TPkjJGG1R1NntdR6v5nwjGX1ItpIz6RhJmtDhoES2/DK90WuGj81SBsePRoLXZivwAuGQR76lmiY9iBP2er3x5vEtBXWoRZzpupatXx3uuGsL39bfP7z/2+G99+9OBQif+dJzwxt/81ZzDZO2EdFfl+t9uK7xMr0PsGGOvPGjd/K6d1vSNpyFE1nhTnVqEHiF9t+hr1HGP//1+8PVxc3hS19+fvi//stcp+aQdD78hTOxCDOMZ2K1z0f9MNbsee1VUhDVCaK/8aOfulI6xwdWeUfXH5D/L/7xn4dfvf/b4cbtp4cvf/mrw//5g/9ntyCopKbGa1hjLaflbwmMfnJ5MRc8dmqYLD80z7er4Y03f3ZGosaZEDk1TOT+pr3/j+PevzXv/b/tUsMkY+HXgInYGL6eVWPZ6D+phonlhEaDkZaTyfqB8M9n3Xm9zPuqVRJgPzrF+HuNW2gXPW/XZQjgJWpHLAbAxj8NE9EEg6KZqaEIpRc+0sYr1TChTBOgpoQX6bPo5mimX4x0kjth6505pYYJ/30zc8BwHtWIJr/Dls1MkNpPrBkhYjkBHxu6GzXaG5lNk5IhWmxjnGXUMKHt91jv3syhXu0jTJOG9do4XYuTGGTKefrLZUZZwUDnlAvpP0nfcVpvqf9+89G94Vf//NvhjTd/MfzZv/nT9ZC6//nDYax7At2CApy5SFBgfVXsPJoxM2+/JcdjAnL8Iniu0d8ZGRcazNTOA3w+9z/7fPj1b+4Ov/rNb4f/8s4/DP/u1X9Tynh8lXSy/JD22Btgh3d/9YvQW3LsgufZcqhpT6NN6zVoDusm1VzgdoAu/7EQ7Du//ufh7r0Hw//7zi+H//V7r65e2LSnJ3nXzCfK8Cvnf5T3Qd8d5U3o5pCTEB2H9rxFa/f2l7B+bqZ91vPQNSFujxiZVuN8uP/gwfDrDz6e9/5/G/7dq//TCqRVv6de08Acz/W65qrffza89uoYEJ/nWYXPGnm27AOkv2vcfhjPNfgm6xMxEIpMv1XDhOHJZbLT52nwStMHEfkieOHnfXb7kfYsplbFemzwNG9+8Rpanb4ra/5RXaRFqSL4INHLDdOE+BM5NUxoqFRLrWDKtnwqmIl3u5BSGcZ40cz+On3J+SaDCicuBeNLdRKRzCAPFEqZQcXpdNdWesCSn+Vkop3tgQ/ubaBjs9aDKxN6GAF4odttHJ76WcFjJFKtbY/F+K8KWgCZ76lfZMO0yIP/Nqgfmrveb35/+V9/Mtx5aqxEcgDM3/79Pw6//7u/V8yA1yvg0xvfPmL+sencuVW+MWH87YOHj4bbw/35qsqxtSkb273GDw8uKZ83TC3POQ4EQcz9xPUz/vmTe/eHv/ybnwy/89yX1h/97d//evj9fzHLeFZj/M1GGxkHx3dnKfBB9uuDR5fD7StBxq9867jghf4g67vUYNjle3x9+zB16vv/77/5cPjLv/3J8Ie/+7W5kavDno7KOxhMK+V96PrBw8t5Tx/fEjX++/dfeSFQY4gY6VOrgrMFBSPImnL1GtLXlhG+NNTUgTMavP8xiPaXf/PT7d7/3X/F9LvdJXlRHESFuDMG59jfg4cPZSy8/EfsSXx+CxxC12mhmhPc/hX2I7w/ELyC548IL2t/hICtPIzIo6UfayFb2uUHlmUQR/ph66HVGCnOq4g+50k9GuxwGE+a+inUEcXj/IOmGjoIPlr0IdJ+RH78WYq/Jv29Rw0TxOlsycRmMzUimfGajAhC86tpF8mstrSb1L4bCZY2RsTLR/DG+kAz/SIz6RTy5Eo1Q65J8nUzSL33q7N/J9FL14mWQ0yJTDddn2nBr2BsFHg1Ykvr2VDiY3nrDE38PFc4v9s9+NHDy9D1khe++pVNI+/8FnsrThvDAGHy9dw/LZke6zqdtT+3Rtbh7SJj7YAjPp7j1A8moY/G14kswQp3H18Ny6u8aTPvfBB/K06bvLPX22rPyiQi54BlDMfmcf/+g+Hp8W1Ns5x0eevOykfj68Jgp3Aw5P3WzCCSMrexebUxZBxno1DDO4zLdG4CCw9n6A8djnW9XvxW+Srf54QANt23Hz08vmUIcU1e+NrzW/3+ASnyCuiP+L7P2z8yznq3bzHMeuAxuB9R5onIXMrEs4BAlAkcrlnSwvywmBoac7BFzkF5ujcpeuNdir1awUXUTpY0VCP+tBomFE83LlreksNPAzpZROV6z1iL5/3W+j6ZmQBd82gxpixnWGmXB161z4vzqBYmbFnn3vjo3X4v/FnjFpg3KNNJHa7lhLXgkmeGaRBinqMwnTiiECUab1X/xePen2ZQ2/yDKWAS+Hvha0LA5IMP5yKArxjLj1yTIz9HiDqNZ6ntVNYEKzP2ne0cvv7Dv5texVwVFAPPjxe++tzWaRqDYlOhx+90qqFCutQSU+D405gjXfGFGbWHVzFzeY+bQ9Nnw/DRw9F4xYMMqrzfJm/F0bs7SEXNhFKmpbSgAeVT/WhEkNWdGD/MycSfRcBEnGXO/NQF3OgDJQmyOEcRcYu4RoKrLcwSrsikTHkGDnvtt87yPnXNFfT8UZchwCyB9HQF0ykEn17yvDb4ozVMeGZVcnpaMrOSFcOsXTTTb9Y0oca0Yny7kbfxdyeuCRLI9MmR+uxMvrMeizWERoKh6xz8DqOAP0tpupn4suaDfC2AbGYTn9Z688xki5NFM83anfnr0r6W6a9YLwhP/DpQhT67xjVNFnyvBjVRvy77IJVhshSErMEpmqFBa4TQfZu5n9Bxos+h8zm0V8cwGRkH1InW1uOwj3SGycg4+I5Qs8Nub1vj49yeR4ILnAmEfkZxID93OobJh+QtSOP6aPNtm1/JCPCuyUmZ2EAmGc20Q9eEiFc16VvUnhCcHyP4RaNRpw2YjAWex5oli/+QIXcsaBhnrHj6JQvPFjOtx35h+F9rPDbiz6xJQfZXJAoL1yxheHKZ6tSfXcAoMXwy1h+Rb8s+aNRnG383ebxqDRMpWFij/4j8lmtQRwWj1KPg8Qzrs4APrr8O10QXhsnVNw6h/8gfktqLtMefldqXgi61fThMEzSzv6615HyT8S5vzdFk70YQyQPqHU0pyMWdRM4MAJgCVUu8l/zogvbAx07tF/ggStzDi/o9iEcXdwn4MQv7au3vrQ/OsT8eec/Bt2xQ78wwcfUrEsys0K/V+wkN7nnOHA0SOUEQTdxAZmtimCy0/Pl599rVeCVn/APaH80Fm3HwneOGAttzbaCG9YjVQKipCUb0R/N8l8z4cp77QRedYaIBfmaYBPaDKO/xCtbIKPreHAQV2+PnmfZ5XLj5r+nOfdRg0QRGxtO1gGpu/6cNmMyvES5EEJxf2v6RnCRcv+m5uN74BdpvwmNQHtHtpB4gWfsJGX940OS8UvRvdc0Sfp5Q5pMVvBCSsCH92qBPw/u3Yb2LjaafV3gP3fAh1DDhGQLRSAlm+ouIozTtiNdm0Y7moM+muZZMZjZTg0cae7Vv0b6z1yPACHAjwwn4MCPcQvsosynETJIy1y3rzo3mPdvXnMXHYD4THACmCXzZH1HrQX3nZWxcJlUZ6T9dDZMP51eOjtc1WjIuLbiruQ7T0t9p5lnHMFlqmCBMCoRhgrUTZ5ag7e75XEamsh5np2OYjDVrRkbRy4RRVD+PmF7ozTxw5lGbWfX0Ofy9fNacNmAyM0xS9Pve8pUy+Zn6u/d8Gtt3mVWWbWNd10DtHaN9lLkermGSIV9p3Xu1G2DKuf7KnuM2mCWN+u6AmiD+xEK+NOkhyC+nhgmPCNHNgTgP3jMOE8T7ufq9tYkDjW4ypdI1oBojXcOAdIg77YtBLz7HpPXYLF2vdnvj7kzbdzPzNcGNZHyib3MKbLPjo8jhW9Ww8qPHr7+zYJjAIqq5tkkaR4iQwbM2djZnOI/x/dlUwwRcD5dhArYTW8+4bXR92q83sn2GyXbDpdYweXWuS1TsNytTPj/ImSSwXsh40AJoRvteG336P23ARGKYcAOUzttbI8uJtjL3XO/20Bt0vzrtc3NS+1xMtw8+jl08Tu034GjzU2ldhPZRJtTanKXfG/E5Dc8iE7SsD7ge4S72xF94cJLAkRomlJ5E7oBNzQGZWR4Z3NC1qHErBRuMyJSYWSUoVu+YssPajcSN48pmguxVI4VmvjLv6Ds1O2rxYV7faGQ2FXeIeQG68XM2/mqCF6jR/DjWTElcL6imSYI+S6lpogTn0vF4mO/papgsDBNewyTAUEvJXFJ97l13QGqcnGL8tp7wGSOLwOcAACAASURBVAfciRmG41tyMOPNr2GCtQMnmJDY5eac9uSb9T2qt/s858t766Rib8k5ro8s76WGSU+GSYS2XsH0cTPrSnAnWtMhqs/BmiWlj301vP7Dt074lpylhgm7DhPS25a8M/YP0n7vTH6P9pUaHWF81+AdjI6L9hJB8CYIQa+vVPibmwK/FfqhqgZIi3wRfLbsg0YmEl+P1Xzl16jHfqg/Tj97N0Xo91Z0keEOZSIV/gHFH413zOMd59tew4QHYCwmCN8FSLQHSQ0i7WjPBGtsoJn9DXio8qHBoRm0iq+0PSuFYMdq83Ih19zBJhOcxDVfb5oCl6z9qmXPxkcEf1UDZj/qxXSauxGNKeLUoDVwNN0iBg+1GgpKRnvrYx3+ZcXLfGey+EwPubkBNDKv9bcE44oCUASvVlC2Ggq98avh2VIQ5gKpMz0Lhkm1PuX7hX7W9gvPdEvBUkUfq/sJfH6FjRasjgRbtP26PeQnxsGTGiZEP5Ht0Kp/3N8rRtcm04gY1ZrxXOKpmmESwLdew+TN4bXvzW9FWg4EsSbXfD6Mz0AFUw17KaTHNYFZmVOuoEIdOg9b49EEgvd/eobJHysGKJE/rcHh7ifPnjWcHNU+EfSB6vNbTCntPALPB1HcgrOYysTaM7PP7SYcx/qT2+Ave/1WsBMGQPG6BvePIueJdh6M/57BTAKYJVF7q1jBzust1jAJinCf8Vo1TCwnvCXTjwRPHBRVv62kFz26pd1etUZ4JHXPmheB9ThZTRNjQ6KZoJMwk3hkOZv5tHf7Fk4jziQacUeurwGZDJjnjyh+79QMfu/UNFlrmBBjzS0ImvKWHM4wiVw7ROXb+lwwiLgEB8W3ywT0YCgD67cbYxwc8IUxDo77x2aYvDI7xU6QB0xMbrfb48EMidXs0OWOybvURba8t/tIfVX4Oz/uVMMkwlBq3ffA7wPBpeJtOK5XhOp36yw5bqTXf3AGDJMqfZac+Xbts979nXn7LvMEw5vv9Wv4NtpHmQLhmiVIkNo/X8u3yUlyBvRJFT6vUbuFviQHPfevYP1I8VJtOJCbMVbQS1jn3Bom/DShmwRxGrRnrMOkpd1O491E8rJrmlibuYYZwNewM5NC3BwZcuwkz83Qzmx90MjxJtNNceQEEUK6ScDnk5omiQBvx98pGCaXl5fDz+9+fHijxlLvIGVV2HpAwU7SMUJkDOE/4uT1CnYOg1zDZJwsZWIxBzocFHuuaGCS8YefkMK+mXqldV33+H0G3dtjIsnzqGaYBHx1HiAr5D3taSDT2fR2j1aF0Tuz7o1vn/5PwTA56Pf5jUmvvjQvRPJ8N0yUJak7f1E4zz32u+Wssv7Q4JqaGe/NzHjS/na3OnhFmVAuU4niKAOnUjBinl0TUS55/24WXGKueDq0NojX0u7y26toDRMi3KkNIBMbqWHCD1PI+CUonsDBP1PjWKlR4Ub6tDvvO9YEKTKZaATUc4pr2rEye5k1IZYzlzKdgPatzH9WzRs3Mj87JQseF3ryirMM5gSSCW+Rb4Rp0ms+ifvrSU2TORE01jCZM5DkMH3uFvBa4UBw7oWvfqU4oT769N7w3x88nJ3ppYYJue4nns2J8g9nPGuYEZ6zm7kf7UwTxjgojeZWhskk4/uP5remfGfF2+H6BbqeT5gjx7cGoXgZhtf/+kfDiy++VNRaO+xpeg2CBcgeXZG3VXnyuRo4w+Qg74fD280ME+za0eHYrQhKQec1EOw505ol/Pp03xomh438wtee3+r3+58Pb/+05i05mvwr5e3a89RJrcAT3D4/D7Lm46zXEhQv/CEL3/M5AF2T0/wtMKuwMDEL/5FAaVPDUAmKmcx0Eq1Sa5i0MDUQvGa0vxNexPPZGL/6drDFv6bBGoNZAvv3VNVoUSsWNI3iY42JGHi7uBgDJr98bxiuvmFlnrDYjGRNr6MwM1ux9rOZKzwUrLSPOgtrcxw8s9E4fU+UtBeJVjNA5AtVybBAvyaOJRhTvGfcaB8TGHsKSeVWNayEUmkmFbkG5vW9F76X6SjMJA8v8PcW8wm5JkMPOemOMVmvFV9SEIwHYSs+L4fvJliWqX84PiymRwbetP4QfWX3fwqGyd17nwz//OARzjBJ0bf8sCZ4EGsskDUP989809rfr7BCgy9ysFJmHCxBMdno+IgzTMzzYhh4TYtJxp9dHhkmzu/X1UYzd2nt0SA8MUq50RQO8iBGMhockJwtHZ+rvIl6eO6mziYaH5vekgOdF4d5ifJ+cHlwkqcaJrQ9yf5B+xNqDHnHc/G9ZVRrEw514DzsGPXinf2mVHAxnlMwTO7e+5jo96WGCQ3WGfML739t/879ifasYK+APn5xbS70Kmn0POH+AA1uZOCy9344h/Yb1skM0lTYo5vloE64FWwRGJmiugLwIgZ3DTyG9WfDeqfrPwR/KeMFaphwpVIYLSif03pOmkiwXa1gphVsCGccLScSzQQhz/WjaetXxZBxacZgYw2Wk9UwsZxKBhw0EipmHhrXx8UpQntvkW+EaZLRzznMp4JJB9c0QYIpQf3n3QFlzKpT1DA5ONOPCMMEDMqJRm0GzhDnFukHwSun3SLtto3vFAyTQ1DscmaYLDVM2uaRVePj8WzniCuZYeIETAqGiS8nzjBZg6DNDBMlOFSoQX98cWaOsw/NYJKROfX0Mfy9ZeTr3n7fGiaHfjnD5BgwiTBMrOsIPeS9V39SP3vNJ9CPy7yqwx9e00Rq32EKuPYwnX8vOezZ7nWtuWLoR7iGSSL+0LczWfg61jBZGCaIMe9FaqzMq/db5Pvs9hHnBBnX/Mwms2hl8muMbcT4RgpbCpHTYprRIBe6Rsnrvem217i59XTKftDMBYIvyWhEfmcZH/T3Qvu71zRBsVnzXG88e2OK68NrwTDxpg1/XxP8BPYXInY4g9my32Qmil7TQh/4hmHijN9lmKjXJ1rmi9DpveslmUao5nQHM4mNeGquYQJkMnkNkyOjaHSSv8MOBHiDJj4Y2XCJ3apNWePp1//pGCYPh7d/+uPhtVcpw6SBOeMyTyT6PGqXIM9ZwQcF7lFm4QQDCSc98EH76d1+g9yh/ZQ5fnD9XTzycy2Anyr9b12zylifbLz01oegHMNLs7Zr1TDhkb65lwI0xFhwmQImVUWONqCZfTFSKtA61Tt6M1rdu4nUOMpmgkhGXuYd/r3al5xlYo2h1a8hp5qsz9RFUOs4bxPRX33I8OJG6udM32Z411G+ezOtaH+J63UuNU3MV3Zr1lcN/o6Ha1nD5KCXU2uYDMOm3oHOMOF4QvDlXWvoz+Cor8mh6MdJDOg1HH9+TxgmgUxr6Nzfo10P31sf68gwOe6f526dC8MkMh9PHwDrD53HwrUHiMZODOBJDQcyqRmZVaDGQ24NE9lLbGOYWMFETf6A3NV9jPTXu/3MIC0LGjfXLOH2BHXHDLwj9rab2V+CXot/KQXBiOEM+Q9IUD0ibwQ/LfI9h/YD62FeS8vQj2L0ngUgHCYSVMNk1t+j3lj+LHwdapi8+94wDKyGyTkyTSTnYZ0lK6IQDiEpzrbRfjSSrF0b0rDh+v6Ccb0RuhTkQu/kkQkuxrzWfs1ym2/L6Y2/a9C+GNwjeCxqMEjBwVnOKr60O+b08AzGoLTtsuJHC8LyQ5NtZzSyX+DQYl5kyJ+D/lT9cQHTccgCOT3D5OV2fV2tfxdj0KoRRIz26XH+uWa/efux8nvlnPAZB9sFzGeYRJkevZ9HjELUuUeDW04m2zv/we/baph4eD98L9cwmesSbWqYBPEcsiHQA2F8zjK+Q50aD2vjOU3//RkmYwHgrxbrcbiSMzJMxregjW/JMRgGqPhUe5Y61WS/FjX4yPCsxLaoP7X9QOQZPn/ofgDab3qb1N54lJgImQyT7PbZ+hROcgBPqr2rBIE2BWgF+xrS9wB+ovgsdnPn9e5Ww0Ta6DU6Xt0/SA0TZmSIIBGYJvCdfmtCbtSAGLNapD+bCcKNruz2LSfVzyz6d7Wzx5u8Hi5TScILiBMkIi42LzlXAt6gTOUp1p87ARk4QpgAGf0gQZuMfqz58CAjwKyD9R9X8r3xvbwlh9CmLy6G524Cb8mxYjNsGvwtOT7DRHNmI/LviXPE2baut4H4Eo37OLPqCcOkVl6n/B1yTUDeDwd5v1y8jchlje1ewyQyvx3kECrgaTBJILsC8dotWxj5/cEO6lPDpOy/jWGyV80aC2898NW7v8b2XeZVDv50prcVcwSZJWYNk8b1ce33U7SfgVNp3B3aLezDDH0p4QXXgwUOi7czSaQBYD361DDhk7QyrzXRn+z2Oo93jfRZNHrEKdA2q+UsBokzYuL9mq33BlKP4/gNhgQaWd4sSwWOqnSXRK+cheZlnmrUhclkqmrQ+RESvOvRLx7NOB+GSQ+mT3Rtmbyga6Ckj+r9FnEe4+eDzzDZrtP01hQEvrPY8BomgDHiGquZQVE6T48p0ldOkfW2YrAbeQ/D4F7Jmd6KBCYDtGt2kTdfRbem+7x1ALk/7vDAqcdz6L8/w2S8clm+VvjIMFlqmCQs78YeUJxqJHMP6TVLTyUxxdRMPh9gwvqZSZsn7cu1YziznqyTRdwxmUoUVxnniRSMmMfZROzprb+yGCAcu7u1W1PDhNKNhBoS0B0z1ImtMWYJqqef88/U2FWMBch4O3FNkGlaLUZkNtNBo1NT9j2QmVfxszjVQfzBmX4y/uJOKIAXN3I/AtFof4V5izwjTJ+MTHxv/GvzoZn6eOZdZWB9gWqaHDKQf1w4S242mr5ylsdmhM/iGzWWt+S8+krJDIT0mKNfCn3oXavI3GdoMKD2ugnV055zf/xefmvKyCLSjaKPJsYBHpwRi4B+Id+S4+EN/d7KBNr42dYwufLrEqUxTN4aXvsufSuSNt/I/Ix9BZ235Pcqk4RfS5XsRSNTCgebNGcY8G6AmiWTHUjOr7YaJphXGGOYWHjgzDtUnyLBDYnJ0rO/GT/LdenF/4DOt4b5nGo/INHeIrPP/UWyXi6zfMalWRPFkncLrhD8ZrSfhR9kvPw8iejbJThj6U9L/1rkgVHO9M/RR1C8gRioG6YJ9ScNPI6/OzBMaA0Tbi21RCGl1NvSXkZmEQ26oHMIjhfNLK6ykmpGkPVAa1KokXIrc89BwUoIeJn9xRnRnEp0iYvntAWkE6xqWAm17oGXzP3D5m7WwCFGAODMHoM3UjCIKkMBn1CmBsFXR7zKExSs9Ux9xLEa1CctUDfnSwFx+O/Xf/Cj4cVvjXVEjn9QwCQwxk3A5JP5tcLTHXdew8RTQEDHYX08w8HUz+TwDu2/jP3Ixxf7XF3TIrC/MYYJGizAg0GHY6j380psqVq/xuS3KWHg4LuU9wF/z92cA/XK9plq1sDBBK+GySsHn11bH2AL649YRjMqkKYBsB/XjGe//vOv5Gzn69cwIfP11LvKJJnbyKoxoQaDub6mzh61h+h50LKfgfab4LIXU4DbT9zZrZ0Esr9q26ZOsYWvDPzO6yGeVy3nC4CfkD3Ueb3TmU7IeIFgtAohtf1zqGGCOJkBK24t0EcmbQUZQu/1tu6oS5nAjExmNhMkwkSoGT+SoTTadSPNiKIM4qWIlAPto5klM7PQu1YNz6TsiU9+GNTgSIt4N+IrvN+d/ia4AMypSOrexSMSbNSNppVhQvoJBUyA7nkNk9989PHwwaPL4e233xpe+97oXLVkZCieInjIYFZljdvDt7V/fVqvzDBZHGhZP7YyTH77ycfD+59dDW+/wxkHmfu/9/pH2o8wKRCcUrnGMuHHGibH8bt7upFhcpD35fD2Oz8eXvvuy6HrXHn7PyAvNLayMAOQDHq1XvecS8vpFfYvCSrkBEzs/jnD5ICFsQDw+IrpsZaOJBdLbwXk6DI2LCZT734CmfuqeQTaR5knYoHZIP6gfUCDEEsSd+5HYwqE7ARJf2bIuxeeeu+HPdsnePH8I1WvWr5XIx61GiZrswBOfIYJj7QAzuTmkezMPu8gu33L2a6Y/8a5kK4BRY2pqLONOH1kc5nTzF5vbsVc1/ateVTgRv1JcH3QSPPaLOLcJOMVeoU0ik9vrYPr5zXnfo8E79xGGh7Y9n9kmBz1u+tcTdlo/I8zTP7pow+HDx8O81sUFoaJdgji/fR/km0gzxiofRsaogYDNsMpaphMMn50QYJimXrCDxJBNjuyHQPr3N2nBvX3YU8v1+wOYIrVMNGiCccdZu/p8Zpd9l9EENl9S+2dejxY//1qmBz75wyTf/ro7vDhwyvylpwKeahME+ZUp9Us4fopEOTRtouZ2N6L+SH1UyEP9SfXtf3g+mtEg2VdNs1ZTnfG+WVdc8mQL51QRnvqQiU1HpRnuNfNehgMEzTTX4AKyLTySOJq5fDFHT9nGKsC02RVdtI1GSDSJEaGs5kgvWtE7NW+cgd/kkEFXjZ3eun1D6CmjmVVF84OWZ+1pomCFzSSr7W/3nlNrMmxiZxm41NjKtHMaOZ8IsyoBCbB41DThHtzM/7aaphY+vRIUxadq0fDwZnmNUy8/WPqWy0Tb+HduyaCBA1rzwn0d5J+tu44l8/bNUxka7+VYfJPH310CIptGCYJ+xF6O0Lvazpe+1Ymsk2eHiOjL8PkMC81YLLKOzJ/dB8EMpfr+Trj2/0876eiZllNf7OdyoOl7r2qcZzMK4Pu5JOon/B8Tg0TOzjDGSb/9OHd4cNRv08Mk5fmae1dQ+Sc+gvge3O+Wcw1fv7W4FXbH85+QKLDZo0R7zpMrT9Qz8yzmVC98OTIt7kGDtJ+AJ/m28QS8WgynZTgC6Qvib2j1jBhQVlu/8dqmNQwTQDedjjiQ38gtS8FXWo7sTLRwnq4mSDE2SZjRZavONMEY25djoX+Nv8DGjktlpMMaPr9Qu8WlGDVku8lT+os9MDLTu1nZbLVTIlSc2ehKxdKXckka8u74mf8D6LcoSCFwDTx8LwE58RL9nSfZ+KBb4Le+PY23bH/QwZyZHkcFchzt26aDRzqHeB/OMOEAxCRR8V55OrnY7BHhoumv7nxSZ0ngqeiRhUJ8iwbAK1hpe7XcvzVNUzA9kfbhtcwObCILg5Z5unaFXCeBfr74rbn4eVqeP2Hbw4vvvDS8YCHa5hw/C6ft/uBX7MrWWMtDBNNgVuZbDOVjysq8UnvQJEysacYj7zB2q/k+PIwGSbffemQ6zTPf+t767pG4PxXYz7afiLruQm2eeeD9T3QXxNiLXlpCjbS4WPWflZNnBXf3L+iwQiHWQKdfwB+ovZNIf5sfXYOeIngmz+rrkdFDZM100Mz+1yJCZFCmC8rTTTIozVp070y7dFrMmiEr1e7PDMrMUEyMq2N640ynQrYBPFiRs4BPKI0fZiZ1DMj2ygP904pQsPPwJWF373XD9B/XiS8ST9yjNr4r6th8ugoWJEpVTrHonO1MExSa5h4ejSCx5648caZ9f1hvkfGwXH+7hWNxrfkrAGTDePAY2b0/t4xWjOPi9XW0phPWXIu2+nDMCn3Q4xh0meeJtPGzITy4J2RmUcy6ZC+jjirNqNj8/oq4zypC5g8RBTlupFshslSw8Tadz3w0bu/3u1zu8hibAHr5zE3TZ8yiEdxPxgdePaQa2eO8+8tj1O0D8i1qvZNh3YL9ZahTyW8VOJQDIrRIG3FepQ1TLhylzJ9LVEbC93Z7ba0hzgfDe2vkUCFxolk7k0MWc5oDROg83psltJi9jSs+/rTU7TPBZYxD3C/RiPPm+WR8BSyrUKvKuWvSCyZTCxIm7KMvfGA7J+e+Nj2v61hMr6CdG+GiSY8xHtNEXynRtj40WBqYdxy5y7++UkNk1MESQy9qPnOpn62Moul/XBgjfFXhdM0/xbuuayxGoZJxBjutF2rncY9xlO3PnUBkzEgzv/0/lNqmGwS0QqzZNeaJdI1jID+LZbQkl8P/FiMrIz+es/nxO1HiGWimSI54RnnkBSMmOXZRGw78Xo3Q1JigrQ06q5HRg0TSkcCakh4kcVNTROqrKSCqUZkK6smhRvRG8d14pogU/8tmfts5oF2Z1uqOUK0j4ePTQ0T67pRC9OJKL/ijnMWHo321+XIrAHSG5/8sIjUkGjBLcKUSmAOQNeFEvRfFP+FvtS8r/J0r6th8uioX8Q7/0Teg1LvYK1hMr/SuCqYgGYG0JoRErNOuwOcgVN0/G3PHWuYHPcHxjDRmBHb9Xzha88V1onOMEGNxijTBG0XyRSieMHX5xADa5Mj+vs2homH98P3GMOkYr5uJtxKLnnXKIgXtMgjq2aJ+7YHyZthXhms7+ffAc/X1TDJZJgsNUwo/vn+qsDJat9qeH3c+pvnk4VX6JpRJEgnRA2KGhHcHiLycZnjFt4R+Wfgq5Hho/pjtN0eTMTG9lWmHr+WTPHJ/ZnIZyvIwfAI6L9t0pW0r/qPjn7Va5jQVMjy3zz0VhPFsTK5vdtvGS+4HuFMvlIjYuqOZ5ZKZ2R6xE3ESkGIeS5m4VR+vUD7bLRfs9yb3/TO/J8Sj5l4XyLNc9Auih8Kb2J7buvVScFKJyimESfESD7ZQEvwDwpSoHjlAEOCC5n673z6L2uYHMZ1eoYJqkDpvu0oH3Q46v6pqXnCg/9kfsEaKE9qmMx6AdZvPZ/XmCJR+eqZxkMNkz8+KplwDRNn/loQdH3zlcUw0VK3Vka8KXUatEDObXzWeDRAH6fczjBxM61Dbg0ThVmyFC1qzvxze5k6c9R+osG3Fn1gMcN8+fngbcOH3z5/QsrkZ+5PH2/xMZNfmE52hf24WX6KXyuYI/ht0PmUjVcEPy0rvlf7lsMSGT883pYaJh0z+0U0QJq4Ey0I1zBJyEDz2i6FDsjMTGYzQSLMgJZ5WEGeQLtuZLoCL370SdCqpB80Uw4xgE4hXx5JD8jDzaD2ns9e+NUyFk7wcoKJwHTyIuXQHXmbck+8p0LAzTVMlLfvrJX+poKgXyk2YlEgctcaJl6mCQk+99wf3vjqvm9jHCDXOq8UxsEFeUtOBgOkRj5WptljktStN8oE6fVcnbwvQ9clbYbJy40M14p1h5wNIu/QOV+Taa8x0sF+vPOCZPbrAiYZDBPyWuHNtCrk69pLCHMso99eTAOkZkmAmfP/s/eeT5Jc173gr6raezumx5sejANAggQIkqKRhF2RwgtRjPf9xUZsxMb+URu7XzY2Yj+93fdIiZKoFSkKNBABEcB4Pz2+p6e9N1UbWZlZefPmNee6qu6ZbgVDqMnM6465x/zuuVqkloo/iXyotEsU7ZP4l2p3hqJHaH56zdqvk5uAJNHqXRHfOPJj4TYcRdBUq2cSvqTXMPGREed3N1Gm0GTD4d9VBVF2UbuFzKUqc29rLIpg5qwyojh5hMhr6gwWlKjLelPout++zBkWQ4/Y4A4xcyIVp/2aJj65jwAV89sdgBhhkt6oETdPQ5jQ9wH9LTnUaVGQQDIoE7WPVr7HCRo1+CqseZJlNuM6NcltFUkiRnskZzv6nq4fhLfk7JTiq6PTW3K0SMhWBlUUyE0jZ1ymX1WZZt0xE/65bEDxvzfozQylv62sZOzwNUxMjN5WyOBuG5+fTLtdwCSqYULv36qGiTIzbxI8sLWLVcETbvq28p9jYxWCyge/0+ll19sb1r4xksmAn6z2QVUwwo6i+a9C8Wcz2w2NdMqtWIowwUSsKxURPit4vEtmNR0oy8Xc4lgZl0x70uBF0jc18iS8N9t3Zj10DYoWt58GX6iRaBI/EmpKmGTy6/zC8o8Mdm9qDCdIgUL7ITPboeltgvzwgfCiHA/yWBPGF/9Z83vCh/zxOlUNqMQbzgIm2S6ud674GibqzAIfMJleWsSStIYJp2+1mTKNfBnpbdkZYhd+8sHPbplRO8RBzajmRpHGS1jaruH23Rv4+JuXkuCL6fo263239Q2FFLFtN0/vmP+0Mr3jhjCpy3R0JKd+K5ICYeIqzw3nVXSGng9W8fYdY7w72YusE0D1phmkU8OcVR0/sbCXBTUj8jVM4nHrA+ImCJOons1QzpOYXoz0ezW+Uvx9UQ0TF3lTHXOQ6Yu92J8oWO2Df/n9Nf3N27Psb2IwkVyzJOnTyt5h5K1QANgH/UPz125o30AelLeN+dCvquC/LGrF27uq3wJ+MdW/IuS8GGHCT8YXEoSSKXSJmonaFwVdbPsQhQgVbWkzdRRnmzcGBL+1SABGWKVOXuIcyJZLyMPMBNNgW4Epbdc6+q5Z9Nyr/M6tbaGgl++aJkR+TYM+lNuelPwm4i9JkMC1Jk8arEvPTOd+i/QfHWlBlwAT/ejWvz3ChKogigUiny4uY61hUCdFX+mLYwAFoNDLbf2U7EL1pajB+kZ7FPnLjNy4pkWKIoqNpf5KEpiVrHsU7Ij/ZMiI/P7DI0xiGiew/BRhYr0eRKSLl/Z18/X1XOT8JBMQ6u+UHkwySzJfcc2asAiTp4tLGb3fZ2uYUDLTOgPJSDloXjZJHcsYqhnjUWVm6ZlUvwgT8bz5gEnMCztxwOSbCbJNul2kQaNU3bBBJN5eVSCdiT59LghpdPV0Xt8JzQOlvmTkt2DPuvATRb58tM8T0Nd8VE6xB/lTFvY04C9T/i0Ec1xrljADIBXsVfBrjh0owV8f/NNMfmnKeD3UMOFlV8hkgsi5SWa/sBaG+CbjmibUs3SUs96hkCa+2+UjtbpjPQYRy1zG13HcVjVMeCVsyD/amjocg1IzWaRMuON6WdUYaQayJRR/mSBbfMg5pT/e6LPIJDrpyzx/eq9hIqhpwtcweby4gI3ouEZkUH9wMUZ/S53dEHTxqa9Mj5E0fz6tQJg8XlrERh1xECFMWlDTgqRPbflgd38X0zvN7Mf8FhphktFbgzCxpYtRMEyRideeobe1B1RGOtmbF58vIWXimf6Z7mKESVQAmEUQ6q6NN0GYlHBmeDA3+ceL89iIEIQNhEkIeQldA8LkeIjHxQAAIABJREFUWJCP+TnOh4rcEgZrHPlTaI+I5MEEGaDbJx3XS6uHRO37oDOPbGb78dF+qHGrjqn50Lce9adQX7L60cM6l8EcyZGO3RBZoQ30qDYn7ceEF3yPl+/Sc/uNxIEKZm57ZlNzzEpWqFYaWeWQKPX3WkFPWZSOwB5WwTebdmXfeOYf0nwU49cl+rS25H5NE5/cUWzLP7/YI0xkRlZx1PxxjVzA5H0bhIlOnkyComEpFrZ1DRIpMQpjGp/PXQWtr2FS5a6OViMr+GuFHy8uYqOa1DBJEQdU/WLkHDMrbNQ+FSmiMAapwXCZM6MtEmPHPa2oYZKX6QhhEjrzbbc22VeU8dGRHK6jCbVefhAm6tnxCJNCwCT6vAAkkBxHomTmtXaIqdNIZFedfsktE4W/XLgmdPu84S9CIriMn/+2me0L5NoEeCbkP9YJN02iaII/VCSUETlC808z2zeauORl4/G61DDhI4fJmHJMSKghoYukq87kOxkvzBn1xj3nRNizNlKZHIcoHE/wWENBSOtmta+LBFOec7GWNPgiPBPJaCsdvyiPZxD4UWX05fjNgX9ImQFR+61CfvioyeBSE4LCTzKkBwU55WF+pJomMqQJ4y2S+VuXuUn1MQd/zhV9zYwI/Rl3txomdeeq7kxfw8c5Z5rZMMjHVFTBZQtn11qfJ2e+KcfP6sOS6WcP/MchyfYRJh4ySiS+aEY/sjPwGT/9/NOrmJyMkFvReOL3m4YwqaMKGEQRaX9j1q2h/mT2V/JCak817LVE/oz7k+gPafJHFs0T2OHK4wAWyEJl5pS3Z+L1+PkfbzBFvWN9qNfvKoRJcf7agIkW2WoiN81CFoiQAD5qZMiQK5L+nPk7lRdenlh54e1LIuKEmslvxF4kQTItUpy1b5pFf9F+bsKnMjtVhCjh7WGXfhzblwZnDPmH7I+r9CnHh1b2MKOXbfVxTn8l60urYcJOjo9AukR5VJlTPvRH6UeTeUuVEKUp4Tui9hXroYtMk5wDpv3UKJfxmjYCLxDmglITBb1EmQJRzRNRUGM38wtPZEP6GvNRaP7kBiRUXhb8JOU3SnDREBklY5fU2UzPceR+s0aoC/9S+EGGbLLRVzoGMuEXs/7dECY8Q7CKJyNgEbLNHMnxijDRKUTaeBtXItdfN1tPHSXrz433g2QYxvIXfxDXMIlg+ckfqYZJNRsowfjha5jUESb1Y1fX8PEHl5ljV1Rkh0w/hfreIrjGrGdcADxbX7PfOvqaPS/UMKnffBW2hokYYUKVR5LUWL4kSx2LnELZeC27Fn7W3PEUESbR8aw25YSWttNbcmjzVgZMCjVMWlWzhNcnKnk1k7e8PicE/2jLKnlLxT8++Dd0+/y0RMgSj8iunJPNBJtz9iMzJirSpMFObBBIFsyWBHmE5JLtb774NTR9Ke27CIBvfqGMV8iPPmqYcJExRkdlMQpBZJ18Jp9ivGqiBcY1THxm/FpRg8ImIy+LcO7y8Wsj1SJB1UaXDPB1hPYJzof8dgRK0GEv0VuGBGllTROf8m4iR8zuaRpJN9afmR61C5hEBjVdbuRHciJn+hJ325Qo88XIlSy4vGsQAKz8GS2TBJXvjhTcR5i4ZOx86lOXcdC3oRhhwt5OQgiYON6S41zDhBpbySFLWOeUro/Ux19k7ZgY+cQMvdZeYTPrfBKKlmmPESYhaphk69EchAltvsrbPY2QLs3qT9SPhZ7QIqtU/GvIr+SaJUmfVHtGSZ/Q9NhvX30rG7c+ddIK9C/v32jtRBFfOvJj7mSCKMlvIV+8fdmaGib8YqmQJiYbFqVdSvBF16dqk9Z9K3guRZqwsFEfRrjKKSSWItFFYuvTC0VP3roSZbYt1r/wSSvGL0MutGA+1Ey4VAyaVdNEBW9ON21RzR3XNaUY6a59qL53798+YEIIDiby33yEiWzNKEidZiKHQvJG1rZ9TQtuvRTBXnkNk+jY1WWacUUNJmudA3a/tEGO8N9Tvfnm0FPXiz29dS2zTvJA7uVwdYnoY8q/aWJ02/bh8p1qfC7t5r+1q2ESHcmh/2kDJlFTMqd5v2YJfaHrb6qQUYZNKV8PzZ+7rH0T4FcatJUmaejBbXmuSxWM8EHnUHzUzHY9IpHMa24Z1DDhI4GkM/uEmhG6SGSxchTjBdGNO31kTASbTo8dcMYUKbNpUrPBJqPVivbdM59ZRFMz/rp+cDnzmygYUk0TihMqUArCmiaMYpNeFWlj3IvWq4n0qE9/vz91RJ4SxOHhyWxQx4O+lOrTTB7iWxTSK2fjf9efcRcgTJTOtMC5ytUw4Y0DWc0exqqRBpeTuYVyvkn6nlpDR1VThze6qDVPirDgfE2LuB3tEY2dWubkEDKzBRTR/i05kvWTwbZ19FVlovP7gVeEiSRWJKW3toYJL5+y3yKkGS//PoJhuv1esgA555W3L1TIEB4povvN9E/NnKafNGqYuCBMVPOPn2kDJgT9IUeGhM78y2qKeEJ+FPYL1bGNEPydypfomJFJUFEgJ8Iag4zNq/PnSM8F/N8Yto+aMhp65GqS2SATKO3btEvZLyzaVRaY9cifytuaGgosn3S35RdGH9b1jA7ZR0E6NRAmNUzoS3z4zryLMn/8orlE1ZrVvgjpIECyUDP3DV0hCtawzrhIGaqQIgJhkwa9RDVKWKWoqmHCKAtZ+1ZkpWSKrRqWfKTid59IJdY4Ccj/+zVNMjrrkFJC8prwnw/+4NmSokBo/OMHYaIejxphEgVrou+b+UdZPyrSRMdAHuZFHa7EtynUtCgB/RWDmhbSYG9qjJcgrmGSXC1ar2ESrVP2/t7+LdlvJevvvWaNhqXeLISJTv5YOZYRyIOMSptQpa7DjyfW7+xNZJQaJh4RJt9MbucSOi28fSiCz5siqkPXgOCTqc1CAvD7OaNPhc6nLU83C/mhmo/t2FkkU9KGsIaJzn9RPZfU4KEgpUj7A4V/Dfef3HKG1oe+26foTwd+MUeWpJ3xCBPVsQ1q5IpTdjkZ0UX2Kc9FC0X5jpqZCFWzgxLMcEGavKHt6yKHpAKOhvxjepUyNfNNymSHorNJ7Q0bPrXUHzlkS4h+KcZZiH5VSAMXZJU+g2QH2fZYw6R+S45inFrkls54CEkvKh9T36Pwnynct4S4hkla02IfYUJGhnnJjPPJCVP60ZEl6by8Ikwk26EcUXQdH3+TuSWnEGzTyasKWaLXZya1leyv8lUZ8QT7gZQp5TOhdkgLfzVM5E5JGISJ3Xzta5jssf60xxJVTqRPORL0Q+VvI/3K0oe6n5q8t1fbD42E0iCTjGuWUI7RGPKnkN8EQS8jftMgz2g1THjhCIU08d0uH9oTIUFcolSB2pfCztljHD6MbJVToQp6KSKxueVUGRE+1j3Q+heGFoovVeMPgVCwXC9qpruxTBRn1Qf/KoK7VOSUFzYkGMte+pE1Yt6/H4SJejw8wuTR4gI2dyL0wQ18/H6KMAnJ57aLTllPKhLFdgzu37UCcfBocTGhcXTNbBQU2/9r1gq0ht6RTEe3IiXXCgefrEnQIvhgRF6jwcYWbnxZQDzTU/pbctwQJo8W5xnZT44Dia7mtFGvUl9K5RxrgpS8OST7nSNTaCQGzxOh+9vr7afrJZqHQjz5z1TN1PlVxGc+guD8MWQWuZQMihJrkKqSvU5fIl2NVal1u7IaJgSkiTazn8wit8e5nNGXcTmzWtRMvjBSKzpDnx6LSZnXd02TEDUh2D37NWq/TgKXzHvKjyy8jsCP5NtIZDUYfPGnrOZDaHpTkBAEfaGN9JrU5NmD/ZFqPvHwZAJ/UjM7TP/uNUx467JoBfPZ6HvzC6ihhNu3o4KgCcLESF/v4hon/H5CQorZ1jyh1UDJ1zCJ+Ypew4SXL/HvIo0X67bl7bs3xIgDq3UxyRjKgrW0+chrNNl+b4IUkek/2pl9J4QJ0Xnk6f1gfhFR2ZtGwER7jEuFJFE5D2yyiIoUpjgLBG+kUAMttR+S9i30b/FMPUOAQs0SyXEAfj9h9ld3hIneA+ERJvfm5mL9Xg+eRcg2E7mVyRfrrPLyYdL+m1KzhPdXPCC3yDVLePvaRD4E/N8QX5r+s+O3ZvCXj/F7lg9pzRJD/iHbb6poJKenrfQpo69s9bUwuMv5z3Y1TNjJE4IYet3LhdJ8IUFkqfGQ7SvWg5qpbyyvKFjDtJ8WJtIZO9KIvqimiSiowDtx1N/MhNNjFY3hc0YAmUfYF0ULGoIfVc6h1cAlH6mQLD4y8dx6KWua8Gd2bX4T+dck4yQjb4O/ov9gNherIAWVv3kyhuZHHa/R9V1YhEk8Th5hcndusb6wWTY6Gq+SoLoJB35OVdii/USWCfepn9TTLyAOjGuYiGC5TJ8l4MxQvrBvTOO0hkl0dXT+/Tfqd1DuLPKXWKYNatYQxssHTHL0fp+tmUFoTPkKVX5MGMx1TOz3PsYXbjxZDZNsfUIjTO7OzWey36hhItqPFfurKsaVsxMoNR9Ezp+tPiL0F6ymSDpmQnCPzFIqpBa5EcWLlPZd5sO1L6xZwvsfBuaG0ulWBS8EADMh+Qj8ZHWsUWdPqfSlCd0p9DVpj3+XVQQ++J8yXgU/Zp+HqGHCRX6FNBQgBciZfIrzqPHClJGx0DUiQtVIoSABKMcldJH7XT5+KvJJKM8m3rtud1coDGpklpSRDU0PWSZchGzxwV+7sT8+UxxinjTkQMxVFkgrRr/a1zCR8bQeYXJ3bqE+7tt3GISJshaQQr7eqBonVH2c5x8nxIFWDcb8V3Cg5xfrQZIMYWKKzNDJlWl71Pd9wqtl9oOPTKN8fcLSO14facDkblLDRGbbprD2tNBz7rduH/X53MSId+yXlCllFkxbQFKnB7Ln9ggT+vrwCJNcwISMMFHJHX2+9Bome6y/XVOzhBDcIPE7Vb+rkHkufBGa/q9Z+3V1wCPbBb/Jdpwo6GypZwtIvGTfbcQbXPhEUoNsd9Qw4ZW0KtNOV+jFN1VW4C5qt5DYFB0DMjgqSzR+85uOpn1dIDO3nKHoyVtnr3M/LvxJkS9eaTHfUBPtUnLoNsnouU9+5p0khi8KmQNOyXpZZq3AeelF3ogeadIahEkUMJHVMNExQOAlM2pev756hpYpUKOBKF9uRU2LPOJgv4aJP2rqNtwaXg+EiSoTyOtVWXTG/6rLW1TprWaMQ9x/HmESr1vzESYhgpAqJ0jTn4xdlLGAZtO3Wf2J+gnBr6H70ayXCRBMaLY58JvODKwvtyoY4YMezVz/UOMlBOvIXTvLV4QwefgEKE2InRaFs0PN5OecFA9n8gu3nrBSwS0uNZOvrGnCOo+SmiYkJEDozLlJDQiKEysbbygki2b8dTJYZNalke+ErjmlSuBP49s9mA6kZ7wTvjXiV0XNlIayDlHDJhT9XfhNECQxOkMtkgcVcidAf6TjQwT+JGR67GuY6HamTP8Wj+QIECZG/K7LdPiscZLM0+v4FOO32j/U8tISxEEDYRIhDi7Bf00QmT4LiSSRIUNMa454rMEgsFfqAbL0VqSEffU1a6pGx6akiKK06KsSSbIbapSIjG8VvN+nvZH046smhGJ/2/0IE881GbT6s1X9iY41Mk6b9f7C70/p76g/1t5kf+uSEix/8kkmZt+3rRGh9BebhcwQIQd8IhFCt+8JeSOtYaLhH1N+FR5T0wTFCfZrClTM/EEL/lT6BxJ9YVbDhDeWfWf0RZk7n5m4ZrXProti/MaZewnShBo510U8I2Gg3i5Cjdzmpq9oX+eHkZ6r+JFyjEvXSbP4hycokZ90wy88FwUXGYJRa+SQ+W+/pkkReeBTv8n0c5GfWoswSW/UoCA1ZOvjQ56NBYb7wFiBC6wd6vx0Crc4l5YjTD5ocQ0TV/I29XsdffXIi72FMKHON3qPusGEJJhq/VsxPvV44iOXUU2ZbP2ajzBh9KOefTU3Q4eu+cDXaCP0F6xmiQxJ5cLfNvzroz+V/Dq0r3SqmW3WentN6C8srOwDyURAlpiaF7nlZINjMv3ksP65pLGP9kPzJ6V9xXpkn7M1TEJljrlMbY6JtV48Adcnmqhhu8Y1TWwQGrJIZqgaFK2oxRIg8y4MjBusPxUJlWMjQ/5RnuEjKCZq5FabSZEdbzFYLzIyIzR/NVteTPrj1VKI9Q1X0yQyqI+dzBdpHO1QF4h8tVklMHL2yqXxfEHQqy+jgqAlPHpwNbslh3z21VAehTVO+MybyhfziST0kcEy568IYXKUp3FnWXlayJTGl8f7czxx5eVS/ffjh9cShAlh+yYmPsMc22PHR0WStIaeulsgWk9v5qpwfj8LJefadlUqy5HxSJlQVaZedwzVns8ihMnRExcYhFcJWv2+saMJWuTHe3l8MC/70wv17x8/iGpUyW7JCY0k4PXkHutPW7PEJJjiyN+5Ct0COaLyPymT7wk5IbWP92r7ofmXaz8X+1AgobR6l3KMxpA/hfzG8GWjOXu9WUTEcvZBucQETIzM4ehllRFr3JjAevWNYOEjYaLMvcu4A7VfiDTu1zRRUykU36joGzLj3cr5COZlGvkuDJ/i/OmMSZfnDkgqK/VAcfatGrb8qFSvd7A9/E7u+4tDbDao2PS1+Wge9L//dLYn9/LP7qzWf7fNfYmPlTdqUNaL32zp42r+mxQkjaHx0JiEXO9ECJO1wTyNL42oaXx11ozGPz3XnVvO/3prrf67eyGi8X4NkyKvOafapYovkum1wbdzXV4aUXP71VkzafjpubxM/9dbsUx3L3ylkem0H5f5m43Vz9smcumnR3UrqvFkX0YB8bXBd1vEC1/g4/otOT6CpRTnR9IPb67JfgsXXLTOIehLo6e/nkP3t8val6kbXh2RnG3P/Kw8FmNL8V22/sbTCCV33toV1TBhMy0GNRComfwcE1ucEVXWMOEoRM3cK2uYsJlJSeaR/94ICWC53lokgOiMtQE9d3v7dVJb8I/0DGbCOzr+NEl1am/zIPITKfNgUtOEErTQGSuha+bs1pomoeSVmy+ppgkPP6XVOIlqmOyOgInGqnbS3zzsNWSNk0R3eB2vrmaLWj4jxEEcMMmMBb0DTUmCZApSHDCpoXvxKwZhQkVuuNYE8f29Tv85PCfpcwP6IwqCutCb5k1qAyZ19lFkJl3lo3AMQhe9j+bFeU1BajDIkCQyfczYqdTxaO2xjF8ihEkxWNqs4NkXAoRJq2qIqGpKeKwp1CC/pD9neef3l/R36JolPP8m/QmP7ydyRkKeMPqmcDuUbL8w0beh+W2PtS8NzvD+h68aJqr9hAtekPhFhdRLj0+l/pvkOJXweJXMD5IgT6U1TEgJc9FmJcskGIeaJJkUm3Z0oWZfSBNKJpEZv26vlyJLWOXJrDe15oTUJhYEUxrN80zJ3S5CiuQyE6q/z2QzeaPBisyG62/VB/uRCvlBEiDNCJo8H2FBWgv+0olb4/l+TZPm1jTJ2C3KQIYMmFRKwI/P2CJMdAwk0tc6BeQs7B4aMFb4uRoE4pStbL+Nb03JnKZ4fXwiTKLZ/O0bgzDR8Zftc1Xmy4xfdhfChLoe0Xs6efcgetomfIxX24nBC7Lx0PglNMIkln0Z2ohBmPDqSZUAz5lTjNNcb4MNHrL2L8M/ZuKSqdNc+7y9o+JPA3IWXlXRVyYPPvpr5Xwcxq8MKjLBi/QYEVWcpf4NG5xRBUcEbqqQfAH4ObecFH5yWH8pSIHlJx/th+ZPYvty/mlGDRM+c5osrM9MflY2V0I1l0xm6FoNoWqYqGog+EAYtLJ9gxoSWuQTHxkXsZAXfCkXZWL74dqnZuKMkEwsn4WmvwF9DDJn+auvm8V/MqRLaL1Azaio9AezezOR/NABk4F24PsnMoN6p1rF399brw8mPpITHdcQbV4+5UxhnVNrVlF9OdntVyT5pNLZ7D3/CJP8enZUgI/PZEdyIvb6f25HR3JShMnFXA0FXQ2O/edm9OXXy47edCO3Ugb+hjtmlz+Sw9Qw8XMeg3Dukj5+/VXfGm/eNhMqbdaN3ip5CY0wiWU/0++x7KfHs1iESegaDG9IzRJ+fxGyPTkapZArhTxR+d/InmtFbZEQyKJQ8wjVrggJJQoWJvaYdU0qlp8c+TN3u1gROOjHftDoK7caJrw16QupwQutKpNvsmFS2vWJDKDAmy3GLzP2U4SJs8+hcqY1wB9dZLc+XcoALdZF+kko/mkl//PKJ/R6KfqzzewUYKwWfOeog+NYGg/3Y5FPGiSVl2UPjVQqDjJ0wGSoG/izI5lB/WppHb97EReN1dcw0S0qRX+ElA/d+Hw/pyDNioKQIQ6y9dIjTFL9zBhPkmTEcA/ww6NZwGRlcwf/+GCz/uHerWGi28C8KBzDogs0fgqNMBnuKeXovbVTxc/uxkHQrIaJy/rQ5hn2LdX4w/Ysbt1uPKERJjwvxLK/kfCCSw0TkyCSqmAls5o6+yS38HbrTeeM0O3zIwndX+j2VfMRrLqz+hbxn4/aJcx+WvDfuNwRnZkUC+AL+cHbASy9nQaafByaf7y3r6thYpAp1mby0zVij3fQztyLnRqZUcxKDactqZl7ZU0TVhkTa1CQMo2vM9KEh7XZIBzMM+lmNU4s+ZNc00RRYyRlKVmm2uoM7H5Nk2LVaxu+kxlxJjVcPPC/x5omoWuYHOgGPmACJk/m1/AfM/Emng+Y6KxZF2SgWQ2IPOw7CZrVu2f2E+Fvyn6QvONVvtXzc6tpoQ9KjfdGQbEsYPJkYR2fvojW6jVEmFjpX1f+U31f5KfsCFZmLOtr1tCN3tGeEr7PBMhiesdB0DhgwtzKYrte0mRKY4PUexfUmiBaezWRe1JmnRlfIRMqO2PP2xtcf0aZ+vy+Fun3kEVfx3tLAtlPeSFCmJxXAHp81KiQIUt2U80S3v5y0QepvIuAmS5BSo81dpTyJJCPxrBD8gNTc6XQn0lwrtlIJkkNjdT+IPmTlP3DV80S3l5g9xVZFCu0fjXRp5SaNDWggTCp1SbyNSUUpwcaa0HJfNE35OKbovb5iNdeaF+EvOGZiAkGyGyDwnKkwRoWNsVHMllj3hQFr8q879WaJqH5hxLEs+XZ0PLAjWu/pkm2IAUj3KaGD093E/0p0Be2bATg7/54HVtD0Y0aGZrG5y05pwdKuBhFTZK/RsCktoPOxev40TfOO4yerCAFqSGZ/PtdXw+TEzRBDS7FnxYRB5QaJtGXlP2qhsmBEi4fKgZMaqihb/EKfvxN9tpqauqPSp9mtUdxRkz5kfq+GReFRpgc6Svhgwme3rGT3LP4Ff5aSG8206njX7P5ur2tMuLD0Ec9XsfxcJ+HRpiIZb9ad5n7Fr/Ej7/xFg1ILHKa6wu1X7PED3+L9Jdby/HXNvxq0i/Xfi5o6aNmCW+/sYVCfdQs4f25APycW06WzjL95bD+uaTw69K+Yj3k5gWLMDE5q++QqVXaRPrMlv4sqmghDNulnnE3OlZAjWi+zkgTB75pZFwc10ebWaIoFkN+Mr2C2xYJJYw8U05B+aCLqqaIAVLNIbMWI0oc+cO4/2avr06PaMYD4Jd/uoWVnnNAub3B7D4DJpODJbw1njlXU3Nr+PJVDbXtVRyoPcF3LpzSCBklmERxZj3JqfC2Kx55wkxJ5xs2oebJL/54Hct9SR2RRP/oEQf09To3CFw6yNB4fh2fTddQxRYObNzBD9+e3K9hYpoJ1L3fsFWLtxvU6d1/OSdXenpT9rr4nXMDJVxiAmSP5tfxx+kqUNvB0NpNfPS1cxRFaIhvp49Pbxdq9AUJScInkZjxadWRTm/7eB4v7y8+v4nlvsu5wvpeeWGwJJD9aiz767fxw3fOCMjhY37NzvQH7k+LxFLxv5bhLORRwM9ae9kmkx+qNkfomjmvWfu52AfDT15qlvC8a8ivQn0s0rc+9YoI2cO076eGCR9xEhldJhsf/67KiHNpVzVuH+0Gap+KNKHbvhpbQ+RM652y+ux1icD6S775xYR/QmSW34T5yJA0Nkgpm2CKhS1AlgcVsqpVNU0U622hqv5w8yGe1iZQbsvqjPgMmHx9rIQjUSGT5O/GyzXcWaihtLGAQ20z+OCtExajpn5CJjRVQVE73lXv/e76fTzFMdQqnY1x0Zwm2vq9M1rCmdGMxten13Bjvoby1jKOtL3At96KgmKGRtKeep/f31tL/t9cuYvnbWdQKlcM6U0b9+XhEiaZIOitl2u4OldDKaJ35Tk+PM/Te3etTzwaE36krYvbW2HG87vrDxPZ7wrCC3LZX8KRtuf41rnjRISJibOzF2uW8NwRCvGR9qPiJzdOFX/d4vno/AuteKn4z1BdCLdN6rEYW9qEpncr2rddC9F3IuSNU/sUhAmbORZcPSvLyGojk8nAc0zPOOfa77nIZmMdFE6wbeY+ha7XhUKVWRQdk6FuCqKaCAbrrc2Mt6J9G2fYsmZEnf4u/CPhp9xxDELNHbJRZlLThD12pYgEk5BRlvKs5S8ZQq2V/cn4z0NNkcJ6NLmmCd+/QY2TKw+f4e7KANA51NCa54dqKCv2kmvz2fEd3ZbzjfESDg9mzvRXL1bxcAkorz3FucEq3jp+iGlCFbTUQjXUVo2TvtedOZfJL78/mCBRZDWxkuUyqIHy+e2HeLA5imr7QCO6eHE4f5s7T8ers7RgSaRnPzxUxuGBLBjzxbM13FsC2jZncLZvDZdPHs4QJtpMqg/9pqPXbnquoyf1eXbM9tObD/Fo5wBqbX0Nsl4cYQ/dFaX26qxOkrPnHxws48hg5oB/+WwNd5dqqGzO43TPAt49faRIb+OaJLy8C8a3q2qU8PYAUzOh4cOycH9fSE71sYHP7zzCg83xRPbjgehln84LHx6qCGS/Fst+7zIunzrMxKZC1qh43WuWFJFkmf8h0GeUCxVyNXYc+NfIP2sWMkPFD1Q/TPQepcYFb/+Z9Oe5/cJ+K9tPWH/WZX9MdYdIf3Ogdzs+AAAgAElEQVRBF2ckH18OQqJfef5U+i8iZImAnuQaJqREvMi45SOfdKVcfFOVuScNUNO5b2QABVbODInqGzR4k1JwltC+1EYWBGukTpljTYc6+RSZfRe2aXzbLP7hlQfbr5eJpNovs5br/8I6tD7kgRur0Plk5Ds9DiPTnV74W9Af3cfLJiTMTDAD1PGj75omQnKZ6FMzet9+8hI3ZoFq90RjTU4MVNFblgdFTAIm359ow0BPR6Pt3z5axewGUF6ewuWDHTh1eMynIEjaojKcSD51qasmDN+xi1uPX+DabBu2uw40Wjobxcja5A3nHWj1+v3FsQ4MdmeN/dujNbxcq6Ft/QkujZYxeeSgQD9F6+pNQeyy9h0J5vj5zUcvcG2hGzsdwxm9B4HODHBS6MEkYPLdiTYc6GNk+skaXqzU0LbxHBeHqzh3VEdvxwkafS6TX1VGnBCsMRqD6mXV+GTywbSnUU+3Hk3j2lw7trsimsR/ZrKvnqhc9h/j0igwOTGuQZgwQZR6VwFqPOTIadGfE60d6Wvcd+j+QrfPTVjpVBOAobrtWxZ0TYNJFGCFcnuk8Jvh9pVbIgo9jJmIoGDY/dtH+yp7oInt0/lFhTBR1STwFSlnDPTcoAVIAXLmnuI8aLwsUqZedSzAZX1Ctauip08kCKUfl/WRIRnYdTNoXxspFwmuiZeu0r7EYIptpny/pkkLappQ+DOEvNGRWdPzi/jdw2WgLzsac6i/hhGFc0UNmEQs9/GZ7KhPJD3/cn8VKztAZekOPjg5jAPDg4qUE2WjpASjqXIX4D3q/mEdO9AjUaZevMLnTzex3XOkoRhP9AGMzytwoOl67afnMgRR1NA/T61hcR1oX76PD08N4eBw/34NE6NMH0MOUqwvj1y6//QlvnhRxXZPFgQ91Q/0ZGWKnAImPz2Xl+mY3jW0rz7E1yd6cPxAFKih80+smE3+HOXUKrPJJ3FCZ8oN7BaFczf1chafP93Gds/RxgLrZZ9OiyIvrCayfw8fnujHwdGBGImtq8lj/LxV6y/q12J+WqSdigaO/C/0nxT9UeWFnLnn1YPF+kn5xRN9tPwoQiKEmofPdiXIGy0/UvW5iI8c+bVw2xifE/axPsb6JAqYTD0BahNq8CZdmbamJoXJ+HTv+kaa8Fax5/YbxlXyHzIkAJX3tYgTQk2TdMrayB0nBPXvPK9PgdytaJ9XHjoeNHlOIaxJe7p3Vf0JviUZ/wJnodENxYi0sNUpyyZFmiT01CFNdEtJek4ZKKmhxksLy6v49a1p1AYmG/820lXDoQxxX2iQGjBpbwf+6kTmXO1Uq/j7e+v19irz1/C980cx2Jd3vsxG7/q2j2CL6xjCfz+7uIJP7rzERt+ZRmdRCQrm8qLCIKiIg0q5hL85mwVMdqo1/Lc7a/X2Opdv47tnD2JkoDf8JPd7aKzAy7kl/PbhIrZ6jjf+baIXGM5OTVnTOwKe/WQyk9lI7f23O6uo1oDOldv49qkxjA317wJqmBjprRguJXXtPq5Y9l9ho+9sANkH/uYsq98Z2V+6ie9OjmOkv1cSO6M4ORInJp2JqT2RW87mrH/WZej+QrfP82Lo/gzbp/oXjWZV/OejZgl/TFeEnOKQJVbiLlonq4YkH4Vq35C+xlMK3T5Ma5gYZEapmXvTGhG6yKey0iinbW0z97maJgxVqWfMtZFM3W0fPmowiJzM16hmSp0sIWqasEEex5omxrdvSGrkUCPFsv4at8v4pL8MacEikJrd335NkzTz9/PPbmN78EKDmSPH6nC3POtLDZhEpUu+dyQzqGeW1vH7F9FtGlV0LFzFj6MrhVXH7/ggVEGfs7so1XqWBJ2c9L/Lmd8EWVkfVh4poP/N7jc8rDePPPnZ53ex3hfdXhL/jXYBhxSxqqyGido7Ge4p4YdHs4DJ3OomfvV4u/5RfMXsJQ5mrwrmM0ZOS+lBORagR/bE9Ev+CvYABYZtyg/x+ytra/jn68+w2ZcFQfX0plmkPW0l/NXpjN4rmzv4xwcb9Y+7Fq/go7fPoKszgrJQ5VHRb0tqlAiQJDn7gRmvdHzJOzL71AlxYV7j4Gef3cN6f3Z9uy9eUMv+F/jr+pXClCQHJXgisw+INQesx6FZb2FNQ5f9QKUvZPqAGBwU8iOFn/mkkMlvZv8oIKF4BLoJH7SaH5L9umEvs79t5hGoBo8U2aiyN0z4V2YfRP8ui2I58k/aJXV/ICGfDGvehK9h4jOzLtqMG6sogirQrIHMuglcE8Jw/Ka2hzBYw6wPtcaEFmHCbCZSJrapacJMWJrZNySp8nUV0oQXept+Delt00Xum9Dz4Qa4X9MkWxAd0oSaCVGqMwoygq4Pf/XlHSx0nW1cLRzVtjjT5x4wGe0Bvj2ReeUPXq3hylx8pfDQ5kP88J3IofMhX64CY6xgBSko2XrrCO46dtr3v/zTTcx3RwGquJxv5PieGpDTmIowGe0p4ftMwGRqbh2fvayihm0Mr97CR197izbA/be8rsDff34TK9FV0slfX0cJJxQyTaX3SE8JP2DpXb9COg6C9i1fw4+iIGhT/zRGee74gcq4DzVox/Hp1Afh+S+/uIX57uha8VT2gVNR/WfJH5UXlLK/cgMffX1ScaUwb4+6BheZyeTUOaWGBBf8dGIFFb1D8F+r+guEPFA6way/kfALgf/zJf0khUJzwRyR8yxIKgvJacFvRuZHaHq/Ce0rBFzLTw3+odQwCV2TgmPKnA1KgaPrIq2ihTJsl3om3egYATUiqUKC+Ijkv47tGyCh+EgkFRmVYytDflKe9Sbs3NRMLCnDQjnO4oPPKHrEB3JKJ1fNnu9uq2kSj+cPN6KrJ7OrhaPbSM/3uwdMTg8AFw9kAZP0hpzS1gIOlmfwrbeiIwMu8kKQj8IrLv3p9hcPz0n7C59plDkL2fL+/sYDPKkdbVwt3FEuYXKIEjBRW3NH+kr4YCJDHKQ3pkRXCk9UXuDDC6cC1TAw1EPkGiI65AgFGaKnR+MNJbKIkOmTyM+/Xb2HZ5XsauHuSgmnByn0VsvU4Z4SPmQCJldfrOHWQnSF9AoOlZ/iOxdOaxaIIrMe5IhdFx0SWZZ5Jw9Dt8/4eG5yTCDf3++vP8ATHEetEp+z7CgDk9mlaAWCUAMmctlfwkTlGT6M9DvJ7qCsj3GNAc96x7F/LfJXJRdkRjTYT1VOY+oUapAAJKRUK2qKhKiR4kh/rRw0uf1csIfhL97+INtnHvlXi4Rijjtp15VqJ4iQakq9xNUwKcChKRud7B2Vkbob2+VDh+z4XcbLf6tCAlj0U7BtRcc2DHSq1rdQMaOmBIkuklefvnYAFouk+sQzPaycNZ9TCj0fR342iqzbBvOIbGRlkwj4n3p7lE8y570vzYSLHV95ILhaeLAG2UU51CM5ZwdLOB8Vy0j+Pnm0irnohpy1ZzjVv4XLJ6OilPzCB1kYT41SkD06RkqH0lxkzRf3HuPu2nD+elHFVbNUp+ncQAmXDjE0fryG6dXoWtFXONWzjHdPZ8UmPRFhvxnCCnx+ewr3N8dRa4+vFo6wBRdG5B9S6T05UMJlht6/TW/I2VzARPsMPngrKx5NGKbDKzo5Y587dGP9qQ2yxLqz4odM91/ce4K7a+m14vGrqmumqbwgl/0ZnOpewrtnJgRXCoucEE0wKJ2dqb2QWxUVv3hc90ZTu6E/n/Nq1nyIyBWd/6BVDwFrmNSXXRXs9kGX0PRoRfs+1oW3r+RJArPeCuthgzCxrEFAzdznhIJQI0KXSVDBv6mZemGkmC/wIzrCK6k5QYqQ8RE1W+dRpiRCt0/JrPusYSGajwf+0Z5ZFtU0oQR9BMpJW9NElglN+vPFz/s1TRKjjxqptnlPw6919vApH3l5vP1kGtdmSwBztfDJ/hp6JDflUAMml0dKODkSO9PVWg3/3/01rFejK4Uf4/x4BZMTY5IaJprMVmNPlMBrSTsh1fqWyK+TfBGQA0bty/afbAONaHz1VSV3tfBbQ0BbjNIv/OmdpnhdLg+XMMkExf7h3hpWt/krZhn+bTg/OiRHq59TkCQ80sfXb3f+uPV4Glfn81cLXxiGNAiqp3dMuPNDJVxgqgWnN+REVwpfGNrBW8fS62t5+UqcCBYfTz2DrrUXdfpC9Zzxxqm3MRT0D9c+KfNO3SfMa5bwt9LcjnhhNn+1sJvsxwtQlP1VrG4DbetPcXFkB+eORFcKU+cpe899/ma39LwpNUt4e5ipweEkbwJ5api3PmqW8HzS4ho2TeFvCgJL4l9K91u2honLfsPQu3DbGefX6PxzLbJEZu9p9D+pholhTRp5DRN+kJqaFELzK3QNh9A1G0Jn6g3bp9r6BWFhnWmGUNT2pL4/88AoqKCoC5QLFDIDTJ1HmdNEcpb4lyiZY6uGJR+FlgfZ/ERIKR+Zbm4+u6KmCaOsc4W5iIiTHP8x6ynMbIj4k1fiSRu+a5zUm6UIsHxC03NLhauFj/fX0OcYMHlvrISJoThgsrS2iV8/iYuBZlcKpwfpTfS3D351lWXKerOZDZf56VJptLk8nZnHp4/Xk6uF429UV81SHegPDpZxZDCG+m/tVPGzu/EtSB0rD/C1I704fkABa6AN/Q1/S0d/8fOp6Vf47OkWdupXSYeh93a1hv+e3IgUXSn8zsFOnDo85plesvmrMtE6+fQ8xFxzqvGmL4qCSen+YFPzTbU/1fD01QI+fRxdK56hvcLK/n18baILxw+OMMdimP1HWGOP0Zc68imfW9SQcGIHR3ob970b+zOehJxhc06zj5olvDyxx41UwTGBnSgT3xw/EpAlpvwt1C8q/eeDHs1on6APjafCjpvQvnZ7lSblTBAmqhoErhFl5ntGx2aJCfa5iKgmGX0RNUy+lwkH026hOR/ro3L6fLTfJPoKybeLxm8caffAT/s1TQSF4lh+98kfFOSTQw0c40wjJZjjf/4LSyv49e2XuauFD3bXMCq5hpSKMPnO4QpGeuNGpubW8OWr2Chum7uGP7sQXSkcBVN86nNeoRjvtorgk+G+QDpO6Lp/Eb5PnJPZxVV8cmc6d72o6qpZasDkuxNtONDXEdM4LQAKoHvlDr4VXTE73B/LM8nYJMb+mt4eY1XV2UD22yJTF4hPZuaX8cm9OWz1nWos/dFeYFAi01R6RzJ9sD9u5MXSJn77LA6CRlcKf3hyDOMRvbV/BL41WRfnzKVO7xpkeJ0zzjyS0L0GxOzCMj65O9tE2b8Zy/5gdKWw7X4VuqaDblyO/WtrlvD7iUpofMiLon2q/BjZM47rp+Wbvd6+Ss596huJ/jDmzybyKxXpZ8SPKmSSVc2bkDVMeGtJlOnW7rKEFwyRGoQW86/ssfYLkUwRbEtnLJg8F21CxJIKukhfnRCh11/FpyEy2yonzJg5CR80a/0s5d008m4VjDThZ5NCe+yxGUEQwBRZQqCm/hWKkx+3Ur9aeOBCckQGGOqsganlmeuKGjD5T2eLBV+j2zTaF67gr7+ZXmOsQ2L4CILoVyrMGxTkmqkxnI7UXB/97LM7WO/Pbq1RXS9KdaB/ei6jcVoANBph98JX+Mt3zqKrMw6m7P/pVsAESaGX6/WNDfzT1cfYYK6Sjk5OMadpcgOi0vvjM13oqMTnuK6/XMONuVh+oyuF//zSSfR2x2gj9z8TuXDvzb0F1Xj5/dC9N+mNnQ31kC/caXK1MJUX5LL/Bf7y7VPo6uqUFF7dr1nizgEUfnPpJXT7/Ng0/en8A626CFizJA2iS4/RJnNVAMv0lApNj/32lTTgg4qomSBMHGteaDP3ydBzToaHGhTKXYbjZqMz5HxmSXSmnFhzQhtZjdoxqXmgi6SrghyWNWq0kT9H/tG2T0EOeOAn5fEjQvuFgpcKpfXG1zRpBdIjFP/rMggm8sHDSm3kvYZffXUX851nUaq0xw5QG3Bacg0pJWAS+VQ/Pp050//2aBXzG6hfKdy3fj++bpaa2dLuF4ncSNsT7SfRv6mCDs7RuzzDOu0nFsgFQX+//I8bmO+OgmKxw6u6apbiNEVFgX8ymdH4k0drmF6LigVvo2fpJn70XhScidZRX2MljoVTkRytbs8PPbL5hmnvF3+8jqX+yw1w7mhnCYd62QBlZiJa0Tsp8JtdKczQuy5elmfOneWd1QdMsCKXuVTVcOD1hUa/GNsjrP43ORZgXwPil1/czl0tHFT2F6PrpRn9brQ++zVLivpSGw0QZ4FC8btSPt+EmiK8faaz56jybiHf5NvffCEjVcFfTdCfZO/J9LXBfkKqWSJC+BjQMa5h8vAJapiow+iotz2QEl2UTJs+xiZ/oxXtN0L53CE5m3mIxq9o39iWFwVrmPbTGg8yWdAmtHjmc+AfUiRZ0b7SCaLSxpAe1Gal76mQHyQB04zARD4C9Lera5qojp8pMmEy8awvH7Peud+i44aGNaJI8sGzg57+f7j5EE9rh1Fu661/3FEBzkquFqYETAa7ge8diZ3pnWoV//BwHdUdILpS+EDpJT48z96mQVVoImSibkGchdNDA9T58QqYgkDTzT97zl8trLpqluJA93eU8NHJuEZNZKP83d01bFZrKG8v43DpOb4dXSn82v/R1z9eCur7IidJt0Hnn//u+gM8qpxAGXEQtKethFMD9gGT6Pu/Op3diJQW+I3oPV59gu9dPkOgdjPmTxiG9SsapyCXBBHQizp95f7CDJ4YlIplP7tauLsCnB4ULwJN9oGPTsb6PZb9VWxGBb23l3C49Azfbuh3NhiY9FeoYZKIhRl7J283u2YJv2bNyszzDMHKsRN0gZuQir9lBLIWJi5pErJmScououCFxM4j8aMF/xmZA6HpsRvad+Af6X4q3ucKPWn1MYvUy/GnCcKEksH3kfnkAqc5naH14gl4ehGhDNtVZg5FgV+7DLD4LGgr2vdB12bxD6UfA3poM18UwTfkr/2aJm9wTRMK//pB3lx5+Bx3VwaAzqEGE18YqrF3WjT+nRIwiS7H+U4SMJlZWsfvX1Tr31fWn+FY9wbePRMVINQhQyTPTZBZJPlxCRLqg1EaBibsU5YZRm6d+KuFVVfNUpym0Z4Svn80dqCXN3bwTw836v/dsTWLox0LeG/yWFbDgHpmutlIHJNaGd74zg89dXwVXS38YHMM1fa4rkiE+jqfiXdus6LQe6SnhB8k9M4V+N2ew6HKLD5463iY846kzCSfRGGDCrphGWQWSQhgSns2yBJKu2J75ov7T3NXC4eT/Vc42jEXy74VskRSc8HbusvsPceaGFT9VijQLrIZfeoHQftW8qSzkx3Xj0zfZvFH6H5CrxfXfi74w/AXv9+S90OVr2PIv0J+FOlve/1X9J9FSCij9tkaJnykT5AZpfiG0ncomTObDijOqE27fKhRhQjYxe2TjFGdcUF5rlKue6mmSWh+4nklFF/JeHI39KdwVo0i8bZ8SfnOl08rQkbxQYE0E+IBuKZVRdl4RFcLTw7Vktx0viFKwORYH/DuoTgDeWdmFTfm4zba1x5hcriMyaMHtKOT3/5D2T9cgiCEoTXlFb/BmNuPX+LqbP5qYdlVsxQH+khfCR8khW7uvsqK+rZHV8wOV3HuaHrFbFMWK3An2lRUQEXC2x+0qUZXC1+b78R2x2jjg4sjjUNSxgGTwz0lfJgETKbm1vHZyzgIGtH7fO5KYcr4TIxqSnuh32nxeLXsx2ZCiwUOY9nPXy0cRPbXn+JC4Uphzf4pY2/d/p8jeWikB89fb2J/PmXMcP20/G9SuNOXPccio0RIKg455bR8KsShU8Ocwcn246PdtI1mtBsCaSVK2tXn5ANhYnnmX5tp5Gha/0moEaGLpJLOsCdEIAUbZJE7Rpgbm4OoAKtRhCt/ZVvBhxAckzGK+LObrgrJ4gNx0oqaLDw6WlWo0zQTnvIre9yCwK8mGUxhTRNGwUmv7vPMzw2+88lvMmSF6vjMm9g/Rd/S5HN6fgm/f7iEWt/JBhMd76+irxIROP9HCZicHSzhfFRlEsBnT1fwbDVup23pDt47PojDo8OJ/mKsZZ2+DvZcJK8J1rx+vIrf9EWGhM66dwx+OO0/MZ88fTmHTx9v5K4WPt0PdMcnNnJ/lIDJuYESLh2KafynZ2u4vxTDYHtWH+DyRHSl8HC2cXgYf+iaH7u6fePMXwmiq4XPDgKdguvCKfSeHCjhckLvL56t4V5C7+61h7h4oBOnDo0yxxF97qeq/ZfXH7LfAnkmHmcxQ0pQM/GqM/QuNRLE/YuuFg4j+/dx+TB/pbDKrlUhbSxqOmiRCpr+hDWXWGfY1H5K+FF4DImJAtSbNQnKCZIGLa1Z4lgTQkq3VvEHoy8aZLH1z2THgDzwt7SGCRes4fnLej9mzQRZFMvUX2LfZ80t/ri6JCjMxw9INUwc6SuuYcIiTWRGJZcJJSX2RMYjxSgVGaoq45VVKq9x+8a2uihYw6xPkJomlvwjlElmwvXnosw9lVco7zWLXxljrxA8CcG/Lepvv6aJ4DiKT/lgNx0RUqXIzwvLK/j1rWnUBs41Pj7YU8Oo4JITSsDk8kgJJ6NzOQD+5f4qVnai/6qhY+E6vvPWEQz2ZcVC9RJIVXAUfU/aoPRDauob1Pnz8pz/Lbpa+ERfVPy1OBmKA315uITJJCj2z1NrWFyPAyZ9q7fxzZPjGBuKjoJQU4My/bZXvldlAP3Qz5TlZuaX8Mm9+dzVwif7gF5Lep8fKuFCcs3Orx+uYXYjDZDdwfsnRpMrhan0clkv05Uwed9k/DJ5U+hfavNScVA5ETwyPBO/2cUVfHLnFTb6JhuD8yf7q1hcj5vtW7mJb6ZXCjeWh6+hJ3LmmDVTiotFzQgT8mvfNURGaNvTvRC6P5XTS+Bv3fD558ogpY/tQiIfaTAp9RdyvyWIE+H0LfjPVP3n1kyEzAiFpAhAb11NJ1P+IdUsUayPVv+S9asLwoSS+dVF3gnPhZuIIJNhkqnPZW5E1FPBvwXK7I2raUKgGxnZokI1++zHE79SkVFKpWDIX6SaDGyHXPvUyLI2UxPRg4JC90m3ZvfXvBoi4hpFuoyG3/X4uz/exNbQpUaEZbirhsOCW0IpAZP3xkqYGOpGVOvgH+7H1nQZO2ibv4Yff+O84oZwD5lpGmNa4HJlXozJru+INCEjDcR65Wef3c1dLSy7apYSMPngYBlHBrvqNP7Z3cRjQi25UngSXZ0RdMWnfiMpHAu6vg7tFo3d9Y3NwtXCB3uAMYFMm9B7u1rDz++uoRqppwhRtPQVvn/xFHq7O2n09oIUY+ardX48ZHJJ+yEFSUFhT53et3vOXy0cRva/1FwpLEIimByn8GVPqOhAWF9qzRIeWSLcKkLoH8WeRJU/cqa+GfRzpJdWfl/z9mX8St6fVTaOI//mkFGioBlBHptP3zRggon60kgz9z4zdCJjysT41L27335uhQq2ugRp4s3GtahlIvNJlGynGrCOR0yeN6sf3vgVZc5Nxk19N7S88OOgMBrzjWmkXtu8iD9pNr8fn1yEjOLhjMn8dZFxKokV7/3qy7tY6DoLlOMzGn1dwPGuOIvM/lECJt85XMFIbyem5rLaFm07K+jdmMIP3znrYbSiJrQEF1hFgYayK5otCswv/5S/Wlh21SzFgf7uRBsO9HVgan4dn03H9SzKtQ30LN+JrxUlG2M2dHM00vwIsElqsiUc8YvPbuSvFu4CktJCufFQ6B3J9MH+TrxY2sRvn23Xv6+UquhOr5G1pndLlobrVJVp5/mzCeMtDMcEji5my/hq4eha8fhMVhjZv4kffeOcOpnCmzfU37llD4284Gm8358b1xuun87e0ap/kZNNCVZSty3VMa1kpZyAIIbrZUyc/faVS6YrROu/hgnPnArnmZqpL8C5WLi5RWZSCRfmuJ2amRdG8pgzqY0zkjxM0aWmiagGiMH6axEgodunZPJ91qjQ1EypS5IFP0kj94lo5jYBnzVNRPzFw16J/GacOYnkJHSNm/2aJmoEiol88meCMz7/w42HeFE7gFr7QJ2kUa2DM4KrhXUBk0hVfnwmPnLz5YtVTC3FLNK+M4dRvMK33kquFCbpc8aapmbGtPsJH5Qy/Z3Kswy+mY5ZFeW1jf7x3oVZsOH3Nx7iSe0wapWYPrKrZikO9E/PxW1cebGG2wtxYK19exEHy9P4MLpSmD2T77R/utQQSNan2f07Bw9c+SPmk99cuYtnHacbVwv3tpVwUnC1MIXeH5/pQkeljOsv13BjLqZ3ZXsZY+mVwkHkk5d/2W/mTHpD/Ihn4LX2j0mGU1VzQZaJ91+zJNsvsvH8/voDPMER1Crx1fE9bcCpWNXn/ii8IJb9BRwsv8CH0W1Ju64mhaTGxn7NEsHxYNV+KJC/hu8dAsnF+jEh229lDRYD/SKtWSI69sbYH/XthAmSkPdD3t5gVYUmyEzaDyj6XGOfkZBQnumbr2HCLIoUaZIajb5qmPARr6Iip/8LBfZMb6345i5r39i2ojjPzKyp7Uttd1EmPeUf3qjR8JNQRpkBNvhV0r4L2RvfqpAYPhBYJvy1F/vjiPDG1TSR6VcVss+nvPD9x7+vPHiGeyt9qHXGt2pEXBhdLcz/6QIm7e3AX52InelfPVrFcnzbLCprT3GyfxuXTx72IoVZI1QFxW/+IuSWLrXleehNbu6Le09wd20Y1SQoJrtqVuc0lUvATyZjGrP1LLo2p3GsZw3vnj5isYHw9HldfjeZyEx3n958iMfbBxpXC3dXSjg9WJRpE3p/8mgN02txG93brzBemccHaRCUdGbdKfXquJg6+WbtUAL/UZtLm9K+rwnC5pwQec2SxiIx/X1xL7paeATV9sFYH0uumTbhhbzsv8Cx7hW8e2YiRpgQlq/+ilJ9W9SMcOSQ/OehM/H8YFVOqNeJJY1R+N2hX1LNEt5+Z/rTygvvL7BILJPgJZVfLZAlOvMkt7yh6f9f4PkAACAASURBVP+Gt6/lJwn/pAot+95HDRNVbQh5ZpNehZyL0As3IZeaJirFQMzkGdcwCYEEaVYtEBWywMdZ01a070APbWZbxF9EvrLKWBL6o0aatWcEW1HTxASZ5IMfdZkACpyzGeOg6OGiPr79eBo35oBqd+bsnh+sIXKO2T9dwGSwG/jekZ5c/ZLo+67VBzg92oHJibEkA0lZL/5Mq0/kl8oY9iGXMi/JwQCVehe08davmp0rY7vzUGMQoqtmdU5Tf0cJH53sBlvPImqwb+spzgwCk/UrhUOv7+vUvsy7dOEV4OajF7g+F10nm13jbUPvCIn0V6e7sVOt4Rf31rEZFTCJUAqbz3B2KL1CWpMJ1O6P7PcCp0lK7hCZZ1M9bcLuun0kxHPg1qPomul2D7IPfHSyRyD7T3BmsIbJI6l+Z+cRukaEjl6O/Rsjb1VyG0JvKfojZfp166eqPROGX+Xbh4/+HPmBZA/L+N/H+Hl6cfOpswMBmUn2K1j+cuRf3XGXIIg/EVLJiQ5JwKSGCWEd1Ebmnt8U3Tb0/NeqzL1LPypjMlS7PjL/vBHleX0Kkc9W1DTROE0yn0O4vBSnwYXe/Lee6aEd2pvYH6+cmUXSRe4pQJ1c8xSjwdDJN9pbBP0XnIxk/rpIuZaXii+8mF3Ep1OLqPadbjw82V9FD3e1sC5gMtoDfHuiJ1e/JNq8u5Zv470TY8ltGhYDdP6Eoh90BHMeREsbmJqexX882cBW77HGOERXzeoCJmM9JXzvaHeunkXdgV69g68fG8Lh0SHBPG0FVhZMMG2vpUvfks7vP5vBly+2sdVztNH/W0NAWzk/HB29R3tK+P7Rbrxa2cS/Ponrl8T0vl+8QrrxtJVIEt1yU5ADAcev098yJ1db4Fa+P029jGR/C1u9xwPJ/i18/eggDo8N5mOlVPFVkoxCLx3NTZ7v92eyWvp3RevJfKWVB53dpXJ+TYKZsn4skCX6RRG8oVknqzbZj/bbFy6hMqgoLH3HFH1NgyPWkR5NjQhd+9pMRDLlnJARakLoIq2Fmibs0nKbJzUzr6xpwrRfuKfdd02TJtYA0dFXy1cmNRkoTq4ukrhf06Rx5tg4k5LIRU4e9muaFAP3PuXPhp+ZM/5CW7CE2YVl/PbuS+wwVwsf66+hP64R2PjTBUxODwAXD/Tk6pdExSErc1fx/Usns9s0pHDdVL+rjuvJ9D1jnev0fdOey+bDzU97Ba/KWqIFD6KrZn93fwYbvdn1oqKrZnUO9Km+Er420Z2rXxIhkXqXruPDc9G10VGdBF3waS8+p3p/NHpkFKU455xXQZCf6fkl/OHBqxy9T/UDPXFd58afjt5H+kr4YKI7V78kGvHA2g18/cQBjA0NxGfko31Aa7+JkCQ6ed7tNUpUZ+RD1iiRZZqL45mZW8LvHsxioze7Ot6v7F/Bh+cmMNjbw9QwoWTyfa6P6hgGIz91NmX0j7U9n4hQwX5PxpFTF4r+KJl+amY+7dNKHnn55ffTZtUUEfGNzu6hPNfwR52OLvwYuH1pDROWn/mahgSkiZT/RcGWBoPlDX0rfmPaVx7fUiCLc/5k4PVPxYNWw4Q9M0kxank4tczgExkXPFFUxqLu2RvWvrGtJqppwqx/qkR0tqI0gStwFm0z56RINLMADWSUhF91rCN8ToEuhOZfBfLCak7sR82eHzdgYfDQgh91/Np4LqvpwxpDgv5NAAsydhDys4h/WScjem6pfzXy8/N/v47t4XcaB4NHumo4xF1DqguYTA6W8NZ4d65+SXd5A9W52/ENCmmhPWc+tW2AqiBVBKYS1HaMYb6Lrpr95Vf3sDHwNmrJuVzRVbM6B/rcYAmXDnbn6pd0VnbQPn8dP4qujd7/2xUrsLC8it/cfIL1/guN8RztBQajG4CZPy29B0q4dKgbnzxew/RqpEQilEoNHfNf4S/ePptcIS1TuM1cCpKBIPJmmUHy+pd5RG2eqh6MnATW/o5poI2xMmbC+uYmfvnlA2wMRrIf//mT/W20z12L9TtVvQrZZS/ULKEEN6k8L2OolEJROyH6C4U0kAV1WX71KV+SIC0FiSVTV7nltuBHI/4PTf83vH2tvpbVjNLyq0+EieoMvQ9EACXzaOLNyDJdIqVn2K5xTROP6yPJJNNrxugitjqYXPT8DZ6PNtPmgb8omQkSckqEFFFEpkl0bTZ/UGqaONSo0SKjdlv/5uP5xec3sTEYXQnbUWfO4U7gcDdrvAG6gMnXx0o40N+Jf7i/3mDwrp05DFZn8OGFk1kmWrueFKSZrMYJYw1ZZT4UmfKmISdkXhfVGBe/F101u9Z/CTtJ4GpUcNWszoF+Z7SEE8Nd+PnddVTrmdroFqRFjFaf488uRUe6DPfJXfc+yZp2IwT5a5XRq1/nv/vjNaz2v52gP4CxbuBgd75zHb0vD5dwdqwb/3h/DavbMb27SuvoWrmLj96NnGQLZInM7Cr8u84OacXzZiMndHYUDdAV6fe1/svYQXwmy03215CUsollf+cJ/uzy6US/U9YnJN0c+zdG2qqEmczoBnpT0R91v9Puv82sQeNIL5I9qpuPT34MPR9RzRICsoS8zwbk5zSYJTNvjPhSphdDr3/JtoYJv5mTrQDBi6LN36U9/tv99nMrUoiESo4B5TYPA52uteVEzB66polPfmo2f/FGfGh+btX8KPMk6B1qpF+LjFIZqz7lQWf0UpySZO10kXWJGPz2+gO8Kh1CtS2+b7KrDTjdZxYwef9AGRs7NXz5Kvuubf05jvWs453TE9yChZRH17a1CkxHMNcBBPk+ump2pnIUO8n1on0dJZzgaKxzoL99qIJSqYTfPmPqWWy/wqH2Rbw3mdVHCTKB/UaNVuCXf7qJxa7TqJbjKMlgdwlHuSCojt4fHqqgv7MN//QwufIqql9S464JNxqV75ddgkq+x0JBfhCPL1Ey5QZq6jdX7iey31eftD/Zn8Gh9nm8dzarlaNFmuSW3SSoEIBeyiD4fn/mK6CiJ0U+OCCqURCVsC0bsxubPExWwyfwJzj/aehhTmDuiz3evva4W8FsDYEw8YQ0kR7fMESa6CKvWnwjwyPWZx4TOH1d2JhNnhq8MI6ksmfyWKL7rKkQumYFJdOsy8CYPNfMp84GijN1VGRJAY7LbhKEmjzkTDcfeRagPKk1dIwzLxy/N86I+uQ/GZKCon/4M48mfELNSJjwb2vH8+mtKczVhrDeNlbn8s4ycGbALGDyPxzvwM25TUwtZfqya/0xzo2UcWpiXI8wIet7iv5ngm+5zIaL/CZ6W7efeHueBsFk8FHJc8l+9oebDzFbGscK4qCY6KpZnQP9P57owP35LdxeyHgjuyEnupGFGq1k6OPvLtIA/dtYlJqoJaEGiTlyoxhU/d31+5jGQWxV7On9F8c68GJlC1dnM3pHN+RE14RfPBHduKSrQcI/FzlNVP7m5M9LRlK2H9mciXepgaDbf2TjodVQ+cOtR5jFAayU4quFuyvA6fg/G392sh/dkFPF5NFIv8v2O+p+afKehj7p8c+cve2hpsOuqFnCBxWIQTilfSrYL4PS00a+PPKHc80SWQ0hUdDGZNyy5HUarOGPkbP+pAf+Fh4D44IiVvaNzB5Lxk9BKir1PYWfLOjQ8LuT9tU1TBhtWl8zUaZTZtRJIoVK+yN05vx1bl+QeTe2XUXCmhKMcUJ1tq42c8+eybXkH10mXcevyuMqVCNZtsDsAlDbory3m/sjID8oU2TfaXpNE/6Iu6zGCXuMiRIUUWQ+GPHKlfgQ8jdDfx1/K4NyRafl5tQ0HixXsN5xuEGB80O1BMAd/5PqSE50oc6Pz/Tk6pdE37Qv38b7J0YxPhxlNpMgWr01nQCbMkuI96kKVJXqNSJwiEk02rzy4BmmVjux2ia/alblNEXFXX8y2ZOrXxI13rVyB984LrshJ+iU3qDGdfJSfP757cd4vj2A1cpofZ2iwxgXRvJLpqJ3xNV/e64Hnzxaw/QaEzCp35DTg+MHuMaCUoM6fzbIq5Nf3r71+dskCMTaQ8n4TaZLQJpcuf8MU2vdWG2Lrv2O//hrppWyD+An50SyfwvfODaIw6ODhrFS3p4UZPK91vDgmZOSGfcJJZARVMWvLgLV5P5yTrQDP0u3S4k85ZBYouChIAma9pEjL4EfScEyhmZK9mH5TzggF+JroDaOTefsN5Ec7YL2tfqTDTIa8SuPMAmR6VRl7nWRdQIsXihkgkwiOTNPcf4IuxTbnxCZIhCuRrMu60KpYbDX2+d1wi6ajxZpwmeqRQrGkL/IZxRZp5Xtl+uPiqQiIZ8ox1d80o/C/yH5Z7f1r4usA/efz+Du7CZWOk82mOL0YA1dDLuoAiYD7cC3j3bl6peUUEP7whV8/8IJ9PZ06xEm1hljCn/xMZomIE2M9xuVEe+iD2KS3n4yjanFGuYqRxo05q+aVTlNPW0l/OXJqH5JVsMgGlXf8jV8eO4oBvt6fFhKe6gNrVVmyJh+6X/r8QtMLZUwX4mOwyVO8nCjpEn9H1T07qgAPzrVjV/cW8dmWrQiOtqzdhPfOHUII/3RrSgMuYyHr9NLrXhuAuvfbeOTj+f20xlMLQJzFfk102rZB/7yZLdA9q/gw8kJDEa8UKB/yPWh0InQvzFyVqWejAWAoB8U/VEz/Ub7qmpdCetJsgejdjwhMbT9hZ5Pi9un8q/WPxDxmSM/C4No7H6xF/ipQF9JDRN+rXJBCQXSxIu58zojQXwskOf1KSRiJEgTF5s9x08U51hS8oBqo+aW2fN6SUlIyTSHor9MYH30x7fRrPVM+6UwnmKeukSjFrhjwa+Oe43a1xaMRxukS9ZHIj/RtbNfTM1gtfccqrXYCzreX0Mfc7WwKmAy0g0c7Snl6pe0YxPlhZvJ7SmmCxKCb0O1SeHP1s//5dwSvno8g/muyUbRRv6qWZXTNNpTwluDlVz9kkq5hu6Fq/s35IRiLSkSS89PU9NzuDm9hMWOs42bkc4OAJ1t2WBV9B7pKeHycAX/+iSrVxMFQbsXv8JffzO7fSfY1OsNqzLlOrkLOzLl8Br2suS4hOcaJbrYbCz7rzDf9ZZH2a+ie/4KfvTNczGZ+O1auPx6vvV7Oww/CAqyxCff7PeXW02q/U4KvlGCZoSYlBBpwgxAhywxYpfQ/LDfvpIcyiAjgZ8AWQ0TH0gTEVzdoIYB2Qlg4VqEGhC6yKwSLs55V9RMvDASKKoxQTkGQI3MUY4LUJxBWX8m7e8CftJG2g3nU5dMl0x16sTycMP9miZ+b1li4JZ18WV/G+gjLf/o5NKQv+p7n4t86saTPV/f3MK/fHUP7WMXsbIde1QHu2sYZa4hVQVMjvXFQ2Xrl7RtL2Kk9gLfPn/Czzysa5zYyBdj/ev2iz3yfGVtDb+59hDVkUtY3YqDYvxVsyoH+khfCT0V5OqXdNRWMbz1CN+7fIaxU6hWccOrNDyuZdg+uWaITB+bHK9w2Q945KHb79nFZXx2/zlWe89jqxrP7URfVPCTFjA53FOqX0N8Yy7zhjuxge6VO/jo69E14ez+x5Lf03o561uV/lOdeeedLNn+Qdev5nqcciafXjNkZX0jkf3LWN2Kb8pxl/0VDG9N4XuXTib6vRU1XNgaDrw9zdCHmomX1nTL2L0YHBI517pgnijpzMo7v/+I5MtNPzSCkdrgnQ8+t+Fnl36bhfyg1RDSyn+BP1N+U9UsceF3hr9yDB39uyZITbJ3KPzL77cafs7tB6H5SdJ+OQ2Y1DChP2LOBAtSY15qxLrUMGGJKTOqGAVC/k9RKnmvt69AFthm1hvLv9drmhjw62tT08QnP/OCpYViKJwmspDKXyQVqGXmnxb2ku0NxvJBCWZSgiK7oaZJMYjw6yt3sdNzDEu1+CaF4c4aDjPXkKoCJmcHgefrwHJ2mQa6tmcwXllgbk9x4R9+E/fAT96bMGYoUkojHqZhkECiz6KbUzB4FvNbcSSMv2pWFTB5a7CEl+vA7EbmQPfU5jGGV/jgrRPeV3NvN+hKL5tMfJH/fvHZdZRHL2BxMw6CjncDBxiZVtH73EAJ81vI1S/pri5grPQS3/JOb+p6qaAM/PwV2xG1O9l2WvheFiRKxpuzl43OzOfFn8wWTJAn0R+//OJOIvtdnmR/FmO1SPaT27GU6q84noYT2SCTgn7OyoCSeffZv8rplBkkLpNscn/UTD1ZfmSFbJMGZDVStMEeZk1J/GmALNFt9zlyUuizm+lPGb+L/Di2r9XnFP1M2i9kNUx8IAL4yDwbufeYORUKpY8aJioj3SCCHBmvSiSKCjbmY50osDQf/TSJ3kqjwec8PM1Hi5TiI6sixWnIb9ozi2x7hP6oSCoSIqLZ/MhnKlrd/+4cz+e3H2Gh1o/FclwUtL8dONabOSiqgMnl4RKuMJno6PuezSc4OQBMHhn3gzCxzjhT6K0LYrUAOaDD2Vs8//TmFJbLg5itxbch8VfNqhzod0dL+Gq21oD012m89QxnB6s4dzQqJkn25hwJ8ob2Q8rs5TPXn1y/j7X2g5ivxVeijHYBh5hSMyp6Xxwq4c4icvVLujaf4lTfNi6dPKyoWRESaeC6v5uwqUuG23ac4cb36Y0pLFeGGdkHjhKDZ0LZ33yKs0M7OFfX7yxy0+e6eV4PW6SJ0JcNoYcUTjNV/o32ydBIDF4OQvcXun0RoiSkvuPmk4u1iYI7pn6CKkhjyN9C/hQEIRrN+tAToekdrIaJAulgHDhTEd24McEHrWzfZ6Y00DwKkdNW1jSR2NbUyLWQXUTr5oOv+MxBIPoUhkpRkj7nx7cVej0p/RnoH11mgAKEyHVHMY6b6SNSapykmZsssxMVfn34agPLXSexUyshKvp4tp8WMIlqYdxnrhOu1zpYvY23jwzjUHSDgvKPwr8G9A3J6l7aNmYwE69BqTBvP36Bx4tVzLUfqwc+okKup5jro3UIk5vMdcIllNC7fg8XD/U2+cYUL0Tw1Ig2teVR8Pn9RT+FL+8/xauNNsyWj9brmJjQ+9JwCVe5IGj/xgOcG+vEqcNxwM39z8QoN5+/8/i05E0zl3zSg/tNyYTbqMHC8smPD91+MoPHizuYaz+RyD5wKr5xuv5nJvtA79pdXDzUg+MHh/M1THKLTkF2OFNJ0UCz+9/vT0j+9B9VQAIh/1OO1blsj6pkdjJoF+BEYzFEfBGC70P3s8fb1xai1WzXxRomPPP5POMvGgzF2SBuSkKh9JAZVB7X4KScmolX1jRhBIl0DIEaqRMdFwhBX0/IDG2kXMVPPhBSmuMVdTJ5qJmjPWMvqmmSzyTmrvwmZ3r5M5DMejZsU8oxFEWkm4SsYvnFJz/q5IJyfObNGc/C0gr+cOcZ2kcmsbjVXueAi0P6gEl0pfCB7hqerUY8Gf91VnaA2Wv43sWT6O3qZKriG+h7rfxz9NUiuZLBGckbfxpGJu+MM5c6Rzn9oJBXauZQOz+N04Yans8u4qupaWwNnq/XMamUgfNDeqcpGv3RvhIeLWf80F4Guhav4f0zExgZjI5x6ft3q/m0377p+j1+OY/bzxew1H0Wm1Wgo1zCJCPTKif5dH8J95YyekfXSg+u3cK7x0YxNsx42lJ5EgUNAso/+Yw7bzfspholnmoiCJCez18t1Is+bw1Esl9GpLfPD7vI/hW8f/ZwcluSb7pqahSk9QNSZIsxciTRx3uqZgm/f7now2Zl5sPxc1aLLpLfFtW0yCGrHJAm0homgWv0CGM2XFDEyj5hGi4EyYj+vNL+Y/k3hP6WtG9Ww4RfBJERKDNKXWqaiI4P+EBqqDLje6l9xlgvRDTZ4EvCBOzrmT1ULE5OCtYQ2idnTjzykzCSzYSK688V/XkJ/ooyycKonpfeBARUaC0fXVIy5U2cr/Lqbv4MtSg45Es+kjnnaqjIlLphAlq2nK78nmxO//zFbXT0H8NsNXaIzg/VEJcIBGRHcobbI9g+sLKT8VRfeQW1xfv46GtJcUhdpjYNLiivWzDR1z70tw8ZMWnDFvrEK3S5wl3f2MSvrtxD19hZzGzEtQwuMlfNyhzozkoJne3A4nq2YQy0baI6d4u7BcmIQVVWlcZg0DFUq56rMsy+6EvnqZW1dfzr1QfoHD+P2Y0kCDqS3QYso3cUSBtsL+Xq1XS3baM8ex1//vZpdHUylWOFw6GuvypjqVuvZrKP6gw8n5RrRo0SRdCnvixs5jxep6iw96+u3EfX2CRmNuKzOCTZLwMRuRfXs/UeaNtAde4mfvReWvxXVaNEEpxoeLl0fpa/aQJd8NEf34aqf14/++i/yf0pg6IO/C7dLlinWhUMEdhPsuXOqRNCTR3d7ThK9dRk+uSSpCH5TeUwuvA1uw9YjF+73Uj4KbU3td83zBG2hsluQAZ4iFQLhXCv1zTxsC6520FkSCIf/VCcQB/9NItfKTUnDOZjnIkVKSJyFMoCr0joj4qk2q9pwtzKo0O8qPg5JPIvG9eXD55hebsds+WJ+rGcEwNV9EapZUXA5EAXMM0Y05GxPlB9id7qIj44fzwBHjQTqUNdZ9l7FP2lEKv6avlEnrlkEotB4U9vPcRGpQ8vqwfr0Hz2qlmZAz3WVcIMEyyJZjhcWkDX1jS+e/Gk44JRggwh9Z2n/q0ycaGRR8C/XrmLWtc4Zqpj9WM5UYHmzuS6cBm9oyuF59fy9WoGMYeOjRf4weXTLa5J5Aum76onfHwfOtOft0s+vf0YG+VevKwddpT9eXRtPY9l3xQJSM4cy4JCButujDxROX2e9ITQuRX0a6tPmrm+WvsuNH+Hbr/FNVhysQOG/3j7m1yzMCB/55C1PDI3Qcpo+UXnR4Wmt7b9JGCS3pJD1Qm5oESzMvUipIlLVIuPZL1O7XvMsJKcY582s0hotGfLYmLqIoWpM6M9tuKDr1T8xQvaXu6PH7sKCeBznrK2DPvXJTIpQJocOXVKP3ruU15MY2JyJ+3x9ByuP5tFx8gk5jfacKi/hpHEuVIVfWUp0V6uomftIY4OdeBsVBDQ+c+YAEyPHvWg8zxCNWC2Pg+ez+L+zBI2+s5gebOUu2pW5kBHtS9Wt7PsUhRDG6k+rl89feH4YVMGfEPe5/W/7HcovojbvfHoBWZWdzBbOVFHgkX1hnpisIm0bsVIZx5dEnHYGJ5juH0D75yaUAzYJNPP6+mw6yBsXWcvUJ3WptUocQkiAA+ev8L9mdVE9stE2QdWt7PVq8v+zlQi+1GxZ/ZPtbE1g77N7r/Z/aVrqEJm+Vxnw/lp5Uln9/gKhhL6UR6D8bWGhutn3O1++8olo97mRLXH4xomD54ApYnMiA+VuXesoaHNzCdLl4OPecj0Kb1wzlglBRdkkUKTmhIczNEqcteKGiA+M83NrkFhUtPER+ZQxM+ymgqK/sjeuQn/JWNz4ncWNhyjGBrV9nNnlFk+9ck/MuQQRf/5qJGjy5S58Lfd+CLY9ifXH2Bg7Dieb/RjsBM4HJ/ckB7J4Tes4c4NrM/cxbfOTmCwv4cLDsnoZzfexu1jNvrPaj9hMiUN25WH67OnSWxrnqSNe6jBxRkNK6tr+M31hxg8eBZPV7sx1l1rXDWrqmnB0nmgYwelhVt4+9gBHIrqWQiPN/pFxrzZNVJ4fqD+BhaWVvHpnafoHD2L6fV2TPRGV4arAya8THe2AX2rdzB5cABHx4bE9PaKNJBldnX6QxSLC3HGnRIUZ/W7TY0Fh5oIEn24sr6B31yLZH8ykf3smmkz2b+Jt4+OxgW9vdBdsz77NUsyxqYG8XL7mw3/6ewT2+CGS7sU+Q8h75KaFnWz22I+0mBNMj9GvdfbN0ZKmRyD0wS5Sfwm249U9hJnH5CQUaFq4lDko05nDmHCBzCVv5lgQX3uCqSJLvIoDBNRMmfGITnmg73ePj93VWZdkGk1zqzzwpxkyuvD4M8EKmpESNHVAmVYcGooQQQC0iTHr4ywyJwgFzZrfCtacJmA+ehwN/QnQ9KEyPxTgpfMeudqjPioaZLwUWPvEMkLv/lRgiK64x8u/J6gBhh5uPLgOebWa9joPgqU23C8u1bfrnUIkwjuH9U7Ody5gMVXT/CXX5vMmFin/3XPs2iapf7WdRCCH33IsEkbdIX+77emsFXpxUztIPo7So2rZqlO06GuZazMPMAPLp1i6llIFXuLESU565PAP6HeN6Gl33d/c+Ue2npH8GJnHIMd2dXCVHof7tnA0otbcRHn7iiCSpUnVSZcwa/U5o3sVWZNC+3zQU/2zLvHGiX8eKmZzcJxaj7ZwP5OOpHUYPj324+xVe7BDA7byX7nElZm7uMHl0+iqyOtZUMYT9Nqlsjk16dMqZzMEP03ub+W1iwxOQZDrWHC+yd0eVGa74n5VOQsVrBbxQ8u/E7htxa2r90fVPrcYPsq7i/UGia8zWMaYWffV8GlXNqVZIZzk/aUidfyiqHxqCxYqUKCBFiv1HmyiZwKMxs6eFwSbAvan491kiESHOmjzXSnkVg2c80zoCG/kc88JsiPAr9z/VGRJjZIAKFRGYKeLjUtXp/xzC4s47N7z9A5egwLm7041ldCd1sJN+ZlvFDDThXYrNUw0rGN7o2nGO4q4fKJQ0mtAxP5bwHSxFnvOAa9hDFFD8hIRWbo6atFXJ2aRsfoSSxvdeNYP9BWBq7Nyje2ONFVQnd5B6N4ji5s4OtnjzlmPn0g8bhMFVmfqpxi/8ieRiZSOT7GuJadCSc72Znc3X02g6lXK8DgcaztdNSPYkRHK3QBk2gIbeUajrTPYGdtDt++cMouo2ql9yP6qDJ/Or1ikfm1HqdM/5vECpsxXuDpzAKuPnqFjpGTWN7uocl+ErCOZf8pukob+PrpCQ+1bFTrY7Eexpl4lSFvIWhau0rRHymTL9CXpMy8Cnllsc5SOfFMT608hu6vxe1T+VnLd3xwOuJDR/4W8qsgKO1sX4mQeiLEjw8+WlqcuwAAIABJREFU1rZrWcNEaeQpkCbaQIPoBYozaNUw95GqHx/t85FGtr9d3H4hEZRmzjnYV5qxp5DLSFb3a5q4cQeFIG49qL/e4/3TE/fxMminSwmuUNpx3/PiPbOI7Prs9iOs1dqx3DaOta0OHOor4XlybTC7HNVoMyyXsLq+g/bKDs4PbeLl8yl8I7pqdqA3JFMp2tYSQLBwxVRCiwbftG4/uXYPle5hvNwZQXulgqiw6/2l7AaV1KRKmToqEBuxyun+dcxN38elo2OYiCD5hcyxrcDw+2OzfjdtyVvWUXRbzic3HqJn6DBmasM40FFGXwdwa744pCxpWsJWdQdHe7exszCFU2N9OHloxEExtWD65EykJujW8hollOM5mv2AEadPrj6IZb86msn+YgIST95rnARAqV4gNpLq0wOrsewfGU1kX2XINYPeze6/2f3xa9is/lXIMIFTLNs+tXa+7bEeCzVUHyMFCeXCt6HpE7p9npAipIzL+qj4OUC7uaCOAlmi5dNGspqtYULJoPusIaDKzBMyjdpMUqr5KWfKDTJdLa1pQoH5UyNtlMwoxbkz7S9UTYpWzUeFbPKZqWQsmfrxNxV/2ziNgihovRnG6pQGz5KxUJEmpMg5Q89dVdOEpbfuTK1P+ZHpZwn/SYIhlDO3s0ur+PzuExw8fBx3ljuxvFZCua2CcvR/ZaBWrWEHNWxtV1Fpb0cHtnF2qIqNpWl0YgPfmDzGJDD48dmMl7AfeM1kCOhG3m9kcFCZ/PLvU/YrxvvJIRFkyJTi+09fLeDak1cYGj2KqeVObFfLqJUrKDO6JQqI7ZRqQK2C9rYSDnaso7e2gMX5afz5O2fjgdpmRrXruZeQI+70SANT8XqqnBI7/rr28Dlermyhre8wnq53or+jgqXNiHxMiKQUO8d1mleB/o5tnOhewfPnj/Ddt46jt6c7EMJEhiQRnVnn7UaZfqHaJT7eM0HCtGK8+fE9nV3AtcezGBo/hqmlLkb2M75r8EEq++1r6MU8FudfxLJvpG8N16epNUt4+4axg2xuI1Fm3nn9nNhXOXvOB/JNoI8a0wrBfyr6hpavPTAfq5olvP2rCvZwyeuGGKuQJZLgiNV+zu5Xsv2JEpSmIPVC0puRx4K81PtNESa1iTjTyG1Gushh7jlDnNRYbzxXGYWCyI8w2CTKXMkGaBOteh3blxFUsD7GiUER0oShB7VGhNS3N6lpwh1X0WaWRO8b8K8NexW+Cc1vfIe7oT+qgvGxwNx8C2e6E31X74pRwoytkV7TXv8nY/lI9FqjPVmwkw02CeQnDVrZILgc9PeVh8/wcnkLYweP4PlKG+a3O7BdBXYS/yqqV1IpA5WdTZwZBtpq63jx/BHeOz2Bkf5ejdPnQ151PEIlmAjpZ6pAdGPZnc9/d/0+am296B0cw935CnYqkfMU2QURdeO/MqpoLwNDbes41LOF588e49T4QII2MJkXlR6+BNBkbK//uxHKJLpWdmBoHJttA3i23oP1zZ168LOx4pUyypU2VEpV9NTWcWpoBy+nn2C8tw0XT8huQ6LSi1ljU/Fyfp8aZErWomG/qn4T5kPNXBbe4/cj1lli94uMdqb70+9uPEStrQe9A+O4u9Cmkf21RPYf4dR4P04eHM6QibL9zatIyRiAmb/XGin84Jvdf5P7a1nNkmSdc8E3k+AaQyfl9uJffvIcQqGXi0BQ2hcFR6h97vL2tfpfFaRh+Ck16LXtSYLy+VtyZJFAxxoN2kh04PaFToMgM2Z9pkvElIYZfmVmXgU/85nBbmU/Puchy8SLkC0++qXAAw360WZeKUrQkP/050ioUc14cLZIE+2ZVUFQNzVutXrGR6ZD1j8Phzagt/dx++HH9fUN/PvdJ+jo7sfAwAjWtiuY3QDWtmIjtaNSwmB7DUM9wM72NmZePsNobxsuR44ViY4qpInuuFEr19cXH5kgb3TroXgeC2SSEWac21oNs0sr+OLBMwwNH0RXTx+erZSwsF5CpSO5GglAD9Yw0g10V3YwP/8K2FrN17LQ6itNZmlPfZ9fvwwJIsocU+TQhK7umbUHL+Zwb3oeBw5OYL3WhadLZexUOuuokohKlVLEKVUMtW3gUG8Na6tLWJh7gfcnj6G3q9NQrilyYjJ/GbKE0k8ofWEy/laMUz6+2YUVfPHwBYaGDySyX8bCehmVjuQKpVT2u2robtvB/NwMsL2Gb58/7sAHqvWyWB8SUpWNRqlsJ+volkLQFf1ZZfJ1fOx5fbX7+OvWX4vnk4s9M/xog3TKZftEfOjI71QkpJN9G5oexu37rGHCR3LYoATFyaO+I3IGqd9S3mtF+3zIizJO3Tsqp1n3reK59FgGCwvzbSwyTrhNYVlh0EwWA6AEGxzWr/Dp694fP+Fmz9dz/7aJci2SSmUMhZAnvbEfXUn65dSLetCkr28IbW1tKLFHNnZ2sL2zjbnZl+huq+HysQPoihwrqryFUHta0ZQRkMKXMiND2+mufeHRyznceTaH0fFD6OjoQjk6c8X9bW9vY2lpDusrC/jaqQkM9vXs2vnsD0ztFP7p7lMsbdYwMnoQ7e1tWN4sYXU7jqf1tAG97TWUSjVsbG5gZvopJg+P4Nj4kEAB7YKV1mYKiccbWlajxCUIpNHfOeeLoRWj/uqy/3weo2OH0NGpk/1FfO3kQQz2RbWpRHqwGfygcvJC9N/s/vg5NLt/TX9aeZMgRxvNqoJienvEPKetOsaSrLULMEM5oGbxo89+QvNb4PaVQUgP/KVGmISuCeHYvjYzlTBSAW4mOiPOGMumkd9CTRN2cxIdW1FEDqlIk8ZmGLqmiaxGgy7SLXpuQm8elhe6P5v2ZUgWNhMoqyngwG9S+GTK74b8Td6F+DOVomMqRH6kZoZy8qDov7GcPvlVl/FqNj/bjkeF5NCv18LSCq48mka5rRPdvQNoq7SjVC6hulPFxuYa1lYW0dvZhotHxuJgiXVGQbaeNuP3oT9062343Hq/oh4noOx3fJA4pv+dZzN48moBfYNj6Kw7TpV6Y1F9i2p1B8vLC9jeWMGZQ2OYGBlgjlvJ9BvjrVnWWIlb2O3tC4LuBafClX4quLEAKauRvwg5Fsnzxk4J/YMjaG/rQKkeJIuRYzs7O9hYX8Py0iwODvbgrSMHLBAFMlg9r29ERqwOeWUod9b6iO3HZD7uSCAzhF7Un2x8+vW98+Qlnswuo29gBJ1d3UXZX5rH9uYqzhwcxsTYEFG/q8bDCEh63NTKHqA4w7w9UldqmYGk65+CvN2vWcIVug/B/8ZIACKfyuwftj8P85HWMDHkRzJyWx00zxHM1N9V7ufJfOpJNQ2yVKmXNfpDi3zS+XPW7WtqmPABoZQOpEijaNFETp0s06+LnLUCCSJbAN1YRc9V4/eRehVlUhXjN86cU5xjpr8gNU1snASKkZsgWgpCL+nPhvyFbwzp5dwnJdPu3ImigWbPlxuKsKYJH8y04F/GVzSrgUKUp9TIs6lpYqnP19c38Xx+Bc/mF1GtllCuVLCzs4WeznYcGurDxMhgcsUCv0nK5JN3AiWZKaP9hqGvbn9KnXEzAhFSFLYDDilntLan55bw8OUcNqtAe3Ikp7azg63NdQz0dOLE+NA+soS2lE14S8fg6ufrGxu493wWr5Y36scx2tra62OOgmMRvTfWV3FifAQnDw0zc1GkYt2GkwEWbMVHWYOBDyrxSGjZb4I+sUa1M05YvRtb519BHgN7bnp+EQ9fLmBzB2jv7K6Pp7ZTxdbGWiL7AxiM6lIxBYKLRb18sr2MoeKgXvznBA3QDLbZ/be4v5zT7CAPUvmVBH1zyC5KMJXK7xR5asSIxeykZK9W0SsU/7OKLIR8OSJLtPuLCklI9fcE+p5HRtFqmKgyfD4zeaFraKiMckGmhpx5l3khrE42hHtTkSaFzIIuskZ5ToH/U9qhZoJE/YVun/d9dnF/ukgtyU4x5D9KZkWFrOLHRI6MJ+M0iiA3m191fL0Xx0OXh5XVNWxsVzHS32ORebaRM8p6ysbvc3/S0X23PLdB6mTrF9U2WFzbqEtwR3sFg92d6O3pEqPwQ6oVa2fUhl8IsTDteHYjMkItb9FtWC8XlrGxvdOg73BvV1227WqWmCAdZMdReP5tpVyZzKeV46Q4m/rxRfywuLpeJ0BHWxmDvV2GfBB4vahIFFIwRSvQFopEYYxZZfJ1+2Vo5AXf/5vYn15u6Igwbv1ysQnFyQOyPa5yBhz5vSk1S1R6LCAdcklIZT88woQSHCEYF7lIowJpQnL2dC+1EmmiGxvleSvGTwnyUMauOpbBOr8We4/UGNdtItFzrj9p5FuT2c5lMkLTiY/sqrwRIm1Ir1G8HlJDli/tlv5V66+YmkEmT5gY007fgt8d90azWLEA1koN8mkzB5x8WnKY38+0BDPdIP0Ob7+113gFVJlNU74MkUl0XHpTfUB1Qt/QGiXC/UZJIsdMsCP5zaKyzp0JGtjN82/BfI3lUWfni5xRwnZZIEtUnTo6NloG6je6VZL/n/w3ogBwNTpgGDdei/5/8m+lanr60MOCivjFQ7ONJkLzo6L96iqw/RLYSv63PQ1svUj+9xxoPxj/r+0A0D4OtI0n/38UqAwmM2jy+IVIKYYexnYxx692CBM2qKI/A08/0y7KjBm0TzbSWXiY7Iy0KMiTrDa/SRcy7ayW4bwp20y78F56arDCNjKnQn74yNya1ICgOI26eTryl/FZaE1/qTVDNfqs+JuHoynOvJt5yQIYsYofE6XlxP8qmGUkZ82mL89vJvwsy8T54HOZHFCQB7ozvSHHZyO/0TqqgvzU+fjQZ7rxOz7Xyj+/P6U2iwQOndoR2ppI+9/XM4jG6yWxF6j63ni/ceQvqzPlOvkSOUO7EYmj08fsPHbD+FVIjlaMTzMeof2q289NnvP2Rfo72R9k/ZMz9zp/gAk+FjLxMv3poh8E/fHHBwq/XfSDDb957g/tQDkqKN8FlNocohJRwGQdqEZIqs3s9jif66esWcIMPUU2UJFTUvtZFfzWBNnZ/Wj9FrD4S2Du/wXWr9mvcRQ8GfpbYPBHQO/74uPauf0mNH95a19Ww0RihDaMBsqZcyZYUKeZyuigZPp5+olSu7IB2tBeljpmMzk27cqYOzSCQdU+L1Qi5zdhOunwiTUYdNPnn2uRJowwSI1aCr8KIpE5dlIgpXinw4UtGt+G5m+KPFGhOj4mbCJvAn51HgIluMkwBLUmjym/N96XyRNvHIqQXCGQglT5YOUxohP/mw3aJW1qnXYf8qsbv+K5kLdsoUUU5Jhtas9ZCPYbCLICrvQ0QZbYKhwH+fA+PWqQTuR06vQPn0RQ/DbOSBKC0qlClNbQSvW7zt5yec7sD4XxsPtJor/r7/D6zqegqPhbxs97uf9mz5frr1U1S9KaYak/qEN+oQMoRdeZR/9zCZLIeKUaB05q0RHUjXyNnhy7t4peoRAszHxW/ggs/Ruw8HduQRLZEteDJz8B+v8M6PsQKKc37Cn0iXY/UQUhZfqfsL/pgmZmCBNKJs9HBlKFbPDQPuPzpIFnoVFvk3HPNahS6Ibw2V1X08QDHQoZLRWcz2d/OthgEtzzluHz3J8205w6oarjDIb8Z5SJIRgytkgTUm0Tz+vtzAe7bTwyZAxlnHsAiWHl5BggGZ35wSXz5lMPNmscBCcyzbTlChlTM+V8+82a15vQjyozZ6IvWCTYblo3k/nJ+LGZ8zE5vtCMcXkej3GmnWBrNF6x2hg0E1T0T0WS8fYcaX+hrLtP+quQYr77KQHlXqDkiiQx4Y3o3RR5sgIguWedZG+q5q+iE8OPOnuYbH+zc1bw+84K8Or/BGb/b2DjtulC2b+fIk/G/yeg/ZigBp5mvULTQ9++rIaJY4YyF5RQwNnsl575kpKxc+mI4ly6tM9/20qkiYd56ITfx+0eOV1AcSI4404ZNFNEInOZFl9II92a7wb+kyFNdGO3ed7s+erG6Dge70AECr/7CIpQjDKK02RT44TPHEuCgLpMhI60TXlOQU65GvNUhdaUCb/BnegY0pXOqu/3wLJrl8fy+IIuUx1y2XPbg0lQheiL2+4fQnYwWYhm8FOr+flN699wvlp51e3/hsGEUk+CQAiBJqHycw2orgBRDY96DRRiEILavPI9Q/rY9Pnq/wJm/jcgOn7Tqr+2EWD8fwVG/wtQSREnFoMRBiUF/puJ2hPq83RfqkUBkwdPgNIEvdbIHkGaWGXi93pNE8qxGNuI8H5NE3o1bJFTu5trmqRKRlDjxARplQuWMfNtnCEm8qdxpomHEUe/Rf3zRmozkQUuNU5sgiSmck5BAuhqFjRjnNR5UeZD5QdZJno3zZe6LpL3tPslH8R6w36TMr97hR90/OwDebGbkD/U+bJIGJ3+cJQ3q5oxqkx/yPU2XL/9miWZ12aLNMnpY94+Y/nAJEhH1U8q+Q/QX7kbiIIlpfh6c5u/rZ0aHs1uYmpuE8eHO3BspAPtlcQOtGkwCpZEQZPqcnIaTSHv0polvL2b6Bdn+WD4IT3m1JijJMo1/9+Bmf8dWPl3q9WI7el2bFWOYqV2FL2lx2jfeQzUtuzb67oAjP8vwMh/VtR79qFnvSFXqAgTSZAkXSpSJNKgBoSuPSGJVMgMvkEbGoeuKRG6fX7OhutlnOkQOccMw1BrQFAS/HXyeuQvIf8xC2Danw27Fb5pFX/wylmErPEhXzL+3CX9S8+cs8EaC/6W7X1aeaMEnwTjER5/0GWKJM+t9L+uxoBNjRM+M93imidCcdAS1LIoAQVhqdtQ95/HVrERQxPep6S2rBUAxy+E4fiennV7MiRJ0iCpxgK/H1vMn0IeoXgpjovVh8EY+Q3y6mpSWYq/kH2Y8eXGw+8H0QLI+M+L0ZISVKKQRQRo9XhC9C/Tr6HWn+uPJE8W8tNgJxUyTBF8QWeMKIlqlBD/Zpa38Yuri/h8ahVTs5v1IMmjuU08Wyg67ocH23EsCZ4cH+nAe8d78KNLAxjrM0Cw1KLjOSniRMWvxAkIXwvIH4u/Al79H8DiP5MHWKuM4eH2n+OL2Yu4PX8A12bG8fnzUXzxIr39Jmvq3YMLeO/QK1wce4nJoWm8M3INJ9r+BeWdGXJ/6P8hMPY/AwM/iL/RmiMNxAfzvs/9gA3SsPYqXBAmewRpossMCTd9x0x77syZiG/IUQBu81Vl0ltZA4Qauaa8R3HeKO1QI5N7vD/jzLAHfiSfqSRG+EnHuJjNSn/WkLk9hXI8xSc/UfnO5Njjbh+fDKnRynFT6UCRf93xpGYilajz2n/PDRH4Oq6fjo9Nnu+F9bGZT0ikhk4f2oy3mXTwlqlNCmyK7Fk22MQ/p/tgZlcUU+1xRf+2SBKdf0I+bhaCDzzTm7XbSr1AuY9E0N/cXv7/27sOKCuKrP3NkDOSVBBQSSJmDCi6iqjoimvO2TWhrmsOv6uYFRMqZl3FvIpZMaEIimAAM0rGQFCCZIkz85/q1/2murrCre7qfm+G6XM8+Karq27dupXu/eorjPhpKT6ctAxjpy8nfaNLtFunxui7RRPs270p9uhCk8FDm1Qs0awrZfoXkEBU5DR5fa2rZQUw735g7q0kfS2r0xvfLemNF6fsgHu/6Ez6RpforB2m4qiuX6HnBp+iWdlYWn4bXwm0HmBG9JDX/87tl0eYiJ5AfnBPuKgMOSU0SACaWg2pdMgJFwUUIn/Rs+miHkEejusTCaQGkRXd5JjQvkLq0R2HcREpF3XvWH/GpqVM7sZMEiTIur6F1jelfIv+6QpooDQD06I8Rv+IHYmN068l8hmdgn4bRW7bsUSaJOgV2X2qMiDKuJBVQ0qjEJTQkWWDGUNRcQzQZteaIH9x/s3OgpyVRFV/3hz4yKAkKKXadJI3jQmaI1b3sdmkGsxKZQ6m+ULbmLr+7swKLDIqtDzrW/mW9aX2Z2W2uv7A2X9p8xypq+ZZuqoMQ0bOw1Of/Ykpf7ArgNN5um5YHyf1aoF/7d0GTevX0hdSsQYoWyThNnElG6/YhHn+MgBgx3A0T0VpU4xddipu/HxfvDtto4QFqj/v1+l3XN1rBHZr8gRKypfqy2n+D6DjffI0Wqeki2nbYL/xbsnRwBHznh+d84U6yRg4H4JjESoPrZNFtsWkriovgi/ibUGYDeNG2qVn4vxjKkw/+clY4bwgeexsOBjibNpUSADe3tKM5Ca0N1KkQOaEVNTPazMH9md1ZSunX1X5TjlNRBgy5ZiJBGlC8txXFU4TCnLPxfhKHYd1471/JldJ5Jxmf7WV35TexFlA2Yyp6quCJVcl/Zj0V/M+O0SLrT1RIm1U+y/GdqbqQzZeqca3NOvpQt5CyOfrT7ne5N/rkCIxkSWRY7E6eWI6h7VEkuL6iLOnpE7B9YKzpDZQugFQondMPDh6PoZ8NA8/zU3PUSLuyLtvXB//6tMGA/ZsbXAclOecJuwqYtLV4JwXKjgOTVqvxkRarfkVmHECsHqGth4T156Cy8cchuFT26bmKBEzPrDLHAza/RX0qDNUX2a9zYHNnwXqtrNE9JjWX7rxnzSe+kdyKtBW2fihzbSwaMwPEpTAkHjGSIM0MXk6peqmRN5c2oYu0i5WIE65svqoFO4q/zQj5bLNMFef6sxponWaxWk735kSInzij7+4sD9RLpv+VR3LN+hD6uyMYd9556boTLL9TXE+SeQLJnUXt1lZzQ+cfgNneGDf2t+8U9HPw8pJWEDgQ1z9BM7MSP/XnYk3haqp72OF4ineJhchohjlOOtwlh1UM+6b1j9F9z5Ajpj6ny84iVNBXC+K4wPhd8w9c+UFCBInklcsv5nx5SBtnjiZqd2NZJ6c0ycin+icUGUYdx0i+05loDbjUxJ5dOWL41ca+ohTf4f1pUbi484/yvnVb99QMNsfFkvrAwxZonleGL/Ic5R8Oi35sZu42uzdubHnODl6xw30WXhOk5Uxi0nJPpZ+AMw8RSvTrzgUt0w4Eg9N6BpT9uSfnd1zCq7sOQwd8Ko+s82GAk33rnSa5O2VRyomWL/l5weN05wfHpIhTHSRUJcRUMoayCGiQTqISCL9NpH2gnOauNCPygMnax+X5WXV/hR7dmnXKZVnRFaJi1bZmJXmpogy4ArlU5FXJKSUCsmUFQeQyZNNsXdxb+myv5nki6O/YpLXtn4u6mvyBdQgTexv6UvajlXhexUSwWRPlPeFQFa4Hqco9TQhZwppB3GQP2nKG0efFvJYR9Z1a4XY3jCLCVZTfg1nSSXCwrTuqtUEYJwlimfZqjKc9uQveOkrdtylOJ7Dd9gAD5/QAS0baQhiK5YDZUs5PQj9J+SL0yCjXXCWeHwltyiVV1HaBHdOuQWXjuxVHAoGcEffz3FRlytQUr5MLdPGVwBtzkmINOHbxWK8ito1lcPE8aLRU4/uuIGLNtVt+lzkH+oNCuiNi3Ky4oxISV+RSIruWJDFXEbe08fgbJA6zQiezMCuI840F3agyoOiiKzLT7M8Me9C19+xPK4ij0q1UDYtlON3Notrl/1a4lyI6yRMGqnP0swLVlbqBpmSIYnzc9zfBVN8+gUntf9Em8aUmp0yHZD32jaLa0N94pqf2P1CVkGuSPq25JVQleTJQiU6faRRvmV51P6vzFbXPwJkSR2gtKWysr/8uQanPfkzRk7SbJrTUBUhz103b4SHT+iIrds1UKcuW5g7nhPrsWwvVRkrfwSm7KeUYE2tDjj302vx2HfbxJIyzY8u7jURt+5wNWqv+1VdTKcXgMa7ckgTHsnEfWYz/EjnCd6eJcNZJcIEbXNjHWUxHQdp4CIyr0MyEPI3Lqp9xYfgZgROB9OiwXhHEtfg1Eg6yVPP6Ss/WVNg+tRFQpFxfiS2X4pTMM1IsEGfXhvWcJp4kWiS/dueobaxZ8J4Y81po7I/HRLJdGYzyXhOHQdUkWqK06WY5E+rvnGQZCpkAVVfWdinrb7Wp/Su2y8OEsGErBDfF1P7UPUn0wt1PEqzvjbyF7O8rB7crtoZB4PimJCUo4RfHxvkIUfqRToAzpsVEAwHf4o4Ffz2yr8PfsuOm1HXa5LyKccFYu/XdMg1l8izWkAtNSfIN7/9hT3vmAJG8FrMz3v/7oL9tmyqcZrMA9j1w6H+IXLm2a5H+fScfYSO4TL+2UXAD1srZVtasg26Pn0//vhL4/QpsPLbNVmJqSeeiwbrvlNL0m00UH8zItJEhihxMt/xHCZ+IeLmOj+2sM5vWAQrBxkZx4l4RpXjYLC97UCqZllkTCVgHIux4XSIk7/4jQ5pIo7qccqz1FfiwKMMacK1T2JOE0okWuYkIyBJpJ55mT2rjr+4aC+VffCDq0t7p5QnunjTLJ8iD3VAitNfDOUrz7Tzi8UY9q6aO637I8V5KpEvWBRUGY4TbnEYcZqr+r9qURykp3B2cfZBjeRRzTXr/Mjzqx/58dJbG6S4AEn5t0Wfz1rfmZdnsnebTaLY36i/Y/SX2BFFjZPCE0OyWSlKjhJxfNb1Pwt7t06qMtis5FnfyhfqmzpniTjfKZxE4m1WDFlSUkdqTe9NXIr9751qbWmF+uDOIzfBRftsqCi+HFg3D0A5UTx+4FIt6IhZTTsMWPGFNPGssj5o/9/biRkVPtn8sy9Hq/IP5YLUbgVsMRKo1cz3Q4j7LcL8QXJCCs5EvnnccJjYROZdRDxT5szQLlpd4D0phmlZjhaZkrK+SIsWF+1OidS6LKcYy4sROTYiq1ROHd5OLe0xTqTHhhg3LhKLFJGhHB9Jw86oEU8b+WLYS2JkTBykjBgpThPJRdVzWukoyBtLdHuke1KRKIW047T0m2W+NkgCSr+1aXeXkeBisQNd5NukvyzbnaqvOO2ZZT0oyCULeeIiPyPOVdkambTQtFG4xKA0a3MTklx7JbbKXmzEtWgH0jqH5ee4/flySxoDpXLekuvemotGj+D/AAAgAElEQVRr35xD2QgVVZr9ezTFO+d3kctUsQoo+zP3zhaJZVwvK/rD3NuAeUOk8oxadjH6PH9sUemPIsxHxz6PvZrcKU/arD/Q8X7NSZgU7TnXvyUIE+Xii+/0psnL8D7klBDhcRzShKJhYxrdqGD82CJBIcuxENOYlLI5NmaiThAJPCqQJhQxYs2hKXKaSGutQwYl0KPyU4ri0iiXd8WaGqY6ly/WjdIeKmSORE+uAvdKsaibAYfzgclcEr2nIM1McGq/HWyRjyakQJrdoCbv6q8Bk30Z39sgRzTHC0KRZbG/2WwKE64rjeNEEieToR7i9Bf3t9ZqdRUshLlT5BEnrDTlpMjjsnyjwUmQdlmVLynHOB6Y+p/OacP1D0bwWtpEWtFHxyzAmU//4lIJmeZ1+u6t8OiJHeVllq8Aypdo5HFonwueBmZfKS1rVq2T0f7Bf2WqF5eF/XTaPdii9tPyLFv9E2h3Te6dTfeTrneJ9lzZb3yHCVxymOgi83EW4xr4JMm5o1CKMfIeLJJ5OFranCbC5BI3ku55LEVPp47ThD8mENeTbcMBkcQOKPaVRmRdh9RJszy+vg7sTxkpoWwKCeXbjGIh+7axV1/WRP2Dh10L9m/qP/lxp5BICApSoZiQBlROBb6fUeVPo//FHQep31H1YTP/mRYRcfVJRVKs7/mb9M/em9oz7nuq3RVDOqo9JdFXlvW0QcYkcdrEXTcZ5As5d7hdtW2knDwfi/N38Ntvb+n8K5mvjZF5yS4pxFEirme4/hvoJC6yRLu/4BQuHmNRjg9J7FnX/o7tEXWBWvIred/+YQkOHDLN5d66IHlpj+ewG1+8W19M60vde5W31fcSLB0NzDxBWveldfuh2X03FUQvLgudd/aVaF0+Qp7lRpcBbc6V3E4kc9Yn6TeR9QyBwyTfdoTIfH6QiXPGW4M0sY3sSdWsi/SLrtc4TS8L/aoU4ip/i8i0dZGW9bGOfAfIEt3ml9NfDaeJZQtatp9l7tHkFANw2R9MAqvk4ceBAsojXVyq7J1b1KjmUor6dUfKlcgvy/4ZLLJdcJyohjdqpCzUvFwFve+pv/nIup9hZD5SRepV6ePMj5y9x6p/zfd5DVR7/dnaY5BehrTiNlsB4SCp/8Swt8QRQ4IT0hOL36yI45vqt6+HTMZfcbwnyEs61mKaM1XvVR1G1mAqBcUtW/adTp7qWL5Q32LlLGFiMmdJSb1Io307ayV2vXUSVq6l8ny4tBf3ebGjOeyITvQpB8oW5EhgjRMOvyCzkHHmKcDSDyIfrKm7DTo88Qj+WKG5CtmimEImbVF/LWaddiYarPs+KkbtlkCXV4G6PtKHOp/nhyuNk1A3vkdvyXEZqdPBu+J6yglOm2Ayd3UWP7To5rQpDlo2kfWQZ1xnlkQ4P9mzzyNPZJFcF+1igvX5mxVX7SNdZLmoh8ozmTYnjFiuY30akVXiopkybBLtNE5EiFS87FgXZxiq/kE+62t7/CRN+zN5zB3bi7N+apJbhxwzRe4LifSh1stVuspN4XU33IZrr7s11EMaNWqILbt3w4F/74eBAy93AFul2JOpfdTvR40agz59D8IzTz2C448/sijlZfJN/HESRo18y9MtZRh78813cfaAC3HmGaf47ZA8kvvs8y/hhBPPxNTJE9C502YJbzV0ZY82+cS3k0pkjk15aY/DNvUphNwpy2fNWUKZzMUFtzMvWg1niXaZ5sA+SxsApc0ijbxg+Tr0vWsKvpu90sYAijptp9b18OGFXdGxZd2onBUrgLLFlfYmrj8pE4h4G05QyuI3gV8GRMqsqNUKZ37xOB6b0Lao9WYj3OFb/IYX+5yBUuaAEp/WZwNt/89HbMrGOQf2nN8f5P0iFA4TURiq08JisA6NkRqkiY22lWl1SBMXBehGJRf5iy6wKl4fZWSbPyaR5qI9hj1LnWgSOKe0udNuL7FQijPDpV0WW/nVXB7nyBLTuB1nE5Jm/zXJa/ue4HyJ63S0RUoaIifXXTcI114fdpjw1n7kEYfgxReeSLNzJ877uusHeU6fawdegYHXXB7Kb9ToMRg9+lPsuWdv7LXn7onLiptBn70PApNl66174LtvxpCy6X/Q0Rj+9vuheg198jmsWbPGc6J4DzUy5pcYtPdHI9/M6UOJdJIhRTQcJKI9R44JVJX+m2SRbBgnxGVX3N9a67FxDpDM0HEihxwMsSQrtH4o5ceqGPEjS/1Txxdltrr+JOkviltxDn9oOl75mjkQqtdz6PbN8crZneSVKpsPVKzRDJwxdTHtUGDFl5GP75j+AC79cOeYmRbvZ7ft/Tku7XxuVMCS2kDn14GGW1kEWSztOYpwVnGYuECapM1pkTB/46LXbyPtItdiEaIqT3s7iLAbskKSiGfkbDgiBE4HZ5F4wmaEHNFOwuGQZNOni4S7rJ8KacKXT+AUiX0G18b+udWjM+QVxX5Vx7p8eRL1F0r5sjP2FA6OOPZn2gwQ4OgR3xmVcyINeQtZHxfzm0n+9N8HCBPP2XD15Xl2fh558uzTj+C443jkhgrpQLUf2+/1m+3ACXDtNVdEEDHX3cA5U/L1s92828obTd+n7z88hwl7Jv/0Jbp27cwt0qLpX319OA47/EQv/bXXXI6BA69AgKTx/CRlizguE7qdBO3qOUz+1ruIECYqjgTZmXKx/ajtQ9eTd9yOvI6g5GvgAAmNq8mRRPby2+if20UHxyetkSLC+tD4vTgfB7/9+VPFWUKOxMuCrLzTUFyfcPuvtJyOofW+pHzK8YDYdpwhZ0ngXC1pCJRGj6i8MH4Rjnl0RvHuyBNK9r8zNsfRO0o4W8r/AioW58YhY/8Q+xMvFNdfFz4HzLosIvGvOBQdH7kqYU2K9/NfzrwJHfBqVMCWxwHtbhEQny7GX+V4quMwEc9syhbXhk1rUEWSp1N1plx2htxwBlza9jacBi6MR4ckEBUSpzxZfVQKj5O/+I1lfawj3zWcJnmNi5O4i+aLnHEuFNKFWzxEjrFlYb+FKt/UiBTnKKcfKqePWF1nv+M4q6ibcttNsSK91fzDL6L9Y4NWnA0285c/qefli/c7j84InA1cfQNnwwH774O33xqWW1Qk0kc630sRJv70+M67H+Duex7EBecPwAEH7FMw+QOECRNgxx23x5efjdTqs98Bh+P990d68vLOrLPOvtBDmDzx3/t8Dh2/SkROnEBXH334Jvbai0PckDgNqJw99sgXMlKGEqCnACJ5YkxPhdwiOfSb4wjIO899nUd+i+vdNH/r5FVtnsQFlWk+SfK+0BwhouyFlifr8oXySP3b5fismI+Ut2GVAIxXAlHujN1vn4xPpy1PYoxF/W3vzo0x5tJuchnLFgIVqwUojmoBZqhm2XJg2j+AVVMiCQdMeA4PTeha1HpKItzZPafgwZ7HybPo9ALQqJd8PqY4JfPNIa5nJeN/uhwmlEi8i0gAZXHtsBzpolOCNHHKaUJaRRA9mVnpK6v2VyExZJF+F3ZQjOVRjs0pImlGpNV6xGkiRgJIER6b/lQMyAYbedPoL5SIrq5cCrLMdAwnTSRY0vrRvw8jTC4LIQ5MiIalS5Zi3Ofj8dm4L9Br152x6y47ommzptrI/JSp0/Hll197i5Odem6Hrt26aJEWy5avwIQJ32D0x5+iS+fNsUX3bthhu23ySJhhL7+OHydO9o4VMSQGi6zv+bfeOWcA4TYZijxvv/0+5s1fgFNOOhYfjByNGdN/RqPGjTj5zfrmESZs+v/hu7HoseUWUoTHsGGv4ahjTsXmm2+KGTN+ziNMWH0m/jTZq1ePHt29f1n9WTv8858nRfTOHC7jPvsSA6/OtesjjwzF3N//yB9fYt/vudfueaQJK7dxk8Y4oF9fqVzPPvsiWrVuhX779sGojz/F6FFjvO933nEHjPzoY0yeMg3Ll69Ar112RD+Wh4DQmPXbbIz7/EuwfwN70QEAXn31LUydNgPtN2mHnj23RdcunRWRQLP+7REXrsYt0zjCvy+GeujkdSBfoki5jRPEcr1LRqJotm1UJK4VcqnQ9pOyPQTro9LGAPtPeB4cPR/nPPdrkr1ylfj2geM6YMCeraOyVqwCmNPEhX3OewiYe2OkjIlrT8FWT5xXJfSURMgfTr0PPeoMjWbRrD+w6f2SYzkOxrvoMMQhTETHl3LMoixmLWwkEvnSwOu0x1dsm0M3KNvmpUufdiSfMrlUofpEkCmB54+PvFjal1Vkq4bTxKW1RPPK2l5NtSk2eUR5E8pnjfQiRlZjzQ+qScyFE8RmcZrF+KFxjlk7KeVOy+sY9wfjAAn4P7jA5OC7H8BFF1+Fnj23w/gvPsoZlf+evbtr8AOYNWt23tg236wjbr7pGhx99GGVBuinZxv3wYMfwLCXXgsZJ+NIufDCc7Brr51C+bMfsjLq1auHCy84B7fcfI2XvkRy/STPZZJHVOQ5O3LtppJnn7574tFH7sWmm3bIy8MIW9lxmhOOPwrPPPtiSP5TTj7O403h08uQOAHC5PTTTsRjjz+N3r17YczH70g5SPrudzBGjvzYaxORm2WrrXf1yv/h+3Gh+p937hkYcu9teSfFt999j91698Nff6302/YylNRqERnI8sd9Ro8Bk5HVY+b0bwUivJL8caDc+2+QOwY1yHPmvPDiq/hpUjhq+cTj9+OUk4/N1++WWwfj/666IVR+37574uYbr8bOO+8QWqwyJ9CgQfdgwlffhNJfcsm/cPut19H3DtLxxWYRbHOMhhM16XipnW5sFiKmeSuN98UmnyVnh3OVVLHySUj+uE4UzXelrdlgHtL+0lVl6HXrJPw0d5XzVim2DLtvXB+fXbEFmtYP68CTM8JlElP6SXsBq8NXMleUNsVBHz6D4VOrD9GrSjsHdpmDN/uegJLypdEkXYYTuUxk8wdx3egtWCBymCSIVBs9r7JFqstIX8L8jYtYv51C8FkHHBJGPCs/mcucB3HOyPleKm9xwJ9ppRyLsVm08M6HhO1Dti8KssVFpJ+yyXNp3ypkC19fB/ZIjbQEZpm0P9ggsUKcJJz+Q2egZf3F/5tTThOuPaRnsG3s3YU9mvplnOMw1YHjJM54YOIEcBXBTpaPCmEy5/c/0G6T7p7RB5vqADFw1tkX4JFHn/TeseM6u+zcE59/MQHs+At7jj/uSDzz9CP5zft33/6AbXfYw3vHUBWMgJWtHMaO/RzffJu78u/br8dgm623zCMbzr/gCgy57xHv3ZFHHOwhKj7/fHy+jOCYyrCXX8OPEyf5m/crvM10JcIECI4V5Tg7dvfeU+RZtnQWGjds6MnDH6dp0KABTjzhKNSuXQejR4/xbr7ZfrttMOL9V9GyBbsOU94eAcKEycHyY89XX47C9jtsG0JivP7mOzjk0OPRrVsXHHv0YXmnBOMwYfovqZ1zegQcJs+/8AqOO/5072/3D7kd55xzupduh532wtdff4eD+u+PN157zogwYYiRQK6KdX9G6iG+F29X6rff3thmmx6YP38hGDEtIwo+8vCDvXw6brY1fv11lifjsccegbYbbeghVBhyiD3PPPVw/najER+Own79cg63yjwX4KWX3/DQK8ccfRief/bRIuBeMfVvyqZSHE9N46/L9zpnkIqjRJwvxfkryW9xfg1+y5zvGg4VciReE1QNjo14IojrIX+9610p7z/k9Y7otNb9DjKXcfiI85ELuzDYQ3B8N1jvk5CzRLlQN3eVsPDc9PZc/Of1OZG/V9c/3HhwW1z1942j1StfApSvyDWQcv3J2UvkdpwKYNlYYMbRkbw/XfFv7P5sjitrfXjGHP80eje6J1rVttcCrU7NI1eTIxJV43+JDYeJOPjpIvGKRWp+kDJwkHhjkezMrTjIBb8N+UmtSRZKUAkYxxxVoQo+dBInX9U3xVQfCUeLdeSG4rzhdEHN3xgZ5yafiBMtpv1JPf8y+1Ycfyk4p4kLzh3Rbm36RxrlVzF5lGfwBeSVVy1u/FXNxdT+Evv7mBwnovyhRV6ayBDOHqiROu18purf4vhi+i057umPBwECQ7xBJiAo3X77bTDm43fRsEF9bz5lm+FTT8sxznub4iMOydXAPx5y1NGnej/ffO159D9of+//++1/GN4f8ZF3KwtzGATpWX5B+fvt2wfvvfuK9+rpZ17ASSefHS7D1+fjTzyDpUuXeZwkgY9Rx2Ei4+yQy5OziyD92WedhgcfuNOTIXCYtN14I7zyyjOegyhwHgXvDj/sILw07KlKAxDG2yAdqz87anLvkIex995/w4cjXg/pY88+B+Ljj8d6ToRp02dWIkz8YzUBoibv1EAFBt/9oIcEYs9nY9/HPUMexvPPv4yddtoBr73yDNq23chHcDB934prrxuESg6THEfHqFGfelcze01Z9mc+fe5/ou8DhAl7d+3AyysJgwV7fvChx3HOuZegXbu2uPeeW3DYobkyWLY5Z9YgML1+/+2naNFyA9x9z0O48KL/8510lVdajx37Bc486wK0bt0KH418QwOfljh1gwJNm40ajpJK+zX+n46TQ1wgBZmJE4axEIsEVUmeNPRR1ThLuHm4VlOAEb4KT/eBEzHp9+qPLgmq3aVNPUy5YauozUeO5Vh0iyDpnJuA+Q9GPuw/8k0MnyZx0sQooip8sn+nP/BO3wOjojbdD9js0cq/R4BhvPNPcC6qurN8O80jTCiRuGQRsZznRxd5rQL5C4uKfCuFxrwaThM1S33a7V+MHCMu7Np0nEG3mbQo34i0Ujh1tCMu5ViJDRxYlx9h6I+LNIkVmaFs8i3ax4i0IkaGlPnYyJsFMsZVfXTzmwmWmSZSLH79RKQAb/ns6MtFF56DTdq1zUe2zvv35bj//kdx2qnH47+PDolE+q+86nrcOuhu/JMdPXnkHsyaPQftO26Fhg0bYOrkCWjbduMQooIhWbbeZjf8+ecijB3zHnbddWccetjxeO31tyPIFtV8kD9W5N8mw6cTb4WxkefrCaOx3Xbb5B0mItKGlcPk79ZtR6wrW4fFC39Gvfr1pRwuPMKka5dOaNd+S0/Vn40dkXPAlJTgnXdG4O/9j8LWW22J7779FLJ6iQiTIBJ2+ZXX4rbb70WHDpt4aI4O7TfBy8OexI47seMulfahuiUnLsJk3332wvvM0ZUf18L94LgTz/CcNw/cfwcGnHVa5DjNvv0OxQcfjsZjj96Df556At7/YBT67X+4h0Q65uhDPafbdttsVQSIEtX4aur3/Pv4/TR5xFOGVDCN0zHkteYoUTlXZHOwq/k95jGZiE/G149pvWM131KQSTHahbzuyLp8AJLjOF/8vAK73DKJsBCrXklGXNAF+3QXbwqqANb9DqBc0mF19Q8MtgSYtGfkOM6K2jui8QMPVS8FEmqz5NxL0XStf8Q4SF9aH9jyG6BWg4S3oxn7TxwOE8qxHdNgbngfckrI4HcEzZKTUDZz5MwICWXlET4jJ0k7f1GQlMvLe/r4SLp4DCmhvVk78Wzsl9OXKXLtJU1Zn0o7SuiEINunKWHW/bGqyiO6xmO2X1pIExskl9WiVOV0t9n8pDFeuCqffgyqksPkcuy5JyNKBX79bRZOPmWAd9zm7bde5JCaJfj7gUfmj8XorJ4hAeb9PhXjxn2B3XbvB4ZU+Wr86MrFSH5+rsCp/zzPQ67cdedNuPDfA7BBq82wePESvPrKMzjkH3833gYjPVbk5x/UzzuSs+fuVvIMvutmXHD+2eCdHfmreDn55e/DTuE8wsS/neb/rroejNdj//33wTvDh3kN33uP/cGQFC/+7wkceeTBuO762zgOE3YVZEmes8VDgeSPC+Ta+8STz8Izzw5D3bp1Mex/T+AfBx8QCS4FyJAcwqR3/r0cYVJpj+L7IB+mn8GDb1YEsYCWrTt5zjDTw45dMcTSH7/Pw8WXXu3ZWPBd373/hv7998f+/fpiC0YSHBoXkmweLfubOFzG/a1Vho1TwKTVLN7HdD6kJlqh5ali5ZvWk0Zz1PU/Qv9CHaAWux0n/Nzx/h+49OXcMb716bl0vw1x2+GbRKvs3ZYTE23z1w/A1Bzak3/GrzoHOz112vqkXq+uo054A3s2vD5a782GAk36WMwvBvuWzQ9yDhMFJ0JwTMZ6cas6s+caaWDDKUGI6Jo8z/lFF38cyAGHRME5TThbJB0DoC56bNrHReS6upenQtLojsM5sE/lmV/fbiJXZFr2j2rDaSKeWRXPkOvGPxf2T+2XpvGZgjxUnaEmjLOx55O06meDRKE6N9JpTxWHyW577O85F+69ZxD+de4Z+Qj/CSedhWefG+Y5H3QPu6WG3c4yafJUdO+xS45MdNo3UqRA7937Yey4L/KIkl677uNxojCEiuz2FxFpYoMwsZEnOFYkOjvE8k3vWXrRqcKQKZ277ICVK1fi41HDsWbtWuyz7yHYYYdtMYER7LLjSgEhL4ecUSFMRnwwyrtZhzma2HPG6SfjkYcGR/StQpj8/Muv2KzTdt63v/38AzZp37byWI5w3IodBwqO0+S4ZNgtPPLFY6/d9vXaMmwv0V1aYC8BkmLBwj/x6mtv4bXX3sbb74zw5GrQoD7OPed03D6IEb+mPS6YxiNjJFFy+5PteJMkvUp+mdxcewTHF+MiRcjIS3/0kF7NrJJHwqFSnThLQvsjGTJJXI+mZR+q+TxJeWJ/9etXqwlQ0igylewzeAo+nLRsvdvMd2hRF7/csnW03ozDpHwxx2Ei241LN5TA73cCfwyO5HnNpKdxw8c5nrL16Tl222V4bpc+0Sq3Oh1od3VMhIluvA31JwccJvm213GaUDhLOB1IPacapIl2k8YNXlrL0kX2RYHimKj8UFQuJxf5izIVoj6iS1ujJ+vIdjFzmri0b67zUjlU4phj5JtCc4oUunxV/xEnN75fKSa5VPqzQT6Sc5OTNzgeqZq7rfunb7fk/KgcJ+LinEeaSeoTbBqUxz8JkTNjZM5FfzfNd+J7rkH8xXnAaZE/buJzVrCrf3fu1dfLYML4j7DDdtt6i7UAGeGRbz7338oG8/NbuWolGtSvhLUuW7YUTZt39PJ5/tnHcMwxjNCzcp5nxK8MWcGe3O02l+GSS6/BnXfdB++4x3uv+tNbAH/368TN13ff86DHe8FurGG3s+Smw1x6kcNk2bJlaNo8dwNOTp7DQ+kZwqP3Hv28v82e9RPabrwh+uz9D++WnBxKJUdYm3eaoML4nuUVycPj8MghSBiCYs2atfhkzDg88/TDHmlujuMjQJgEHCEcwiQgZkUFvv/hRxx+xMmYOnW6d4MQu12IPf935UW46cb/+PXLiR1whORvseHMf5vtdvfyevihwTjz9JPzHDEsyVlnX5gn+mXoFv6WnIEDK7lGRF/1JZdcjTsH3w8PrfPvs5VIFP475owJrkJmf589Zy5ef+NtnHvepei5A7uxaWTO7qoUJwnn3M4ZqC+/ajzl6yeOX6oBkuvvzv9XBUVgf1fJI04ALoUqtDy68lXHjFzqQyg/FIQS13+S7QEVWcKZZ/j2L8V4HBDmKp0/QpCntBVQUjtkGH+uWIeWF33r0lgyyWvLjRvgx7krE5c15tJu6N1ZuGK5Yh1Q9ke8vCfvDawK32KG2i3QYuiHWPRXWbw8q/hXa/99PmqvHBuuRb3NgW4sWFG5fqicl2Tjse161SuOymEiLjKTRAgocOgk+asi73y5DvOXDkppc5iIFk85xiAeY1H9do38MXm2a8pzG3FLuX/FQl4ltNc4kSgbpwU5sqY7Fmayc9X7lNvLOYKDIq/L+SKuXl19F6e+qvqbIt9285IKYcLGk2OPOx3/e+Fl7yjEO2+/5DkJFvy5CJ06b+cRrzInyxlnnuLdesLSP/LIULw1/D2PsLRps6Z5pwIjJGWbeHbzy0MP3oXgWMuECV/j6mturrz5xkdSLFiwEJ26bO+Vcdml52PQLdd6+f/26yzcdse9+Oqrb/Haq8+idauW3t8Dp0vXrp0x7MWh2Garytt2ZIgKijzM8XDXHTeGbsnJE6UK/SEOwoTJPWfOXGy7/R5g9WVPr112xLixIyqdPQSEycI/F+Efhxzn6YBdzTz20/cxbNhrHtqEPUPuGQR25XAwP4wd96XnEGK31dx8439y1yH7m5tbbx0MxkETbifg8cefwT/POD8/AIcRJhzha14vlZHwiT9N9q43Duwl51zJcb88+siTWLR4Me6+6+a8fLn2GoRDD+3vIUk6ddrM08/tdwzxOFpySKWvU0SY2CAzxH7tarxIko+NMzdGOYmRJzY7LarXOUk6jTxxb7+xmi8pSKUY7URGYGVdPl9eCVB7w0gDPP/lnzjusZnShrn2oLYY2D9MUvrNb3/h9W+X4OGP52PukrWh7148c3Mc2TN8A8+0easxcvIyPP/Fnxg1JYpi+WFgD/RoW59kqNe9NRfXvjkHzFnCyrrs5Vl4+4ccyk/3XNC3DQ7erjn63Ck4MgCc16cNhhzTPvr5uuDGIN5JySeT9IPylcD3XSN5za9zJNrcf3nk7x9d3BXzl63DhS/+htmLw7oUE/ffphnePLczelz7o+coYnpmOqA8rA26XP2Dl5S1af+tm+GYx2aA/d30zLx5azw5bqGnd/ZMvWErdG5Tz/SZ9z4od/wZH6JnSbT+2HoSUJIjuFdzaOr6owwZFkqv4TAJqkDei+uETLjoDGQJPJ+qyDtJ7aZEaXNIUBRqktHmfdr1oRiKjbxC2kikO4hM6zavCe1NOocnsO+Q/XL1M0UKvKRZ24vYVlnZj8pGCl1/ij4skFUJugLtUwpSx0LetJAmlGZNfAzU5niNzWaF2C2T7AUI+jEhBUpq5a6xzSFQckiCT8d9jt33OMD7e5Mmjb2oP7ted/78Bd7ffvh+HHp078YNOyU47PATvSMW7GEbcvZMnjw1ZI6VxztK8OnYz/JltGrZAltttciZ/7cAACAASURBVCXGT/jau1rWW/hM/QqdNt/MW9Qs/+sv9Oq1jydD/fr1sO8+ffDcc4+icaPG+WMtAYdJsAg67IgTvdtqZPKwzforL7Ebb3LjtZSjhNsUqd9Xbr7lThXkkRpMjv8+NgSnnXJ8Xm+Vx14qnRJBe+RuyQGOOPJkvPxK7uahyZO+RNfOnby/X3TRVRh8T+5WhMorfuHpr9eu+3q6Ys4Hhpi5bdB1aN2KRXrhXenLjvewh10TvGjRYvz22+xQO9kgTPjbcFgm7Eacdpu0xY8/TsKKFX/lHCDTv8kjTyZNmoJTTzsPn30+Ho0aNcSWW3YDQzsFzyUXn4fbb7tesZi1dHYEmboen7SDrE2Hpo3W6aYqNnmrkjzptkwud50+JOWb1otG9VI3i5T5rTZQq1VEyIuGzcLgD+RoCrah36trE6li5yxZi+MfmxlyglQ83FPbCJe8NAt3jqgsi+XNyqA+Q8ctxKlDf/Y2/cyR8/PCNWC3+6xaywha5U+fbk0w8qJcGZ3/8wOmzw87CXbetBE+v3KL6McMYcKQJjbPmlnAT70iX7y/7Fr0e75/5O+Bvt75YQn+PmSatqSgzszpxBw/MmeWLoMTHp+JZz//E0+csilO2bUlhn+/BP3v05f52RVbYJfNGnl63uz/vsfxu7TAM6dtZqMRsHJ3bDURF7Tzb2zjv95iDFCvvWF+Ia7zZPNLmMPEBpkhTm5xPDoyjgmXtxEkzJ8cSRfhbZacDSZPuJbTRFgtJIqUazgW8sZDORZD9ajL2ocamXVlb9WpPFX/VWwavTatZpwmonMp1B8c2nfiSB3rtyp5dJt8l+MjtZ+qzkRT+i+1f7mYT2zrY5teVV+TfnSLz7gcKDl9DX3qee+aYO+IxknHRiIrjw99Dv88/bzccRn/alvmRGDIhrPOvgDD334fq1blFnybb9YRN990DY4+6lBphIYRuw667W5MmlTpKDn2mMM9fouzBlyIhx8cjDPPPCW/WFm4YCHOGnARhr/9Xr6MPXbfFVdecSEOOGDf0KKGIRnOOON8jPvsS0+WV15+GocefGC+fpVOnMpxX5SHEYpefvkFET2ce94leODB/+KH78aiR4/ukcWU6T3T17n/ugwPPPgY50zKycGQFvvtdyjqN6iP8Z+PDOmNIXaYXnLHZ47z0u+4y95eu43/cqT3b+CsqXS2VNrDzrv0xZfjv86TyAZIkokTf8LpZ5zvOSXYk6vXFvm91+NPPOsR0k6bNsN7z27eueLyC7zrgXv23A7jP/8QQ5/6H2c3x1QeLwnBmSv7B7v9ZuDAW/JlsnzZUaSbb74GO++4fajezElzxlkXYMSIjzxkCnsYiTAjhr3/vttjRv4UHAqR233E/qSDZ4v92XY8SJLehDQTIp3BeYqgfZzMPzxMXQw++Qs+0lXN3C5elI8U7DHs8oNjItL1iuy4iuK4iXE978thWo8bj62o5oM07MVw/CB2pF3V33h91wV8hzy/Zz3i4Rl4+Ss5UXTgMGHIjuDp2qYejt0559hnT4B4YP8fOAD49Bs3qwOGjmjbrI6Xnm32A6QJ7zDhv+Hl4/8/QDn8fatmGP6vzt6rk574GU9/lkMNyp6Hju+As/7WGqOnLMNeEoTJ5q3rYfqNkuuFyxYAFWuEcyBeLfkNY3jBtGICMO2QiBgDJ96L6z/dLfJ33sF023u/4/JXws7yUN19J5HoMGG/R09Zrqw/ezFxzkoMm5BrY+YgYrpr1bg27hrxBy5+SU72yztkTn/qF/z301yAhiFberRtECovQCGJbRiUe86uy3D/1hIek86vAg3D8xENaSJDlkjnhwBhUtE2f+VvILq15162+DMsqoOySJ7T6BnuvLE55TARFcCH+rR2ZPlSpmCVQiyz9pJTIs2FKk9Sn7j2lm8uZn9cfeJyNCgjuxL7pnKMkOyb00kIScUtrqjlxTGXyDdZ249J6Bp5TBoKv1c5U/1UUueqqv9wi8DY84OwVnDS3zl4K8lZLKlfaJMYxwlEjFgQECP59iOOF8uWLceEr75Fz+23RZOm3Llp7vtRoz/1j9GI4wuwevVqjPtsPNq3a+sRhdar50NjNePP9OkzwcrddNOOaN68qff/EyZ8C0b8mR+Aue+9MsaN99AIm27qQ5UV+TOOElaf4NiP+FuWP5OHDYudOjM4sW8PXP5z5v6OuXN+R8+e28d6z7Q2Z87vmDuX5ZEjVtXGMLj3TPc9d9gWTRo39qbjAMUTIEJY0m++/R7bbbN1iHOE5b/8rxX47tuJ2G23naXlzV+wwLuC2JNJsuf85rvvUb9efU/v9evVw4SvvvFQPc03aIZlS5djwtec3RAj0/PnLcC0GTN9e2mnmW9z48WECd+gZcsNsGnHDlHCQ9JmnLNZ6/EiyXgjjneq37LxRzVA2o3edqk1m66I06LY5MtCHp1+Mig/sj8JnDrR8cpmfKHPFwonktH5I3H2B4Wyq1xLm0fMlF0nzK4Vlj28wyRwVrB0+3Zviv+e1BHtW9T1UAsMReANoz7CpOSsCaHsmNPkyVM39b5749vFOPiB6d573mEifmPqT9Nv2gqbt6oXyk/8pk2TOph8Qw80b1AL5z3/K+4fNT+SbbMGtbD4bn+e4N+ym9EqqBwpvr0uHg78clakjAFfDcND46PIDBGRc+LjM/HM5+xGtuijQpgEDhSTvvj3R++4Af53Ru44D+8MCdLsu2VTvP/vHDL15nd+x1WvqR05unYP8tu7cwU+3HunqIgdHwaa7x92yue7txjst5kf8v1HxmFigzSJE+kvhvxVkU8H9QkaKDRGZ8VpQlmVS1ZH2s1GDcdI/DNxMnuiwB0d2KHyLK7j9rSO3FCG4ph2TIpoSTuoXijSZpzrV4kiOxT7SHH8sjrDHde+qciTNPtBkogf5XhelseBCok8SkuP1SFfGyRBnH5Pjow5QnYUuj8mcU4Wgz2p7EFWLwfyxkWiRIJtsunR6GVLatCa3bpEHhIyhFtXxJrndPbnoL2M64asy9eUV9IQKG0aaYi2l30X4SIJEqkcJuz9Ids1x6sDOoGRxna44nusWFOudJiw9L07NcaYy7p5x2eaX/ANVq+rSOQwuWifDXHnkbkrgdmxnEm/R68BvnjfDXHHEZtg4fJ16HHdj/hjqZwnZM0DO6BOLR9FHFS+fAlQrkNuSPrT/MeBOQMjOj587Bi88kOUpyVwmLz+zWKPY2Xl2nLsNmgyGE+M+Lh0mLC8r9x/I9x8aDv8taYcO908KU+gy5xbc27bxitex2/Dy6dylAVpvDyP2RGoEPTf7gag5YkWHCbW/cmCwyTvqTFNWpTFpOVYGtrjSAa9astpQtlc2qaRbUZt89Clp2x2E5QXiTTVcJpEQ4wJ9Gv8NOX2LfryTQIWWj9U+cgDuinD8Pu0IsEUtQbIgliLYX7eKjDSpBB7EbJ+TfN/zXstNUGV0nOSTaCNc0CzN3Y9nmhHM5uOZzcsppO62OXVyZeORvS5Floey/KJSEP1eKPrvwnHacmVwmvLKlD3nK+UTaBzmDRvWAuLBueQGTvfMglf/rxC6zBh6YKNdXAsJwnChC//xuFzcfUbAUlrZXW+uHIL7LRpIzz08XwMePZXZT2Zg4Bt6kMPc5Ywp4nNM/cmYF6Oyyr/lNRBn49+kBLe8vp49KSO6Ny6nof22f22yWBtwz+uHSYs70dO7Igzdm+Fr3/7Czvc+JNXXMBb8vnMFTj0welKZxovm8lh4rX9uf2Btb+HddPmPGDjS+NxmAQ56eYbj8Nk9czZKC1pGz3rQ1k0uow46CLf4uQbp9xi4jShOH380VL0nGtv/1DB8P2/W0XKHXI+GD3n/nEaKTyet4s47a6aNGzs24X92SCr0ixPF/muApwmyv5AWDw64zTxR1er/qQ7My7rnxSOEyoHhst+Q91EUTk/ZP3bFJkvRH2o9bYdb1Rn3injExWpY9JnzfuAIyS3DkpLH5RNiq09pMGZkHX/oupbh8QwjTdJ+6/N9zb14XbFwfqnaDhLWD0s5CMhPIV5WooM4XYvIQ4TXx427wZPXGSJFhkrKV+5vEij/+mcjWmUR+UI4vTPjuOwG0m4Z8b81ej0n9ztKbJH5zDp1LoepvncHxtd+p2H3tBtnPlbXQJUSxKHCb/h/+n3Vdhy4MRQFfbbsine84+V7DN4Cj6cFL2hJ/jg+4FbYiuBl8M7jsOO5eg4S4Qr7/Hrv4FFr4RVWW9z9HnvHaPDpG7tkry8/x2zAKc//UvqDpMNGtbCsLM6oe8WTcDKXFNWgQF7tsa8Zetw2EPT8ek0PTdKvksrjmLxFVh97smouzbcRtjgKKD9bQSECaV/Scd7lxwmvhD5sUYH11Zs2vIaU/DghN5zzoH8mWU/QZXmNOFDUCqFKMckzQsbDog4+YvfyMrT1CdxJEk8o1bdOE04/YY4APjjXgr7d9GcSk4cbnGRL0cMjTgRQMjExp4LKQ+vH3HV5bJ/2+pY5Vz186lyHCeK+Uecj4y/eecV1z4BJ5LUqWva5FoiKgm+vzh7E2X3pEYyreZncbxaD3+n1Y7W+Zrsk3vvNZPOuSuOD9TfYv/M8reqfmL/lhyrVI0XpGMrtmOyKj21g/JRZHF+dCWLLB+VfDJDFefDNOTSyZNB+dWRs0Q0J0b4WlI31Hgm/gudw+Syfhth0GHt8N2sldj2hh9zo5CGwyQ45vHmd0vwj/tzt7NQSF9HTV4mdTaw73tt1gjjrsjdcHPAvVPx7sSl+fo9+8/NcNzOLTBm2nLscftkrdFKbwOqWA0w4lfS49vv9KOB5Z+Gv2iyF/q8+bDRYcLagj9mxK4avvvDefm8dAgTFenr0LELvBtudE/Pjg2964kZH0zwmIh0xfwoCJNFAy5E87JPwp82/hvQ6SnfJ5WEs0SkAPXnDzCEydqZswEZwsQUKUs78l9N8ufm5CBwUHk7iQt8rsx8LfO1ipQ75sCw4tpIA3lhg/xII/JG2UylUa4OaaKKXBPkqHKcJionhmZasOovms0HCXlFsU9T5JrQbomPsVAjsHGQEwnsMbN6Uetvm84UOaeMHyb7cP2einyiRuKT5ue6fi7yyyJSXEz9Xmb3SfRo24+ySK+LXIr91EH7x+UoEQl3bTZxqZ43IwmSSxQXWWI1H+jsM0t70iGrXMphUd/SZkBJ+HaTOAiT3To19vhLLt1vQ69Zr3x1Nm59N3fUQnZLzuat6uLEXi3zhqK6JUdnSfw3YrpPLu2G3Ts3xgvjF+GYR3M3jbHjOgvu3Ba1SktwwYu/4R7O8SArR48wETeEGu93AoRJcHPQ4ydvilN3y+lrv7unYsRPOSdQ3GuFKWS6PPqH3XTDE/xSejjFYRIPYWJh3/JxgkOYhAZfrlqUQK424uGKGFCFZpIdb6E0CzUNxflAzYuSTlYe5TvbNLp62ealS5+y/iL2WcNpsn5xmoi2l7K9WXcNijwxnDbWclA/iDPgi4sATVmJkWTEyDRZ7WkQprpwCiXZTBajE6WmPqnuNbXIJxebKhtnQIacJFZAChtoDnW8TDNdHORGmvKIeRebPgstT8LybYBE0vlN188dj78JOExUFso282xTn19N+AgTWXpGCrszRy7K0vAIk8BhIH47f9k6nP3srx65rOw5edeWGHrKpigrz/GxlFcAAfpl8coybHXtRMxeLCd7DfKLz2Ei2M/cG4F5D4XFLKmD476a7BGoRnqjry/eIVS3Vgk+uaybd/3v9Pmrsecdkz35dQgTVfsw5InJ+bF9+xzCpHObSoTJUY/MyF9DTBmdKA4TM4eJpb0HgoXmEyHYqecwUUU2ec+4y8UmZZHpMmKSkDPFGEn3WyAEz3PAEWG805A3SRXsnoedy2Cosvc2nCaG/EmR9ULZgw554dLeKciBLMoj1tczK/74j283cSM91CuSQ4sIQv9JsitxxnESp3/pYPA2/ZEyPmeB1DJt0qjICaJ9BsfUpBwULucNU72yeh9Xf6rINjW/6uaMSaoPV99nZTdZlENFDuki5yZ7zKIeqnHDpn7cBBY4tYqKo4RbL5rki3UOUNgEVjnOEgdIION6V+eMLNLyE9ySI9s0n/XML3jkk/CRFRnChJnPtQdtjLe+X4IjHpru3Y4TPEk5TFg+DeqU4tdbt0arxrU9YldG8PrTdT2wxUb18diYBThD4AKR1UV/Sw6lP/jrvfmPAXOuixRx65yvcOVb5SSHCUu0Q4eGYMiZhnVL8do3iz3y1TRIX+vVLvFuOjpgq2Yebwl72jSpjYlzVuGIh6dLbx6S6c/kMLG/JcdZ/1JxmHCdVOp5Ec/4yH7LOCUMm8S8a5HCYcKpOlgsx9qESZArUjeYLDSqEpjiRxPTUCK7aZfnMn9K/TTlJY5Er6+cJtzgkFev3+/imCX5m6ztl2Jf4plu6gBDrrRFwiT6EUNPFsXGTqpytvoZVnmOExGpopiv8vOf6r3OOcbZW8CB4v0p6Sa7ujktauoT3ota2IdoT6HfFpwc4jEN428i0iv2+tEmf3G9qvqt0YeRoyv2QEr40AZaQFUoodjYSQrMERKRu8DyrA+cJWLkvZRdK9ws0hK73DLJu5lF9vAcJsH7iXNWYtyMFZi1KMqNodo4/3rL1mjfoi4uGjYLgz/4I1+UC4cJy+yWQ9vhiv03wte//oWLXpqFjy7q6pWx/z1T8d6Plbwmsjo2a1ALi+/O3fYTesoWARXR631zaRTIpMWvAb+cF8nq9dXv4ZAnK48l5VcZEoRJ8O6kXVviyVM29X7e/M7v3q05A/tv7HGhMESK6ECJMzTce3R7/GvvNt6ne905xft31MU53Q2bsAgMaUJ5TA6TvTtX4MO9d4pm1fFhoFm/3N8T7R8V84c7DhOXEUvK4sllxDBlTo68NeucQJLIfexIucwkyfh0bjFvQp5w5USyT7t9xDHGZXk2yI80ys3a/in1TaBvIxJLRKpQhlRLe3YRGdPeTiXIXMNxorjaLU5/ofQHE/wyTrmFjGAXk7ymSD/1vYt2NLUz/97C6ZD6cZZias807dqmfVLg9DBG8pO2g82xJAfIgGrHUSLO25q5Pi5y1RlHico+C9V/0ig3AacD6gKM+FV4jnh4Bl7+apG0YXWkr7IPVBvnY3ZqgedP3wyT/1iFA4dM846aeJv0rk3AyvD2y2dNoCwkpWm2a98QX/+nu/eOHX05dqcW+GzGCuw6aJIxz81b18N0/7afUOKy+UAFcwpZHNta/hkw/chImd/XexrbDMnJxz/iNcvi+9sP3wSX+FwxjFvEpcPknL1a4/5jO3hFsiNPD3883/v/s/7WGg8dn/v7wDfm4Prhc406NDlMztl1Ge7fuk80n86vAg2319ySo0M0kvqXhMNE3FyEImMaz41xD6ObrBIupgLVmZAmxqaiJNBVlPK9bRpZebZ56NIbG85lYcSGTlBkxLNYKE4TnRPRoIaQPXO6MAWivKRZt6fYVoUuv9jlSSJfIZAmpr5Iae8EHC2JIgUWkYY41cjsGBDleKLdWow0TFis7Wryi6N/qlOHtJgzOCltNvuEaSQYFtLun9rhJ4mBmsa1Qry3qU+xyacyiDTl1OkrzXLFBRql3SRIdtN6zpitblyIMx4R+n3euVwHqNUqomQR9cEncOUwYXm+f0EX7Nu9KR4YNR/nPv+rV4wrhwnL65UBnXDods3z4l/y0izcOaISzaKyLsYV8vmVuZt2Qk/ZPKBC5D4x2O/qGcCkPSNZ/bnBbWg5aO/I300OE/bBO+d3wf49mmLxX2Uema0LhAnT+5vndUbjeqUeIS4jxuWfu49qj3/3zSFP+t83DcO/X6If1Q3XCg8+cC4uaHdQNI8tPgHqtaf5pEjzF98+rG+UzCmpWD1zNkptbsmJc6Y8jmdftkh0yelAWYRayG2MpPstZMvJYPK023CauIp8S8/g6o5lCbD1WJGgtO1BhbTIyt4p5bu0f9Mi3KBvz5xrOE08tv5Qf+DGcSWsXXeMw4Tsor7n2k/sr6ErcvlFUpb2ZbI/Sn9gi0Jd/1Qho6gcBBbjv1VkszrkS0WWUJ0CWedna3/rU3rb/kGJVNu2byH1Ta2/P/5o10PU8ZqrrzWyxJ9zSMeoxPlK9du4W5fvrq05SkTktXB82LT+jfWe2y2FOK9k80kadqhzXjpAJhnX13H6q6iHEqB27mYb/nnm8z9x4uMzpRtilw4TRi761X+6e6Ssfe+a4m38XTpMAhQLq8jy1eXoce1E/Pqn/kpdlnbAnq3xwHE5REXoWTcnp3Qbey3/C/i+WzSvFieg5NYLYjlMNtmgLsZd3g3sX/YkdZi0blIb757fxeNJeW/iUux/byVpLy8gS9OvR1OwI1j73j0Vc5eoiXNNCJMvzhiFnUouiepl60lASX0JwoSCPCX1c5HDRBzcA5nEMz0Wkbv82CRbjBucFlzxlVfyqjy1XKjDhDQxeXal3V38ow754SISbMN5QBLYkChtjhaV/rjJK59Eor/EkawaTpO861U8c2tz3IRsajb266K/mAQrNnko/UGFzHAygJkUFmO8YHL5D8lZpJpfXMw3/jzBDy+ceMnOuOqcw6b6m94XghPF1qlBjURW1XS2+tCk95pbtGfVb8rm2mQ/1PdZ9w+b8qj6EscPzfgT6fAJhz+rz03jtRDJ9PI2LXisBLBMrJJX5kRRDbCWRWqTF5k8RcNZ4usl5Ky3RJKR5kdFf6zFUAOloZZbsHwdWl/8rbQ1XTpMWAFDjmmP8/q0wRvfLsbBD0wPOUwo1jd03EKcOvRnadLSEuCHgT3QfeP6GDp2IU59Up5O/DhAvoT/Xg6s44+i6OxZaJDJ+wKrhKNAtVuh1zuf4POZYa4YCsKE5c4QJgxpwh7RYULR288L13gkrhN++QsPn9ARZ+7RynMm7TZokvIGoXbN62Ds5VugQ4u6Rj4Tk8NkzYVXoM6KD8Ki1u8CdB1R+TfT8Cly8kg55oT5JB6HiSryJ4tUuoik6RZdLvKnRCgdlsPN8ZVOIJccJqpNFm9flvhzLTKFsih2qD9S4MNleVnbO6U8VeQ8jXqn3L5GZJawKKCM6JmeDyAJFE7kCulljCTJ7IHSnlnaF8mzb8GJQkEOmuDKxYy0ca2vmvwQqx9VR71Zbra0y4gsIuWu5zvTuOAsUpkbz6yRJApnKskZZON0sFwfKudbC2eKTeSdR7ZaIfvitK/Lfl7M5ceoZ61mALstR3h63zYZY6cvj/z9tsM3waX7beiRfzISUNMT8JEwUlLZw259Gf6vzp6jhHGW8AgTU97s/e3v/4HLXp6lTDqwf1ucsltL78jP24ZjJCyTts3rYPagbaL5MbLXMnYNsEW/Cuz6j3uB32+L5HnP7FdxwfD2ob8zfbVuXAf975sK5tTQPYzLhHGaMC4TdlVwQPpK0ducJWtxwL1T8d2slQiIXhlq5IOf9IS4+3RviidP3RRT/ljlEc2qHl27H7XNSrzQa4/op23OAza+VFgnUpBUVnbPc5iIgxs/OHPyUT03SttIkcskNCfojgtQzIKaJm2OEUW7hDofVVZKOkqnpuRDTZNyeRF7reE0iR7yo7aVi3Qpt7e1iMUmj1gBG/myQOrYKpgiPxVJQyibOj+Jw2rS33GqGSAhpVchi5tX15tDyjycFGlht0a04cOjrT2Tym+1mLJw6lHydem8kLRDUnuP+722CyfZ1KsEIowZmSUhRXsEKE5mwtns5rMUiitLp78sRLIsnwosCkQ3modu3LBsPqv5SuHcK5ETv17zxhzcQCD3zKLFsiyDIS0Y4iLyMGdJxUpDAykkXfkjMMW/+YVL8n3Fldjm0cOzrF5RlPXe8aOwXyPJcZxOLwCNdlH7pEjzlaF/l8AFh4kOoeFykSdbfLmMBCbkyDBGyv0Wi8D5+DOcXH285DE4IoqK00R2DEYy+MaK8CVsL6vIBKsHJXLt0h5VSBO+v6VZHqV88XicA/tVRppU/ceXM9RfuNEx2Iyq+lOSXVoIKaLiDOHmGeMZc4ozz1Vk0iXHSSE396pFpC1ngs38QuU4cDn/UTbZNeVVctqsz/qytU8b50xcJ1QxtQdVPz6nRcE5SkRkiT+nROYTS3lpXke919Oas4Sfr315WT2M62cRaWrzW2ffWSChiqV82Z49Yf0lx3I+mbocf7tjclFssLMU4vVzOuEf21YSxebL9o7jlMXbz7H+xRwmq34MVWVVvd3RYMjdWVavKMpadN5ANF8zPCxLaQOgxzdAaX0/aEHpb7HmIxmHiTgYJ0SaKD07Ori4wgkjemK1v7lQYxDJy6cXB22ReEr4LTWVrDkRCsUxwruiVQp30Zd0SB1J5DxxJLmG06SG04Q7o6g8M56V/Zv6UJLxphiQJ4L8TjlOuPmCFEkgUAQkHl9sOBvS5ERRba5cOOe4+UB6BriqvY/jjDTp19X7pPZUyO/F/kn9LWsPhT5Jx1JMY2zc91QogSyCqRqw4spC+c5G3mKSTzdfU+pNTSPoR3tciNuceU4fMYgU5zfRqaRFJioADaT5UdU/Of0H83dpM6A0eiyn2zUTvaMX68vTqXU9TJNdJ1yxGmBXCktJOIn2/Ps9wB93RFTZ/6PhGD41SrxbXXW+X6f5eK/vAdHqNT8U6Dg4t50h2be43uKcJ5FjksF8w/5lt+SsnTkbiHNLjimylyWnicvIGgVG7LA8bk2ZDqcJpftY4fMqWYilZ3Az1p8RxsjkcdheEWSKLjKdRrlZ61eFNNHJkaDe1pGmFOzbReTNikhX6H9FwXGiQw6Ki7EskU6xIgOa4xIU5Jgt3Lkq68O1fmvyS3f+4fVrgxShzCO83SeMRFsjOtOwG5t+7KB8VxwlonOZMuUlQU7Gnv80gmmJUi2Q1FZ2pGtvB+1rXFeuB+WjHlBrg0jD3/T2XPzndXYzzPrx3HhwW1z1942jlS1fCpQvMw88OqTWignAtEMieY9edj72ev6k9UPBFWrGFQAAIABJREFUAMYc/zR6N7onWt9NbgVaHGOgiHHS32UcJqI8ssU8wZND3oO7IiZUeXI1cD+rTQ3VLtPmNKEoliorJZ2uPMr3tmlSrt96z2li6N8hT7ht28VJn3J7W4tEkUfFuWFdmIMPKPJKvbIOyk4jC0p9qgHnSaA6CnCI5BQ2r8ly053KmVOMx6qcLHIccYvYHOOwdUYQ0pvspVDvtUOACskQx6DTGGtc52lTL9dlx8nPcGY/TpaJvik2/VnqhwrcEadjZTG68Y863tuk00XaNcfCJMdylq4qQ69bJ+GnudUfZcJu0vnsii3QtH6tqPWXLQAqmA5U6xpKh6kFTN4LWBUmSi0vbYLebzyFz+aEyV8pOVa1NAd2mYM3+56AEuaAEp+u7wENukWpGfl+JZ0fJfauQypWcpigbXgxFSdCnDanBCUSGEfuOEgZwuLSGCn3W5DEaZLgjKeW00QFkxcHxzi/ZRwJNZwm7s7Y2/QHgr1aRW5icLp45m4RSTL2H/EMs01/4kZPEzt/kkhddeU4CZ3plyEJTZtLl+O0q011XM4TF0gck77S6L+u9FaTT3IEiW37U9PbcBaY7L+Y2zmhPqoURwm3W/CWZdwuPfRbtxmwcEpbc5SIpw+Ix0us53t+/hfncwqyQ7R3l/atQ3qlgdSyQZalUL7itpwHR8/HOc/9WtX25tbyPnBcBwzYs3X0u4o1wLp5uSCFlX1L7Hneo8Dc6yNljFt2InZ7/t/WMle1D3449T70qDM0Knbzg4COQ3z1isEgf3wMjgsH46MRGSauT/P9yz+SU4G20SP8KXE85G1BsXkOVcYQeRE9tdrfMqOlbLIkyBWptVFChS7NVFaeSgEuytUhZ9LgSLAsLzHnQEr2rlybSCK9kUE1pn2SIh2cwoLIM7V8F+YUycOm/6Rhb6JASeTJQr6qLq/JiFTOXP876bElbvyz4tSoCpwm/jwkjZS4kF/lzBb1XfPb00Di+Sbt9kwzfyoHidgfqwoniTg2kSZUS4Wbxj+X73VIH+qAkoU84vqVyPGQVDTtcSHOGRHiKBHXT5wQVHPJV1fnVLJxhkj2S6TmteAskeVXUhuo1UrwlOUS7n77ZHw6LXrFcNImK5bve3dujDGXdpOLU7YIYFcKh4JuqgYx1Kh8FTC1P7AqSqbb9+3HMXKW5DrjYlFSQjnO7jkFD/Y8Tp5LpxeBRjtbzscx7D0352fFYSJ6fF1GGNPmkEg7f8GzLc4ZwepM9PTHjnxTrNciAsHk0HIuEODG1h4/nf1kXR6F48OlvZsiIRnbK4nTxWH/t/LUMzumPJb2HvuMt84JqJNT+K6gHCcUezfBgLPsD6b+kvQ9Bell0ofpfc0xGnfIvKTtneT7JEgIyrxW6Mh61v06yWYySTu6IEzWOI8oU1bs9Z/NsRdxviIJlktkQm6q3lsjXfl2pNi/g3ZXrlfXt/K5+pY0AUobRwzkhfGLcMyjMywMp2ol/d8Zm+PoHaMcLt4xnLKFpoldQJ7onG4VwJ8vArOiV+p+taw/ej5/bdVSnIW0v5x5Ezrg1egXLY8H2t0kOWbMq91pf4/BYSJuFkKRPE3khbwnKQSniUXrGZNSKmrMxCJBMZRnIa51Ul39rDOLfhCJFFIWQ0kXr7rvKYtOR8grqfqytidRCAqyo5AcIoXWj63NU+QtpD5t66Oylzj1dIAEqi5IgyTqS7IHq6rlBmZY1dvfqvutr5wkgZJsDN1KsSklLnZ5LTlCUtJSZbaW8lgjSUzrxqrAWSIAqfLKqwXUbgkgyuNxxMMz8PJXi1JvvawLOGz75nj57E7yYpmzpGJlQu4SIeuSusDUg4AVX0TKPHLEILw0s2/WKki9vNv2/gyXdj5Psm+rDXR5A2iwpZy7hDQ/y0hONFVSc5iInnvKJo4SeXR5e0DanCmO62OMjPsNVcNpUjnIJEKeFMo+dJwGLu1fZZ9VpHzP3AvBacLDX7n2CMnDjbbOkF0iEkvG8SM7k84N4MqreP00rpAnpNsdqPLHsUcX84/TyAKBONTEARH3PcW5SkUuUJEqSfOLs15Is72S1iet7ykBSBXngK09palf1+0dV9+y8dOC4yOz8VMcr4PfslM9FvK7QD4GV9Vq50NuTnJ1+41xfUzlLEmBoyOyDrVBNqUhT5zyXfZ/RfkMYVLaJLLjXLhiHQ66bxrGzViR+gY7qwK23LgBRlzQBW2b14kWyRwlHrqEur4V15ua/rX4XeCXMyJlrkVj7P/W7Rg5Z6esVJB6OSf2+AZD97gQpd4tQ8LTegDQ9gp/XSZDlLjkKMrbO8dhIgpEirwHH4lnguKc8ZUt5gxwZ6546TXXofcJOBtMnmSp6chCTyqBXdieJeeHdZGUyH8R1S9x5K+G0yR/sXme48RvX3GRZG1LlA8KbW8mGYtdPuOALtmtUQdUk24K8T4O54kIi1fNZ6ozr1w9E483ss1STf55DdToNz8cezpJpA+TPaveW3CQRK7CFQUuxBihKtO0wJNFIk0NkGX9bJA/gVxZtkeRcajE4izh2pNqLsrplA/aiMeXbJwhBeIsUY4/JTkuE8ZpIjzfz16Jba7/MctOkWpZH1/aDXt0jh5B8gotmw8wwteA80Y6YMcUj6FMZpwILH0/ksHS8k3Q/qlnsXRNo5iZF89nTeuuwB+nnoD6Fb9FhWJIpi6vAnU6VL7TDse6+czPIhKMlCCpKjlMglty0ojspc2pYIK5sfcuIyAZ10c66Eo8l7HPtFI6iSVuuobThItIUyLELu3TBhmVZrk6ZIG4V08gh1Vkitkx5aE4Q2zgzpb9JxQptJHXL8dVpNTJuEkZn1X2kMZ85DLSlsBulWf1s+BEoSAbKONWXCRAVkgXqnxJ9ZHG92lEptOwV5f9KclmMQV9kZB2InJQ95sylosLvqzmGVk5GnnjcpSI87UVZ4lNP3Npl6p+o5OnOpZPqG9JQ6C0mdRw3v9xKfrdM9WmExRl2qGnbIqTd2XHjyRP+QqgfLHZUENILi55vvtr7Gf5Z8CMo6TFz1rdA+2ffLIo9WYj1Px/noJWtX6Qf7Lx5QBDmGiX1S76X2RdqkGYKGunQzJYRD6UlaVM6nEW4TKj9J0pqttBbFrYSl9pcgYY2sdJnfhMiqE8B1wEQZVIyCpJZDrJnli7JnLQH6RON1V/EA2EUjHnRqXJsNjkKXZ9mdqGos80xyuTfK7fx6mvadOSQEZToLrmvUNkhcX6RDkfFBgJlMDUKg97u9iUqxSUSMCMPzb1awqyJGORQ8XFkT9LeYtNvoTyUJEl5GJ0mzrznts+Rkpx7jkARjCHSWlDqaHd9cEfuHjYrCyN0GlZR/bcAC+eubk8T4YqKVsAoFwD/XEhTikw7yFg7g3SzMbO743er97joqCC5PHjCReje8PR8rI3OBJof3vUWUKary05iqJL+zklFatnzkapiDBxEdmjRMoom0GqpyhtzgrH9TFGxv3WCsEHVZwL3CbA1vOfH3Vl9qmCubuIZMsWr7JjMBIYcKzId9r2oUJ2xOFwcNEvbOzVRX839VPK8boU7FvZH2T9S3Qi1XCceLcdOIm0UjlP+LVGXCSCi/5jsue039tyVLhKnzAYQXL+UpEfcds/jc2GK/1SOUnStq8s84/b3txxhbxdqTg9xPGFsjkM1hsu1jN8ef7cYoJ5e8Wq6iOR3xlHibhe5HYbkci36viIOH/69bBdf0rTS+QJjgUH8vH2EFw8Eegz1vqQ4rwQxyOFfdaUD5S2BNjxEclzwL1T8e7EpQXZjCcttOLhnoosynLOkvK1uRMN2v1dnP4m9K+SOsDPA4DFkttjANz8zVm46oso10nS+qf9/VP9nsSJHYfIi2m4PdD51QyRJZH1hwXChBR5D+opnhmKE9mRLXopmy5C5DwYfKX3qvPHXYJJwS+Xq56WM0Xa3LJQoSpDF2apQ364QGRQji24rF/C8hJHarPmNCEcU8irV1zUWNorKXLCKTDUfyT9ReuEc2HbLI+E9uBKjHw+VAPj+6XL/pG0Qi7ldzG+JK2P6XuVM1i12aFsrlTzn+oMrcv5ssDIB6r5cGtF7RHvmvw4ZI2t/ajSU5yfCvs3kqaY+luW70kTmsKrRjXQYqiP7hiN2IHSlNdG3yr9upRPkKeGs8SnJRDnG6Yn1XyXZD5h+bJbc1oDKJU27BlP/4LHxjA0RtV4dt60ET6/cgu1sB5vyWruvcv+p+hfJQ2An3YBVk+XyvX67CNxyPDLq4aCAYw/YTB6NnxWLm+tJkDXkUAdZlO2/gTCMUlKc6k5TFSbNReRu4w5QEKeaRfyq5AEssiog/K4MU7tpMmK0yQmnL2G04TIaZIl0oPCUeDAfiNnlCnIF4fjjxHJJUbGKPNLzH7gIkKYF8/GKZEmUsx1pNoFwiENu3Vdz2LJLy5ywkU7pYkEsZWPivwQ9VUs7ViMciThJBHbL4X6OUHOSZAllCnE/jyFrUET0pMEzSWKixyx4igRx20CZ0ai/E3zhI39pmCfytt5ZHpJo/yE+i+tl0OaKJ6qcjzn3L1a475jOYJRsT5lfwIVf+n7mxZJlaA91ywAftpeqePvl/fBLi/eiJXr6ll09myTNqi9Gr+cfi1al49QF8yQJY22l18h7BxZpmqPUguEibIqwuYhgMflPZcKTyV5z6FDmhDmBEo5gcvKBN93Ykc6gZwUIGSiQ5pU1/JsNpMGHZCQVWLkzpFdSuHtpkmevTeUT3LCSZBaIddu1nasaicK0kRUSBp2X1XlM+kiiX4d9kOTmKm9j1N/UwdU2aMpUuugkjXIjXQ5URw0UWUWKnuwta9iQSI4VY4ksyT6Slu2OPnbtHOc/F1/o5PXdVmU/CzlMQ2/1uZl48RIw3nsKLJOUbU0DSu/IVCruTIHdjTnvOd/xfT5PDojdoFOP2zXvA5uPrQdTuqldvp4BK/lyyULbqei+Jkp7HnZJ8CM45QFzi/rgX1fuxrfLuychlCJ8jx+69l4dI//oMG679X5dBgCbHBQeF8TpNauZ3THGmOI7SFMIhwmfKRFdYaYsmlTITHESE5KyAztZtNFJF8WmUugL2MkPOgz/PGLFDgf1mtOE4fIhljIigT2Yx1pcWy/TsrXHEMKnDVxI13G/qVAmkTgvPxxpxj9z+jN0izyQkgt8cy+6jc3MUTO1BM5g5xHYv1ZjoQ841apQSQhgNoZneFxOTDizG82i+OqkH9c5ElcpEaxl1fd2jdJfWo4SXLTkTh+yoKDqvGrWDhKxOO7Ks4ScX50+Zvb/ZA5StJEeumQJarxLUl/UiFrqglnSq2mQIniCl4AvyxcgwuH/YZXv2a3yxTHc+h2zT1nyRYb1VcLVL4MKFuSDWeJ6XapeQ8Dc29Uyrq2pCWu+uoa3P5l7+JQMIDb+n6Bi7teg1KPKFfxbHwF0OZs31mSVn+g9vcSC4SJMtLuV1S6+OUX60nOxHGTUwimZoD3B8WTPMcyjgaZk4LAkUIySR3yw0VklhIZVSmIVAEhURUrL3GklbLZ5PSbGvKK6+yq2560m36CPUv7j6y/EJ0OcczL+E0S+3PR30wCUg2OHxdc9k+TfKb3LuU3DcgmWYrhvUEfTpxTqvHDFaeFy/k56fxelb53rX9qfiKSkf0W11+K31WKg8TUv03jBwVZYBrPTDK4fG9Tn3yDGzqMS/nEvHRQiwLIp+UoEY+ri+uluOsfTicRdSicTiFnkGzzR0Amk9SrGk9040WS8ZdgDyX1gVottEb5wvhFGPLRPHw6jSE2CvP07twY/+rTBkfvuIFegLKFQMXKlJAlBH1GxnMAK8YD0w7Tyj117cG47osj8OzE7oVRMICze07BlT2HoQPkhLV5wTq9BDTaMffTNFyH3sewf4o2wgiTQiI/sojsZ4lkSbE+3Bo6ymnCbbbESHzsyLbMkoyhXT2+kBRZzopjgzBJOWc95yMK63v5KiRaSu1vjTRROIG0A2zC/uGE6ySBE0jbP3UwXwNyJJV+ROk/Jrhzlsgul5HIqoBUqalvHomQiv1nqV9TP6JwHqSIDHCOhFPtTimra5vjNGnNFxQ5/TSukJtWSFMbe8rCzgstTzGX70L/dYBa7HiLnAg2sNYHR8/3HCc/zV1lYcDJknbfuL7nKBmwp08qqssuT/Cq6bdpcZaY+tfq34BpBwPr5msV8s2qk3HZJ4dhxMx2yRRn8fWBXeZg0O6voEedofqvGFkw4yyp197nTkrA8WLSV+i9cf6yQJgoq2gY7FOLrNtuOjXKCDkhNE4H0ZNtYSzqpDqkiZMChEzWx/LExUsCvSqRVrrNootNncp+KZumNDlNRF1SFn8J9G/9abHJE0dfDu3XWn+2H1D0rapPAiePrZgFS09BQqW92dJ63TnNrA/twRsCNdIv6i/t9pLln2QzXzDjT1hwEj0nLDqVz23qk4oAlpkWm7wJ5XHe3XVOBRtnSNz1YhFwliiDPYGpleY4TRjiRPMsXVWGISPn4clxCzF1Xnr8Jl3a1MPJu7bEv/Zug6b1a+n7Q8VaoJwRvK5NCVkiFk9ByklELlsOzLoCWPyGtj4VpU3w6dLTcNPn++Hd6RtajgX05H03+x3X7TYCuzV5AiXlhuukm/8D2ORmoFZjPRejavrzlle6+ZIudyRlHmFSgraedNLjLjJkRhFygCTijKBsOk0e1oScENaRb785Q4N+DE4FMhJFZmjC4t9pZFoGw6IcgzG1k+q94XiXp+c0I9EJ7cfKk6ojUqYgzVz0f1M7UY7bObB3cmQt6G+qM96O+mNsJJi4WKruHCdx6xvHvm05G1zMJ6b+UfO++iA3srYXW3s2RN5CnELcgiS0eBXHowRItbSQJMZjdLJjC6r6SurnAjmojVyr5kPeB6qav0Qkpcvf3O7GeCxFHJ/TGOeo9u9vvoKgb2DPzpFiKnmqSfmR/spAJs2A0kak3esHPy3F+z8uBTuy8+ufa0jf6BJ1aFHXO3Kz35ZNsU/3prT8KlYBZYuAirLi4CyRIiOE/cmc64EFj5Hqt7ROH3y9ZA88/H0fPP9tE9I3ukQ7tV2Ay3f+GH/bcCxaV4yi5df6DGDjqyqP30T2W2n1ByOyJLglLECYVLTNSWnxKCPtfh4hZIl4psj2TJKMYEu36ROJrOL8lnE0qDZNhvylaqVEGoMPXUT6qnt5opJ1SBqJPq3OyMV15nDtmRrySjyjy5/hjWm/pEiMrL/4Z2YDZ1O++sKiTUs0bDEmaZNmbf+2clMNkLdrl+ODrbym9C7rYzJAkyzF+J6qH34+9fsT+5Nxcxc4lw3HpEKLWdX4pDoTvL6l5yJX5OBAzPYzHtouRpuOK5Opf1Mirab+FFc2F9/Z1C8or5D1UclbJEgnLWdJATlKpMScOmeIBqhgav7Q+xicDVb5i31AZx8q+5X0o9ImvtNEf0SH/5Lxm/xv/CJ8MXMFFqxYh4XL12HJyjJlJ23WoBZaNq6NVo1qY+fNGuGYHTcA4ymxespXAOVLOG8p3w+sciImpox3mqz45pl3PzD/MWDdQmLZwLoGu+Hbvw7GJ3O2xNQ/G2PS/Mb4aX5dzF3CkDXRp33TlejUYjk2a7YM+282Cftt9Daal39GLs9DHDFi19ZnV35jZZ8O7J8irZzDxAZp4iIykhJXgTLiLivPRT10kcusOU1EoivJ79iRbJllxYHhUxefFHhiFW4/JTIq635hQt6kxQFkiiBR2t9h/3KC9DKNvgn7i4tIZRInFXmzaLNZl4wHziN5bJygIMls4dNpIs9M/aPmfQ3SRDX/WW7WrIalDJAAzpEk4nhkGqd1722Og1gp1mLCs9ickpGUBmRJIiQrOZIbRHRT/rfQ8tjMM2mM80VQf9TOOU1KaGgTWY9cW1aBBcvXYeGKdd6/rRrXRstGtb1/69SyBALwBTBSV3ZlcAVDtRj6O5WzJB9jyLA9184CFj4DzH8EqFgXb9ArqQPUbok1aIm/ylugfsmfqFuxEKXljPxW7kghFdTqNKD1KUCdDsIJF6aftO3TOn8XHCaiWnS1tECWGOcY3SbZYs4xAhG4BJHjKySTsEykE8gyK1Ly9bE8cfAjKUqeyOgJlUV6E9qn1VqNgMQy5Zcf5C2RWt53xo6cQPkuPq0O8jm0Zxcq1eZBQfrENcjUha8CBRgHJPPiz7Q4rHmfIDRcBUwoMxFN/TxhpDWzeqgKsqmfhfMjtXrFkTc1YSQZW8pHBfaY1jfKYnWb3iyGWd2xNr9S4nTgtLkc9k+2IWdOk9KGTiWMlVnFat9RIrsFJ02FOtSnrOKrJgELngYWPh1LLU4/an4Q0PJUoPEORl+Ut9xQDY8i0srIoZOgFjQOE8qZbxcRfh3ywwVnAiWy6KIeFH0R6mOMdPsNr70y1gHHQyQSLc5CvAEKg4nTSHTcYzBxPbk29kJoT+vIzPpevgrpRuxfgbMmODMd+q1xgsaOxKn6I3/8yHTGPE1kmGQyDvXPGs6T3FzLjW+q36Ez7TLkFfWMvAqZksZ4EnccrPkuewSLa/tJg4NkfeMkIdSXFBxIEqk2zR/cGf+8E6CYOEt0HATiesfluBOHI6TY5Cm0PizKl3GWMHuMHCOVzLeoC5Q2NpLCJtj2qj9lSBIPUcIcJQaklfY9V0TEaRf0xyRIrjj2zLXfX18BC4YCi19PRY3aTBvtDLQ+HWi6nwRRIq6HdOOFhT1GkMoU/UmdkQk4TEStRAJbisi695145sgCeZL3NMkWm4ZNpsmTrH0v22RRnBbcYkVrSZTIq0v7LubydE6ZuDowQonCGVMDtUrPJ4WgljM4KqeJWJ4SICHpH5FBPqb9xorccAr1vrfoT3GbPFZ/0ylYNUCkIqCQKdUgeYOgDnhZyG+cMLgzwt7qSvE7Tv3SGE8KobMkZVLtRzGgkTlT/O+rWnojZ4it/pK0VVX7NtaEoPDiKCdUYTwoJh2p6i9zjhRD/ajtpQvtpql/QT5tEIPb/AShaGr1qNMjlTPFSGgbF5im42jwxyXjeEucXqXNqrNvlT0ntA8PcVIPKKmb+9eWY5NaPHOSMERJ8J/3Xdb1pZSnqZDR3hVO01VTgOWfAcvHAMtGAeUpXePcqBfQZHeA/dtox1xFpM4zro5W0y3v3FCtP5JMH76CaRwmFG6OrJAZLsqhnBJwUQ4lEu6yHLFT8GOMSw4TcREg68iUYw6aSIsWmZJ1+6mQDllxehS6vpT6i2vfFOzaipPIoTyJIg2sH8R5EvYfF5HOJBwn4ubTKdJMA0NOhfMkDtIpKRy7BnniIX0yac9iKkcX+aLMAzZ2J65PMtBDZpwkcWDzNk6PrMZni82odlNPQC466W9x7C9Nu6tK8qSpB1nkXhxPClB+yLy5/UBkvcBIYZnjpL7vRKkdZ1Hlf1PuO0dWAeXsumLG6RGjPxczZ0mAjLWZP8tWAys+A5Z9DCwbCayeHl/HtTcAmvQFmvwNaLQbULc1kYvIgIS0qY90PEucv4gwSSMSJxhjapH0QnKaxLct85c6ZIT5a3oK3aBBz8U+ZVb1ExcfGdWXiryKMWbHoxKgODMMcwg5MkMJDFAqbm9V8b+gyENxGsaXwO5LChKjmOS1qx0NaWKAuUc6iq0MNelrNFCjgagGXDoZqqJ+bcadYqifTXsVQt6E8hkj7QoONmUz2jgRbJwzMfboXnNoggUWvrX4Lauz9/i5qr9Ulcf0VwsA+6+08v+9vzHnCnOKsJtzyoCK8ty/+b+x36qnWOrHI7sc6pWE1PLtmB1LWrsAWDcfWDsPWDcv9+/aP4C1vwN1NgTqtAFqtwHqtAZqs/9aAXVaAaVN/WWbrP8Q+4nKnkPL3bTbS8g/hzCZMRslJW21nVF6DzkHq8nvMSibMdUgZMPZkKQcVWTFdX0okXmL2xWMkW7fwmo4TSpHGFVkO5an0sY+xUhhWvaqQlJkWT7fnwoZGbdsH89KLCJvxv7nD67KSSlJ/+RmDxPHSjwvmnwWy4zjxK9fVkgUJ5FukdMgwW8lJwq1f6uQCdT+aPrexfhls/kodHkmfWT1XtYtJeuXAK4eRBZj/dZtxkTYf9a/xfGB+lt2DIHbVWv1ZeMMsXCyayPT1YGjRIVcSJMTRBwvdEitLJBVNkixNOTJuPwknCV5zjCX44/OySD0a9N6ivSeKy/itAuQ/6b1ofBei/ji54Ws7adQ5SVZP1iOB+r1oYrDxAHSRHmmjp9sOUOzOrMkO+KeNqcJJ6CnHm6SVMIhg02SwrOtdR5SIscOvY9WnAEuyrWpnwN7jIgsKz9IJCnPlX3m974pcfyQ124yjhPVpl533Etz5FOlzlD/4Qaz0Blk7jiL2L8SHReh2m4S+0zDXk1yUw2UNxBtA5kKzPg9tX5iaIKCJLMNTWZc9ZriajSQqgZs7T8OEsDUf1OtoGXmVH3InCri+KP6bSmSVXIb+YtAXipHSGocJeL6XFzv8JteG2dEGpwlKmehzDlosb8K2Zeuf2dhz1mXX8XKo3bv/PJO57SJu36nOm2E/kIdbrTTBee08fLjnW1B/xD6g4vx047DRPQs6WBlLiNEsnLSzl8V2XNRbtr1ETxx0j1RDaeJuzPyGbdnxPNMgXe6sFsTMiyr8cDkaaYgTRz2b1fIE6sBnewVI+IfXeZnVRH57FYopEks5JnJHk3v49hr2s1aXZApaSFB0tY/EVlSEHt1GQk2IVVcbs5SQowkQvRZ1C+TyLVpnWBj96ZxL433OvnSiIwn0Vca9VchbXTjSZpyCOWGzJ3rj6b5nswxolt7JOz/1Y2zhMRZROlPSewn7fyd9wcVh0maEVJhcU7lNCGv6WWDGGVTaTEZhJwQGqRJnL1D5BtKxZ0UJGxeKJFZl+WKiwdZJDyr8sTB1WG5Ec+pDGkiTiaO7TdUPdOkz96nxGkiHWaytnfbtrWRL81xlCo3BSlDbWBqmcWUjtJe1PoXQ3sWk25rZKnaGrBBitj2o6qomST6KMZJMx3HAAAHYUlEQVT6msY1/n0h5E8on3Wk3bSO0m3+EiJLYnUfnXPSRSRdbPOE7ZHYhHTlJ85ckkE1L4/KWSIG1W3MIGTXlP6j2GerfMeh5aukP0RORri0E0ERZA4T8UyP8sy1BSeH0cNFibxRNntUD5gOKSAOlnHKtakPoTxjZNs3nPWO04SbRUnHwqj2IaZz3J7G/lBs5VdVefhIk+nMeA3HidZbRrrNiu+PbFwTf3MTnPFqxMC5GCwWKc5Gi0iWKdKV6vsEHCgmzgolB5lFkMBToyvkSVrIj6Ty2erDt2dRv6b2cPI+S6SHCQli+17sv9TfsmMHpvFF0//JkWuL3W615igR+5fC/qXjTdx1luw7G+dFFsgSnTyFLl/FKZOgPWo4SyoXLUrkl7j/8hOqnBhkzpIU2jM/vNn07wT2k3p5lv2RzmlHRZjEiKwpI+n85Mi5tqhIE5Inil/c8c4NwyZX9LRpf3MVDBaTESdG0GkMHCYk9coixSoBXXjZKJFpF+WYGpTCueBCjoT6NR3RJvUHZgiO+wd5rSfjNBEHeYoTjtt0WPUnrg1D/Ykb/JT9yx+8XZgBOQ+b/mEKhZELTZCQaqCU/lYM9bFVBbX+4nhEQdqZ9GF6b1uXmvTrtwZM9hT3vSy0aJqfVe+LuYWo+uHmYyXHWyHqWcXkt7ryWJzvXa0n+PWFsF7QbmJtnDM1nCXxegMF6SHO3/FKyn2l6j+6/l5E5Rm7v86+E/QvZTPxzhOhv8SdPqTIEm5DYQquJWmuEKSeq0AeYVJa0jY+p0PaHA4mGJ3KORLXA5Z2fVSReb7cOAgWYn2lm9gaTpP49k9pTzFymWL7kuB0aZZfbPpIIg8B6WVCBhmRYIbIQ6yBn+wlixNSpwzImnxVXjSbigqLp1SRHxaR/EJzSkjLVwUJVJHPhM1LGn8KYHaJ5TLpK4tIcsJxmx5J45BgFvZvzN+lcyVxg2Zg6BZjmpVTwQL5aJqfEke2xfGFuA5NJJcsEp5G5N3U32zGsSz0UkycEJzte9O1BdKTjPzS9a+E40MNZ4l/NXAa/Vtmp2n0D+f9gUeY6CJrFgO/MalhMU9FmpD3BDWcJsYm0SagKDpZCfqvZeVnXZ44+DosX4k80cGcM1jrRWBzusVDShwnUjUX2h5NbW8jHwlaZirQ8XuK/Cn2B8e1sc+OghxKuBjLC1WM7W+vsZovstKALjIap99SIrtZ1S2LcpL02yzksy3Dpj62ebtIn1A+YyRdgdwmF6vbpNk4Q+Kux2yckX57uARaGMnpeEW6sAcxj6zHn2peXlXiLBGnK5UvXXS2ZclZIiJNSkrmlFSsnjEbJSVtw1fz6DZr3CgWVKZgnCaF4kxxEHnO910xMhUTaWKMZPsWWcNpUjlqUyPTpMhxoTlNKJwi1DP+psgK5T0lsp2lPBT9qJBA3Gju9R/xNzf6aycti8gg9fhRrP6skd9qEWW5SQv1t7icHdyiywTLpHIYGSPjlPnQZvFbDPnF1b9k/nfCyVHV5Klq7Z2mvMFmTsUxpHpfBThJxPGwWnCUiPOVZH5Trk8LgaSy5CQgrdeSRLQLLU/G5VdlzhJS/zWt31TrP47DJ0hCXf+RkF06TpEk9iuu350jMXKIIiPnmY4DKUn9LOtDX//JOExEV4/sTHsMb6Myks5Ppnmr85XNL45lk6vuvWLyDg2mNZwm9JaURV659qrcRdKz1KakRHqzLt+iPJX4Wk8qZTPIb7Zi9BfyHreqcJrUcJw46nBCNlQDls0PptBgOhK7zZVaf3KHJoQsVeOLSZ+2791qqiY3W/27Si+LmNraoyp9VWpVqj6T6CtLfaRRnzTlF+TVHi9KwKEQe3gkcjoEwRCvOpRjP3H3J5zTycuCd2by+yEmSPDbdv8jpA81vw6plsV4QEF6uITSZF1fx+UZhwOifXvOIw2Fi6l/RZyoEqeGE3t10D+shjuKPXpjgo8wCThMpLfh2Hp60uYAocDfKBFwar3Srg+FY8FlfYQIgbST1HCa1HCaUPuHbbqs+2+Ry2dEhvmDuTJy4XdgcVLVThhkrxlhk0/GP1MaXlKeaha3mhHDiasK8iT1SGka84ptf6tJX7k5E9qDHvmy4wigIiuN5Sfog5FP0x5H0sjfov5VjqOkEJwgNpHvQshHiVynwflgQuIWAyeE6Dzi+ps43pA5SlTnNmT9znH/DiGJZU6GNOYtin25LLe6lZd6fWQcJqIxyhbXFhOFMalu8c4NiibPFXkPkAKnSWhNb4J35fH8Rs3QElAqTsuJlirr8rK2R0p54uBM0xwplRKJpYPxx9yLxppjKJuslDhNpE4BG3u08iqQmss+UVWTV9UfxAGZUq9i0L99iyX7goKUi9URLZxZKqfT+tgeSVrTGOpLSqqQYCBXLZCS1LfYv03Sb4q9bkw+m/oVQ30okVoNcsB597LZXFqq22a6k0XmlcdcDEiSRM1MaZ9EBRg+zrr8rMsT51lZ+S71K+QfCqppkCQ2w0rIzh1y/pj28977tNvPMv8SzPl/0vA506rXPE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1123"/>
          <a:stretch/>
        </p:blipFill>
        <p:spPr bwMode="auto">
          <a:xfrm>
            <a:off x="0" y="1"/>
            <a:ext cx="9144000" cy="591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57600" y="4343400"/>
            <a:ext cx="3048000" cy="369332"/>
          </a:xfrm>
          <a:prstGeom prst="rect">
            <a:avLst/>
          </a:prstGeom>
          <a:noFill/>
        </p:spPr>
        <p:txBody>
          <a:bodyPr wrap="square" rtlCol="0">
            <a:spAutoFit/>
          </a:bodyPr>
          <a:lstStyle/>
          <a:p>
            <a:r>
              <a:rPr lang="en-US" dirty="0" smtClean="0">
                <a:latin typeface="Calibri" panose="020F0502020204030204" pitchFamily="34" charset="0"/>
              </a:rPr>
              <a:t>Reaction mixtures</a:t>
            </a:r>
            <a:endParaRPr lang="en-US" dirty="0">
              <a:latin typeface="Calibri" panose="020F0502020204030204" pitchFamily="34" charset="0"/>
            </a:endParaRPr>
          </a:p>
        </p:txBody>
      </p:sp>
    </p:spTree>
    <p:extLst>
      <p:ext uri="{BB962C8B-B14F-4D97-AF65-F5344CB8AC3E}">
        <p14:creationId xmlns:p14="http://schemas.microsoft.com/office/powerpoint/2010/main" val="50917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9642"/>
          <a:stretch/>
        </p:blipFill>
        <p:spPr bwMode="auto">
          <a:xfrm>
            <a:off x="0" y="2"/>
            <a:ext cx="9144000" cy="334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9822" b="10792"/>
          <a:stretch/>
        </p:blipFill>
        <p:spPr bwMode="auto">
          <a:xfrm>
            <a:off x="0" y="3978234"/>
            <a:ext cx="9144000" cy="195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57600" y="4343400"/>
            <a:ext cx="3048000" cy="369332"/>
          </a:xfrm>
          <a:prstGeom prst="rect">
            <a:avLst/>
          </a:prstGeom>
          <a:noFill/>
        </p:spPr>
        <p:txBody>
          <a:bodyPr wrap="square" rtlCol="0">
            <a:spAutoFit/>
          </a:bodyPr>
          <a:lstStyle/>
          <a:p>
            <a:r>
              <a:rPr lang="en-US" dirty="0" smtClean="0">
                <a:latin typeface="Calibri" panose="020F0502020204030204" pitchFamily="34" charset="0"/>
              </a:rPr>
              <a:t>Reaction mixtures</a:t>
            </a:r>
            <a:endParaRPr lang="en-US" dirty="0">
              <a:latin typeface="Calibri" panose="020F0502020204030204" pitchFamily="34" charset="0"/>
            </a:endParaRPr>
          </a:p>
        </p:txBody>
      </p:sp>
    </p:spTree>
    <p:extLst>
      <p:ext uri="{BB962C8B-B14F-4D97-AF65-F5344CB8AC3E}">
        <p14:creationId xmlns:p14="http://schemas.microsoft.com/office/powerpoint/2010/main" val="19949728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128"/>
          <a:stretch/>
        </p:blipFill>
        <p:spPr bwMode="auto">
          <a:xfrm>
            <a:off x="0" y="1"/>
            <a:ext cx="9144000" cy="5910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657600" y="4343400"/>
            <a:ext cx="3048000" cy="369332"/>
          </a:xfrm>
          <a:prstGeom prst="rect">
            <a:avLst/>
          </a:prstGeom>
          <a:noFill/>
        </p:spPr>
        <p:txBody>
          <a:bodyPr wrap="square" rtlCol="0">
            <a:spAutoFit/>
          </a:bodyPr>
          <a:lstStyle/>
          <a:p>
            <a:r>
              <a:rPr lang="en-US" dirty="0" smtClean="0">
                <a:latin typeface="Calibri" panose="020F0502020204030204" pitchFamily="34" charset="0"/>
              </a:rPr>
              <a:t>Reaction mixtures</a:t>
            </a:r>
            <a:endParaRPr lang="en-US" dirty="0">
              <a:latin typeface="Calibri" panose="020F0502020204030204" pitchFamily="34" charset="0"/>
            </a:endParaRPr>
          </a:p>
        </p:txBody>
      </p:sp>
    </p:spTree>
    <p:extLst>
      <p:ext uri="{BB962C8B-B14F-4D97-AF65-F5344CB8AC3E}">
        <p14:creationId xmlns:p14="http://schemas.microsoft.com/office/powerpoint/2010/main" val="40752235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b="48572"/>
          <a:stretch/>
        </p:blipFill>
        <p:spPr bwMode="auto">
          <a:xfrm>
            <a:off x="0" y="1"/>
            <a:ext cx="9144000" cy="3420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7143" b="11128"/>
          <a:stretch/>
        </p:blipFill>
        <p:spPr bwMode="auto">
          <a:xfrm>
            <a:off x="0" y="3800104"/>
            <a:ext cx="9144000" cy="211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57600" y="4343400"/>
            <a:ext cx="3048000" cy="369332"/>
          </a:xfrm>
          <a:prstGeom prst="rect">
            <a:avLst/>
          </a:prstGeom>
          <a:noFill/>
        </p:spPr>
        <p:txBody>
          <a:bodyPr wrap="square" rtlCol="0">
            <a:spAutoFit/>
          </a:bodyPr>
          <a:lstStyle/>
          <a:p>
            <a:r>
              <a:rPr lang="en-US" dirty="0" smtClean="0">
                <a:latin typeface="Calibri" panose="020F0502020204030204" pitchFamily="34" charset="0"/>
              </a:rPr>
              <a:t>Reaction mixtures</a:t>
            </a:r>
            <a:endParaRPr lang="en-US" dirty="0">
              <a:latin typeface="Calibri" panose="020F0502020204030204" pitchFamily="34" charset="0"/>
            </a:endParaRPr>
          </a:p>
        </p:txBody>
      </p:sp>
    </p:spTree>
    <p:extLst>
      <p:ext uri="{BB962C8B-B14F-4D97-AF65-F5344CB8AC3E}">
        <p14:creationId xmlns:p14="http://schemas.microsoft.com/office/powerpoint/2010/main" val="341734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457"/>
          <a:stretch/>
        </p:blipFill>
        <p:spPr bwMode="auto">
          <a:xfrm>
            <a:off x="0" y="2"/>
            <a:ext cx="9144000" cy="595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4409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hematic representation of models of DNA replication.&#10;&#10;1. Conservative. Replication produces one helix made entirely of old DNA and one helix made entirely of new DNA.&#10;&#10;2. Semi-conservative. Replication produces two helices that contain one old and one new DNA strand.&#10;&#10;3. Dispersive. Replication produces two helices in which the  individual strands are patchworks of old and new 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371474"/>
            <a:ext cx="5191125" cy="610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364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165"/>
          <a:stretch/>
        </p:blipFill>
        <p:spPr bwMode="auto">
          <a:xfrm>
            <a:off x="0" y="1"/>
            <a:ext cx="9144000" cy="550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733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464"/>
          <a:stretch/>
        </p:blipFill>
        <p:spPr bwMode="auto">
          <a:xfrm>
            <a:off x="0" y="1"/>
            <a:ext cx="9144000" cy="5887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6531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128"/>
          <a:stretch/>
        </p:blipFill>
        <p:spPr bwMode="auto">
          <a:xfrm>
            <a:off x="0" y="1"/>
            <a:ext cx="9144000" cy="5910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2249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470" t="20437" r="42320" b="6946"/>
          <a:stretch/>
        </p:blipFill>
        <p:spPr bwMode="auto">
          <a:xfrm>
            <a:off x="2092712" y="783771"/>
            <a:ext cx="4841488" cy="5312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19200" y="6260068"/>
            <a:ext cx="7391400" cy="369332"/>
          </a:xfrm>
          <a:prstGeom prst="rect">
            <a:avLst/>
          </a:prstGeom>
          <a:noFill/>
        </p:spPr>
        <p:txBody>
          <a:bodyPr wrap="square" rtlCol="0">
            <a:spAutoFit/>
          </a:bodyPr>
          <a:lstStyle/>
          <a:p>
            <a:r>
              <a:rPr lang="en-US" dirty="0" smtClean="0">
                <a:latin typeface="Calibri" panose="020F0502020204030204" pitchFamily="34" charset="0"/>
              </a:rPr>
              <a:t>Please write down the sequence of the DNA synthesized here </a:t>
            </a:r>
            <a:endParaRPr lang="en-US" dirty="0">
              <a:latin typeface="Calibri" panose="020F0502020204030204" pitchFamily="34" charset="0"/>
            </a:endParaRPr>
          </a:p>
        </p:txBody>
      </p:sp>
    </p:spTree>
    <p:extLst>
      <p:ext uri="{BB962C8B-B14F-4D97-AF65-F5344CB8AC3E}">
        <p14:creationId xmlns:p14="http://schemas.microsoft.com/office/powerpoint/2010/main" val="31246493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03"/>
          <a:stretch/>
        </p:blipFill>
        <p:spPr bwMode="auto">
          <a:xfrm>
            <a:off x="1828401" y="685800"/>
            <a:ext cx="6143703" cy="6142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228600" y="30480"/>
            <a:ext cx="8654933" cy="523220"/>
          </a:xfrm>
          <a:prstGeom prst="rect">
            <a:avLst/>
          </a:prstGeom>
          <a:noFill/>
        </p:spPr>
        <p:txBody>
          <a:bodyPr wrap="none" rtlCol="0">
            <a:spAutoFit/>
          </a:bodyPr>
          <a:lstStyle/>
          <a:p>
            <a:r>
              <a:rPr lang="en-US" sz="2800" b="1" dirty="0">
                <a:solidFill>
                  <a:srgbClr val="FF0000"/>
                </a:solidFill>
              </a:rPr>
              <a:t>Sequencing using denaturing gel-electrophoresis</a:t>
            </a:r>
          </a:p>
        </p:txBody>
      </p:sp>
    </p:spTree>
    <p:extLst>
      <p:ext uri="{BB962C8B-B14F-4D97-AF65-F5344CB8AC3E}">
        <p14:creationId xmlns:p14="http://schemas.microsoft.com/office/powerpoint/2010/main" val="14369642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337" r="46234" b="80031"/>
          <a:stretch/>
        </p:blipFill>
        <p:spPr bwMode="auto">
          <a:xfrm>
            <a:off x="609600" y="609600"/>
            <a:ext cx="3291840" cy="15924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337" r="70318" b="92648"/>
          <a:stretch/>
        </p:blipFill>
        <p:spPr bwMode="auto">
          <a:xfrm>
            <a:off x="4251960" y="632915"/>
            <a:ext cx="1507395" cy="586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337" t="7352" r="50608" b="85296"/>
          <a:stretch/>
        </p:blipFill>
        <p:spPr bwMode="auto">
          <a:xfrm>
            <a:off x="4271294" y="1295400"/>
            <a:ext cx="2967706" cy="586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p:cNvSpPr txBox="1"/>
          <p:nvPr/>
        </p:nvSpPr>
        <p:spPr>
          <a:xfrm>
            <a:off x="5715000" y="914400"/>
            <a:ext cx="293670" cy="261610"/>
          </a:xfrm>
          <a:prstGeom prst="rect">
            <a:avLst/>
          </a:prstGeom>
          <a:noFill/>
        </p:spPr>
        <p:txBody>
          <a:bodyPr wrap="none" rtlCol="0">
            <a:spAutoFit/>
          </a:bodyPr>
          <a:lstStyle/>
          <a:p>
            <a:r>
              <a:rPr lang="en-US" sz="1100" dirty="0" smtClean="0"/>
              <a:t>G</a:t>
            </a:r>
            <a:endParaRPr lang="en-US" sz="1100" dirty="0"/>
          </a:p>
        </p:txBody>
      </p:sp>
      <p:sp>
        <p:nvSpPr>
          <p:cNvPr id="6" name="TextBox 5"/>
          <p:cNvSpPr txBox="1"/>
          <p:nvPr/>
        </p:nvSpPr>
        <p:spPr>
          <a:xfrm>
            <a:off x="5834934" y="914400"/>
            <a:ext cx="279244" cy="261610"/>
          </a:xfrm>
          <a:prstGeom prst="rect">
            <a:avLst/>
          </a:prstGeom>
          <a:noFill/>
        </p:spPr>
        <p:txBody>
          <a:bodyPr wrap="none" rtlCol="0">
            <a:spAutoFit/>
          </a:bodyPr>
          <a:lstStyle/>
          <a:p>
            <a:r>
              <a:rPr lang="en-US" sz="1100" dirty="0"/>
              <a:t>A</a:t>
            </a:r>
          </a:p>
        </p:txBody>
      </p:sp>
      <p:sp>
        <p:nvSpPr>
          <p:cNvPr id="7" name="TextBox 6"/>
          <p:cNvSpPr txBox="1"/>
          <p:nvPr/>
        </p:nvSpPr>
        <p:spPr>
          <a:xfrm>
            <a:off x="5943600" y="914400"/>
            <a:ext cx="271228" cy="261610"/>
          </a:xfrm>
          <a:prstGeom prst="rect">
            <a:avLst/>
          </a:prstGeom>
          <a:noFill/>
        </p:spPr>
        <p:txBody>
          <a:bodyPr wrap="none" rtlCol="0">
            <a:spAutoFit/>
          </a:bodyPr>
          <a:lstStyle/>
          <a:p>
            <a:r>
              <a:rPr lang="en-US" sz="1100" dirty="0" smtClean="0"/>
              <a:t>T</a:t>
            </a:r>
            <a:endParaRPr lang="en-US" sz="1100" dirty="0"/>
          </a:p>
        </p:txBody>
      </p:sp>
      <p:sp>
        <p:nvSpPr>
          <p:cNvPr id="8" name="TextBox 7"/>
          <p:cNvSpPr txBox="1"/>
          <p:nvPr/>
        </p:nvSpPr>
        <p:spPr>
          <a:xfrm>
            <a:off x="6019800" y="914400"/>
            <a:ext cx="271228" cy="261610"/>
          </a:xfrm>
          <a:prstGeom prst="rect">
            <a:avLst/>
          </a:prstGeom>
          <a:noFill/>
        </p:spPr>
        <p:txBody>
          <a:bodyPr wrap="none" rtlCol="0">
            <a:spAutoFit/>
          </a:bodyPr>
          <a:lstStyle/>
          <a:p>
            <a:r>
              <a:rPr lang="en-US" sz="1100" dirty="0" smtClean="0"/>
              <a:t>T</a:t>
            </a:r>
            <a:endParaRPr lang="en-US" sz="1100" dirty="0"/>
          </a:p>
        </p:txBody>
      </p:sp>
      <p:sp>
        <p:nvSpPr>
          <p:cNvPr id="9" name="TextBox 8"/>
          <p:cNvSpPr txBox="1"/>
          <p:nvPr/>
        </p:nvSpPr>
        <p:spPr>
          <a:xfrm>
            <a:off x="6129572" y="914400"/>
            <a:ext cx="287258" cy="261610"/>
          </a:xfrm>
          <a:prstGeom prst="rect">
            <a:avLst/>
          </a:prstGeom>
          <a:noFill/>
        </p:spPr>
        <p:txBody>
          <a:bodyPr wrap="none" rtlCol="0">
            <a:spAutoFit/>
          </a:bodyPr>
          <a:lstStyle/>
          <a:p>
            <a:r>
              <a:rPr lang="en-US" sz="1100" dirty="0"/>
              <a:t>C</a:t>
            </a:r>
          </a:p>
        </p:txBody>
      </p:sp>
      <p:sp>
        <p:nvSpPr>
          <p:cNvPr id="10" name="TextBox 9"/>
          <p:cNvSpPr txBox="1"/>
          <p:nvPr/>
        </p:nvSpPr>
        <p:spPr>
          <a:xfrm>
            <a:off x="6253099" y="914400"/>
            <a:ext cx="293670" cy="261610"/>
          </a:xfrm>
          <a:prstGeom prst="rect">
            <a:avLst/>
          </a:prstGeom>
          <a:noFill/>
        </p:spPr>
        <p:txBody>
          <a:bodyPr wrap="none" rtlCol="0">
            <a:spAutoFit/>
          </a:bodyPr>
          <a:lstStyle/>
          <a:p>
            <a:r>
              <a:rPr lang="en-US" sz="1100" dirty="0" smtClean="0"/>
              <a:t>G</a:t>
            </a:r>
            <a:endParaRPr lang="en-US" sz="1100" dirty="0"/>
          </a:p>
        </p:txBody>
      </p:sp>
      <p:sp>
        <p:nvSpPr>
          <p:cNvPr id="11" name="TextBox 10"/>
          <p:cNvSpPr txBox="1"/>
          <p:nvPr/>
        </p:nvSpPr>
        <p:spPr>
          <a:xfrm>
            <a:off x="6352763" y="914400"/>
            <a:ext cx="279244" cy="261610"/>
          </a:xfrm>
          <a:prstGeom prst="rect">
            <a:avLst/>
          </a:prstGeom>
          <a:noFill/>
        </p:spPr>
        <p:txBody>
          <a:bodyPr wrap="none" rtlCol="0">
            <a:spAutoFit/>
          </a:bodyPr>
          <a:lstStyle/>
          <a:p>
            <a:r>
              <a:rPr lang="en-US" sz="1100" dirty="0"/>
              <a:t>A</a:t>
            </a:r>
          </a:p>
        </p:txBody>
      </p:sp>
      <p:sp>
        <p:nvSpPr>
          <p:cNvPr id="12" name="TextBox 11"/>
          <p:cNvSpPr txBox="1"/>
          <p:nvPr/>
        </p:nvSpPr>
        <p:spPr>
          <a:xfrm>
            <a:off x="6446793" y="914400"/>
            <a:ext cx="293670" cy="261610"/>
          </a:xfrm>
          <a:prstGeom prst="rect">
            <a:avLst/>
          </a:prstGeom>
          <a:noFill/>
        </p:spPr>
        <p:txBody>
          <a:bodyPr wrap="none" rtlCol="0">
            <a:spAutoFit/>
          </a:bodyPr>
          <a:lstStyle/>
          <a:p>
            <a:r>
              <a:rPr lang="en-US" sz="1100" dirty="0" smtClean="0"/>
              <a:t>G</a:t>
            </a:r>
            <a:endParaRPr lang="en-US" sz="1100" dirty="0"/>
          </a:p>
        </p:txBody>
      </p:sp>
      <p:sp>
        <p:nvSpPr>
          <p:cNvPr id="13" name="TextBox 12"/>
          <p:cNvSpPr txBox="1"/>
          <p:nvPr/>
        </p:nvSpPr>
        <p:spPr>
          <a:xfrm>
            <a:off x="6553200" y="914400"/>
            <a:ext cx="287258" cy="261610"/>
          </a:xfrm>
          <a:prstGeom prst="rect">
            <a:avLst/>
          </a:prstGeom>
          <a:noFill/>
        </p:spPr>
        <p:txBody>
          <a:bodyPr wrap="none" rtlCol="0">
            <a:spAutoFit/>
          </a:bodyPr>
          <a:lstStyle/>
          <a:p>
            <a:r>
              <a:rPr lang="en-US" sz="1100" dirty="0"/>
              <a:t>C</a:t>
            </a:r>
          </a:p>
        </p:txBody>
      </p:sp>
      <p:sp>
        <p:nvSpPr>
          <p:cNvPr id="14" name="TextBox 13"/>
          <p:cNvSpPr txBox="1"/>
          <p:nvPr/>
        </p:nvSpPr>
        <p:spPr>
          <a:xfrm>
            <a:off x="6646942" y="914400"/>
            <a:ext cx="271228" cy="261610"/>
          </a:xfrm>
          <a:prstGeom prst="rect">
            <a:avLst/>
          </a:prstGeom>
          <a:noFill/>
        </p:spPr>
        <p:txBody>
          <a:bodyPr wrap="none" rtlCol="0">
            <a:spAutoFit/>
          </a:bodyPr>
          <a:lstStyle/>
          <a:p>
            <a:r>
              <a:rPr lang="en-US" sz="1100" dirty="0" smtClean="0"/>
              <a:t>T</a:t>
            </a:r>
            <a:endParaRPr lang="en-US" sz="1100" dirty="0"/>
          </a:p>
        </p:txBody>
      </p:sp>
      <p:sp>
        <p:nvSpPr>
          <p:cNvPr id="15" name="TextBox 14"/>
          <p:cNvSpPr txBox="1"/>
          <p:nvPr/>
        </p:nvSpPr>
        <p:spPr>
          <a:xfrm>
            <a:off x="6739172" y="914400"/>
            <a:ext cx="293670" cy="261610"/>
          </a:xfrm>
          <a:prstGeom prst="rect">
            <a:avLst/>
          </a:prstGeom>
          <a:noFill/>
        </p:spPr>
        <p:txBody>
          <a:bodyPr wrap="none" rtlCol="0">
            <a:spAutoFit/>
          </a:bodyPr>
          <a:lstStyle/>
          <a:p>
            <a:r>
              <a:rPr lang="en-US" sz="1100" dirty="0"/>
              <a:t>G</a:t>
            </a:r>
          </a:p>
        </p:txBody>
      </p:sp>
      <p:sp>
        <p:nvSpPr>
          <p:cNvPr id="16" name="TextBox 15"/>
          <p:cNvSpPr txBox="1"/>
          <p:nvPr/>
        </p:nvSpPr>
        <p:spPr>
          <a:xfrm>
            <a:off x="6858000" y="914400"/>
            <a:ext cx="279244" cy="261610"/>
          </a:xfrm>
          <a:prstGeom prst="rect">
            <a:avLst/>
          </a:prstGeom>
          <a:noFill/>
        </p:spPr>
        <p:txBody>
          <a:bodyPr wrap="none" rtlCol="0">
            <a:spAutoFit/>
          </a:bodyPr>
          <a:lstStyle/>
          <a:p>
            <a:r>
              <a:rPr lang="en-US" sz="1100" dirty="0"/>
              <a:t>A</a:t>
            </a:r>
          </a:p>
        </p:txBody>
      </p:sp>
      <p:pic>
        <p:nvPicPr>
          <p:cNvPr id="17" name="Picture 1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579" t="14446" r="50366" b="80031"/>
          <a:stretch/>
        </p:blipFill>
        <p:spPr bwMode="auto">
          <a:xfrm>
            <a:off x="4271294" y="1881685"/>
            <a:ext cx="2967706" cy="440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TextBox 17"/>
          <p:cNvSpPr txBox="1"/>
          <p:nvPr/>
        </p:nvSpPr>
        <p:spPr>
          <a:xfrm>
            <a:off x="609600" y="2667000"/>
            <a:ext cx="941283" cy="338554"/>
          </a:xfrm>
          <a:prstGeom prst="rect">
            <a:avLst/>
          </a:prstGeom>
          <a:noFill/>
        </p:spPr>
        <p:txBody>
          <a:bodyPr wrap="none" rtlCol="0">
            <a:spAutoFit/>
          </a:bodyPr>
          <a:lstStyle/>
          <a:p>
            <a:r>
              <a:rPr lang="en-US" sz="1600" dirty="0" smtClean="0"/>
              <a:t>+</a:t>
            </a:r>
            <a:r>
              <a:rPr lang="en-US" sz="1600" dirty="0" err="1" smtClean="0"/>
              <a:t>ddCTP</a:t>
            </a:r>
            <a:endParaRPr lang="en-US" sz="1600" dirty="0"/>
          </a:p>
        </p:txBody>
      </p:sp>
      <p:sp>
        <p:nvSpPr>
          <p:cNvPr id="19" name="TextBox 18"/>
          <p:cNvSpPr txBox="1"/>
          <p:nvPr/>
        </p:nvSpPr>
        <p:spPr>
          <a:xfrm>
            <a:off x="2792517" y="2667000"/>
            <a:ext cx="954107" cy="338554"/>
          </a:xfrm>
          <a:prstGeom prst="rect">
            <a:avLst/>
          </a:prstGeom>
          <a:noFill/>
        </p:spPr>
        <p:txBody>
          <a:bodyPr wrap="none" rtlCol="0">
            <a:spAutoFit/>
          </a:bodyPr>
          <a:lstStyle/>
          <a:p>
            <a:r>
              <a:rPr lang="en-US" sz="1600" dirty="0" smtClean="0"/>
              <a:t>+</a:t>
            </a:r>
            <a:r>
              <a:rPr lang="en-US" sz="1600" dirty="0" err="1" smtClean="0"/>
              <a:t>ddGTP</a:t>
            </a:r>
            <a:endParaRPr lang="en-US" sz="1600" dirty="0"/>
          </a:p>
        </p:txBody>
      </p:sp>
      <p:sp>
        <p:nvSpPr>
          <p:cNvPr id="20" name="TextBox 19"/>
          <p:cNvSpPr txBox="1"/>
          <p:nvPr/>
        </p:nvSpPr>
        <p:spPr>
          <a:xfrm>
            <a:off x="5218093" y="2633246"/>
            <a:ext cx="914802" cy="338554"/>
          </a:xfrm>
          <a:prstGeom prst="rect">
            <a:avLst/>
          </a:prstGeom>
          <a:noFill/>
        </p:spPr>
        <p:txBody>
          <a:bodyPr wrap="none" rtlCol="0">
            <a:spAutoFit/>
          </a:bodyPr>
          <a:lstStyle/>
          <a:p>
            <a:r>
              <a:rPr lang="en-US" sz="1600" dirty="0" smtClean="0"/>
              <a:t>+</a:t>
            </a:r>
            <a:r>
              <a:rPr lang="en-US" sz="1600" dirty="0" err="1" smtClean="0"/>
              <a:t>ddATP</a:t>
            </a:r>
            <a:endParaRPr lang="en-US" sz="1600" dirty="0"/>
          </a:p>
        </p:txBody>
      </p:sp>
      <p:sp>
        <p:nvSpPr>
          <p:cNvPr id="21" name="TextBox 20"/>
          <p:cNvSpPr txBox="1"/>
          <p:nvPr/>
        </p:nvSpPr>
        <p:spPr>
          <a:xfrm>
            <a:off x="7467198" y="2590800"/>
            <a:ext cx="918841" cy="338554"/>
          </a:xfrm>
          <a:prstGeom prst="rect">
            <a:avLst/>
          </a:prstGeom>
          <a:noFill/>
        </p:spPr>
        <p:txBody>
          <a:bodyPr wrap="none" rtlCol="0">
            <a:spAutoFit/>
          </a:bodyPr>
          <a:lstStyle/>
          <a:p>
            <a:r>
              <a:rPr lang="en-US" sz="1600" dirty="0" smtClean="0"/>
              <a:t>+</a:t>
            </a:r>
            <a:r>
              <a:rPr lang="en-US" sz="1600" dirty="0" err="1" smtClean="0"/>
              <a:t>ddTTP</a:t>
            </a:r>
            <a:endParaRPr lang="en-US" sz="1600" dirty="0"/>
          </a:p>
        </p:txBody>
      </p:sp>
      <p:pic>
        <p:nvPicPr>
          <p:cNvPr id="1026" name="Picture 2" descr="Recombigen Micro centrifuge Tube 1.5 ml conical - Pack of 500 pcs:  Amazon.in: Industrial &amp; Scientif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350982"/>
            <a:ext cx="365760" cy="3160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ecombigen Micro centrifuge Tube 1.5 ml conical - Pack of 500 pcs:  Amazon.in: Industrial &amp; Scientif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3240" y="2362200"/>
            <a:ext cx="365760" cy="3160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ecombigen Micro centrifuge Tube 1.5 ml conical - Pack of 500 pcs:  Amazon.in: Industrial &amp; Scientif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1640" y="2362200"/>
            <a:ext cx="365760" cy="31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combigen Micro centrifuge Tube 1.5 ml conical - Pack of 500 pcs:  Amazon.in: Industrial &amp; Scientif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7640" y="2362200"/>
            <a:ext cx="365760" cy="316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22508" y="3048000"/>
            <a:ext cx="1006494" cy="307777"/>
          </a:xfrm>
          <a:prstGeom prst="rect">
            <a:avLst/>
          </a:prstGeom>
          <a:noFill/>
        </p:spPr>
        <p:txBody>
          <a:bodyPr wrap="none" rtlCol="0">
            <a:spAutoFit/>
          </a:bodyPr>
          <a:lstStyle/>
          <a:p>
            <a:r>
              <a:rPr lang="en-US" sz="1400" dirty="0" err="1" smtClean="0"/>
              <a:t>GATT</a:t>
            </a:r>
            <a:r>
              <a:rPr lang="en-US" sz="1400" b="1" dirty="0" err="1" smtClean="0"/>
              <a:t>ddC</a:t>
            </a:r>
            <a:endParaRPr lang="en-US" sz="1400" b="1" dirty="0"/>
          </a:p>
        </p:txBody>
      </p:sp>
      <p:sp>
        <p:nvSpPr>
          <p:cNvPr id="28" name="TextBox 27"/>
          <p:cNvSpPr txBox="1"/>
          <p:nvPr/>
        </p:nvSpPr>
        <p:spPr>
          <a:xfrm>
            <a:off x="609600" y="3349823"/>
            <a:ext cx="1525867" cy="307777"/>
          </a:xfrm>
          <a:prstGeom prst="rect">
            <a:avLst/>
          </a:prstGeom>
          <a:noFill/>
        </p:spPr>
        <p:txBody>
          <a:bodyPr wrap="none" rtlCol="0">
            <a:spAutoFit/>
          </a:bodyPr>
          <a:lstStyle/>
          <a:p>
            <a:r>
              <a:rPr lang="en-US" sz="1400" dirty="0" err="1" smtClean="0"/>
              <a:t>GATTCGAG</a:t>
            </a:r>
            <a:r>
              <a:rPr lang="en-US" sz="1400" b="1" dirty="0" err="1" smtClean="0"/>
              <a:t>ddC</a:t>
            </a:r>
            <a:endParaRPr lang="en-US" sz="1400" b="1" dirty="0"/>
          </a:p>
        </p:txBody>
      </p:sp>
      <p:sp>
        <p:nvSpPr>
          <p:cNvPr id="27" name="TextBox 26"/>
          <p:cNvSpPr txBox="1"/>
          <p:nvPr/>
        </p:nvSpPr>
        <p:spPr>
          <a:xfrm>
            <a:off x="2829900" y="3045023"/>
            <a:ext cx="542136" cy="307777"/>
          </a:xfrm>
          <a:prstGeom prst="rect">
            <a:avLst/>
          </a:prstGeom>
          <a:noFill/>
        </p:spPr>
        <p:txBody>
          <a:bodyPr wrap="none" rtlCol="0">
            <a:spAutoFit/>
          </a:bodyPr>
          <a:lstStyle/>
          <a:p>
            <a:r>
              <a:rPr lang="en-US" sz="1400" b="1" dirty="0" err="1" smtClean="0"/>
              <a:t>ddG</a:t>
            </a:r>
            <a:endParaRPr lang="en-US" sz="1400" b="1" dirty="0"/>
          </a:p>
        </p:txBody>
      </p:sp>
      <p:sp>
        <p:nvSpPr>
          <p:cNvPr id="30" name="TextBox 29"/>
          <p:cNvSpPr txBox="1"/>
          <p:nvPr/>
        </p:nvSpPr>
        <p:spPr>
          <a:xfrm>
            <a:off x="2819400" y="3361491"/>
            <a:ext cx="1136337" cy="307777"/>
          </a:xfrm>
          <a:prstGeom prst="rect">
            <a:avLst/>
          </a:prstGeom>
          <a:noFill/>
        </p:spPr>
        <p:txBody>
          <a:bodyPr wrap="none" rtlCol="0">
            <a:spAutoFit/>
          </a:bodyPr>
          <a:lstStyle/>
          <a:p>
            <a:r>
              <a:rPr lang="en-US" sz="1400" dirty="0" err="1" smtClean="0"/>
              <a:t>GATTC</a:t>
            </a:r>
            <a:r>
              <a:rPr lang="en-US" sz="1400" b="1" dirty="0" err="1" smtClean="0"/>
              <a:t>ddG</a:t>
            </a:r>
            <a:endParaRPr lang="en-US" sz="1400" b="1" dirty="0"/>
          </a:p>
        </p:txBody>
      </p:sp>
      <p:sp>
        <p:nvSpPr>
          <p:cNvPr id="31" name="TextBox 30"/>
          <p:cNvSpPr txBox="1"/>
          <p:nvPr/>
        </p:nvSpPr>
        <p:spPr>
          <a:xfrm>
            <a:off x="2819400" y="3666291"/>
            <a:ext cx="1396023" cy="307777"/>
          </a:xfrm>
          <a:prstGeom prst="rect">
            <a:avLst/>
          </a:prstGeom>
          <a:noFill/>
        </p:spPr>
        <p:txBody>
          <a:bodyPr wrap="none" rtlCol="0">
            <a:spAutoFit/>
          </a:bodyPr>
          <a:lstStyle/>
          <a:p>
            <a:r>
              <a:rPr lang="en-US" sz="1400" dirty="0" err="1" smtClean="0"/>
              <a:t>GATTCGA</a:t>
            </a:r>
            <a:r>
              <a:rPr lang="en-US" sz="1400" b="1" dirty="0" err="1" smtClean="0"/>
              <a:t>ddG</a:t>
            </a:r>
            <a:endParaRPr lang="en-US" sz="1400" b="1" dirty="0"/>
          </a:p>
        </p:txBody>
      </p:sp>
      <p:sp>
        <p:nvSpPr>
          <p:cNvPr id="32" name="TextBox 31"/>
          <p:cNvSpPr txBox="1"/>
          <p:nvPr/>
        </p:nvSpPr>
        <p:spPr>
          <a:xfrm>
            <a:off x="2819400" y="3959423"/>
            <a:ext cx="1774332" cy="307777"/>
          </a:xfrm>
          <a:prstGeom prst="rect">
            <a:avLst/>
          </a:prstGeom>
          <a:noFill/>
        </p:spPr>
        <p:txBody>
          <a:bodyPr wrap="none" rtlCol="0">
            <a:spAutoFit/>
          </a:bodyPr>
          <a:lstStyle/>
          <a:p>
            <a:r>
              <a:rPr lang="en-US" sz="1400" dirty="0" err="1" smtClean="0"/>
              <a:t>GATTCGAGCT</a:t>
            </a:r>
            <a:r>
              <a:rPr lang="en-US" sz="1400" b="1" dirty="0" err="1" smtClean="0"/>
              <a:t>ddG</a:t>
            </a:r>
            <a:endParaRPr lang="en-US" sz="1400" b="1" dirty="0"/>
          </a:p>
        </p:txBody>
      </p:sp>
      <p:sp>
        <p:nvSpPr>
          <p:cNvPr id="29" name="TextBox 28"/>
          <p:cNvSpPr txBox="1"/>
          <p:nvPr/>
        </p:nvSpPr>
        <p:spPr>
          <a:xfrm>
            <a:off x="5218093" y="3048000"/>
            <a:ext cx="671979" cy="307777"/>
          </a:xfrm>
          <a:prstGeom prst="rect">
            <a:avLst/>
          </a:prstGeom>
          <a:noFill/>
        </p:spPr>
        <p:txBody>
          <a:bodyPr wrap="none" rtlCol="0">
            <a:spAutoFit/>
          </a:bodyPr>
          <a:lstStyle/>
          <a:p>
            <a:r>
              <a:rPr lang="en-US" sz="1400" dirty="0" err="1" smtClean="0"/>
              <a:t>G</a:t>
            </a:r>
            <a:r>
              <a:rPr lang="en-US" sz="1400" b="1" dirty="0" err="1" smtClean="0"/>
              <a:t>ddA</a:t>
            </a:r>
            <a:endParaRPr lang="en-US" sz="1400" b="1" dirty="0"/>
          </a:p>
        </p:txBody>
      </p:sp>
      <p:sp>
        <p:nvSpPr>
          <p:cNvPr id="34" name="TextBox 33"/>
          <p:cNvSpPr txBox="1"/>
          <p:nvPr/>
        </p:nvSpPr>
        <p:spPr>
          <a:xfrm>
            <a:off x="5245229" y="3364468"/>
            <a:ext cx="1266180" cy="307777"/>
          </a:xfrm>
          <a:prstGeom prst="rect">
            <a:avLst/>
          </a:prstGeom>
          <a:noFill/>
        </p:spPr>
        <p:txBody>
          <a:bodyPr wrap="none" rtlCol="0">
            <a:spAutoFit/>
          </a:bodyPr>
          <a:lstStyle/>
          <a:p>
            <a:r>
              <a:rPr lang="en-US" sz="1400" dirty="0" err="1" smtClean="0"/>
              <a:t>GATTCG</a:t>
            </a:r>
            <a:r>
              <a:rPr lang="en-US" sz="1400" b="1" dirty="0" err="1" smtClean="0"/>
              <a:t>ddA</a:t>
            </a:r>
            <a:endParaRPr lang="en-US" sz="1400" b="1" dirty="0"/>
          </a:p>
        </p:txBody>
      </p:sp>
      <p:sp>
        <p:nvSpPr>
          <p:cNvPr id="35" name="TextBox 34"/>
          <p:cNvSpPr txBox="1"/>
          <p:nvPr/>
        </p:nvSpPr>
        <p:spPr>
          <a:xfrm>
            <a:off x="5257800" y="3702914"/>
            <a:ext cx="1904176" cy="307777"/>
          </a:xfrm>
          <a:prstGeom prst="rect">
            <a:avLst/>
          </a:prstGeom>
          <a:noFill/>
        </p:spPr>
        <p:txBody>
          <a:bodyPr wrap="none" rtlCol="0">
            <a:spAutoFit/>
          </a:bodyPr>
          <a:lstStyle/>
          <a:p>
            <a:r>
              <a:rPr lang="en-US" sz="1400" dirty="0" err="1" smtClean="0"/>
              <a:t>GATTCGAGCTG</a:t>
            </a:r>
            <a:r>
              <a:rPr lang="en-US" sz="1400" b="1" dirty="0" err="1" smtClean="0"/>
              <a:t>ddA</a:t>
            </a:r>
            <a:endParaRPr lang="en-US" sz="1400" b="1" dirty="0"/>
          </a:p>
        </p:txBody>
      </p:sp>
      <p:sp>
        <p:nvSpPr>
          <p:cNvPr id="36" name="TextBox 35"/>
          <p:cNvSpPr txBox="1"/>
          <p:nvPr/>
        </p:nvSpPr>
        <p:spPr>
          <a:xfrm>
            <a:off x="7467600" y="3045023"/>
            <a:ext cx="771365" cy="307777"/>
          </a:xfrm>
          <a:prstGeom prst="rect">
            <a:avLst/>
          </a:prstGeom>
          <a:noFill/>
        </p:spPr>
        <p:txBody>
          <a:bodyPr wrap="none" rtlCol="0">
            <a:spAutoFit/>
          </a:bodyPr>
          <a:lstStyle/>
          <a:p>
            <a:r>
              <a:rPr lang="en-US" sz="1400" dirty="0" err="1" smtClean="0"/>
              <a:t>GA</a:t>
            </a:r>
            <a:r>
              <a:rPr lang="en-US" sz="1400" b="1" dirty="0" err="1" smtClean="0"/>
              <a:t>ddT</a:t>
            </a:r>
            <a:endParaRPr lang="en-US" sz="1400" b="1" dirty="0"/>
          </a:p>
        </p:txBody>
      </p:sp>
      <p:sp>
        <p:nvSpPr>
          <p:cNvPr id="37" name="TextBox 36"/>
          <p:cNvSpPr txBox="1"/>
          <p:nvPr/>
        </p:nvSpPr>
        <p:spPr>
          <a:xfrm>
            <a:off x="7485252" y="3349823"/>
            <a:ext cx="867032" cy="307777"/>
          </a:xfrm>
          <a:prstGeom prst="rect">
            <a:avLst/>
          </a:prstGeom>
          <a:noFill/>
        </p:spPr>
        <p:txBody>
          <a:bodyPr wrap="none" rtlCol="0">
            <a:spAutoFit/>
          </a:bodyPr>
          <a:lstStyle/>
          <a:p>
            <a:r>
              <a:rPr lang="en-US" sz="1400" dirty="0" err="1" smtClean="0"/>
              <a:t>GAT</a:t>
            </a:r>
            <a:r>
              <a:rPr lang="en-US" sz="1400" b="1" dirty="0" err="1" smtClean="0"/>
              <a:t>ddT</a:t>
            </a:r>
            <a:endParaRPr lang="en-US" sz="1400" b="1" dirty="0"/>
          </a:p>
        </p:txBody>
      </p:sp>
      <p:sp>
        <p:nvSpPr>
          <p:cNvPr id="38" name="TextBox 37"/>
          <p:cNvSpPr txBox="1"/>
          <p:nvPr/>
        </p:nvSpPr>
        <p:spPr>
          <a:xfrm>
            <a:off x="7467600" y="3654623"/>
            <a:ext cx="1634871" cy="307777"/>
          </a:xfrm>
          <a:prstGeom prst="rect">
            <a:avLst/>
          </a:prstGeom>
          <a:noFill/>
        </p:spPr>
        <p:txBody>
          <a:bodyPr wrap="none" rtlCol="0">
            <a:spAutoFit/>
          </a:bodyPr>
          <a:lstStyle/>
          <a:p>
            <a:r>
              <a:rPr lang="en-US" sz="1400" dirty="0" err="1" smtClean="0"/>
              <a:t>GATTCGAGC</a:t>
            </a:r>
            <a:r>
              <a:rPr lang="en-US" sz="1400" b="1" dirty="0" err="1" smtClean="0"/>
              <a:t>ddT</a:t>
            </a:r>
            <a:endParaRPr lang="en-US" sz="1400" b="1" dirty="0"/>
          </a:p>
        </p:txBody>
      </p:sp>
      <p:sp>
        <p:nvSpPr>
          <p:cNvPr id="39" name="TextBox 38"/>
          <p:cNvSpPr txBox="1"/>
          <p:nvPr/>
        </p:nvSpPr>
        <p:spPr>
          <a:xfrm>
            <a:off x="3387568" y="3045023"/>
            <a:ext cx="568169" cy="307777"/>
          </a:xfrm>
          <a:prstGeom prst="rect">
            <a:avLst/>
          </a:prstGeom>
          <a:noFill/>
        </p:spPr>
        <p:txBody>
          <a:bodyPr wrap="square" rtlCol="0">
            <a:spAutoFit/>
          </a:bodyPr>
          <a:lstStyle/>
          <a:p>
            <a:r>
              <a:rPr lang="en-US" sz="1400" b="1" dirty="0" smtClean="0"/>
              <a:t>1</a:t>
            </a:r>
            <a:endParaRPr lang="en-US" sz="1400" b="1" dirty="0"/>
          </a:p>
        </p:txBody>
      </p:sp>
      <p:sp>
        <p:nvSpPr>
          <p:cNvPr id="41" name="TextBox 40"/>
          <p:cNvSpPr txBox="1"/>
          <p:nvPr/>
        </p:nvSpPr>
        <p:spPr>
          <a:xfrm>
            <a:off x="5906799" y="3045023"/>
            <a:ext cx="568169" cy="307777"/>
          </a:xfrm>
          <a:prstGeom prst="rect">
            <a:avLst/>
          </a:prstGeom>
          <a:noFill/>
        </p:spPr>
        <p:txBody>
          <a:bodyPr wrap="square" rtlCol="0">
            <a:spAutoFit/>
          </a:bodyPr>
          <a:lstStyle/>
          <a:p>
            <a:r>
              <a:rPr lang="en-US" sz="1400" b="1" dirty="0">
                <a:solidFill>
                  <a:srgbClr val="FF0000"/>
                </a:solidFill>
              </a:rPr>
              <a:t>2</a:t>
            </a:r>
          </a:p>
        </p:txBody>
      </p:sp>
      <p:sp>
        <p:nvSpPr>
          <p:cNvPr id="42" name="TextBox 41"/>
          <p:cNvSpPr txBox="1"/>
          <p:nvPr/>
        </p:nvSpPr>
        <p:spPr>
          <a:xfrm>
            <a:off x="8372655" y="3005554"/>
            <a:ext cx="568169" cy="307777"/>
          </a:xfrm>
          <a:prstGeom prst="rect">
            <a:avLst/>
          </a:prstGeom>
          <a:noFill/>
        </p:spPr>
        <p:txBody>
          <a:bodyPr wrap="square" rtlCol="0">
            <a:spAutoFit/>
          </a:bodyPr>
          <a:lstStyle/>
          <a:p>
            <a:r>
              <a:rPr lang="en-US" sz="1400" b="1" dirty="0" smtClean="0">
                <a:solidFill>
                  <a:srgbClr val="0000CC"/>
                </a:solidFill>
              </a:rPr>
              <a:t>3</a:t>
            </a:r>
            <a:endParaRPr lang="en-US" sz="1400" b="1" dirty="0">
              <a:solidFill>
                <a:srgbClr val="0000CC"/>
              </a:solidFill>
            </a:endParaRPr>
          </a:p>
        </p:txBody>
      </p:sp>
      <p:sp>
        <p:nvSpPr>
          <p:cNvPr id="43" name="TextBox 42"/>
          <p:cNvSpPr txBox="1"/>
          <p:nvPr/>
        </p:nvSpPr>
        <p:spPr>
          <a:xfrm>
            <a:off x="8382000" y="3349823"/>
            <a:ext cx="568169" cy="307777"/>
          </a:xfrm>
          <a:prstGeom prst="rect">
            <a:avLst/>
          </a:prstGeom>
          <a:noFill/>
        </p:spPr>
        <p:txBody>
          <a:bodyPr wrap="square" rtlCol="0">
            <a:spAutoFit/>
          </a:bodyPr>
          <a:lstStyle/>
          <a:p>
            <a:r>
              <a:rPr lang="en-US" sz="1400" b="1" dirty="0">
                <a:solidFill>
                  <a:srgbClr val="0000CC"/>
                </a:solidFill>
              </a:rPr>
              <a:t>4</a:t>
            </a:r>
          </a:p>
        </p:txBody>
      </p:sp>
      <p:sp>
        <p:nvSpPr>
          <p:cNvPr id="44" name="TextBox 43"/>
          <p:cNvSpPr txBox="1"/>
          <p:nvPr/>
        </p:nvSpPr>
        <p:spPr>
          <a:xfrm>
            <a:off x="1642342" y="3048000"/>
            <a:ext cx="568169" cy="307777"/>
          </a:xfrm>
          <a:prstGeom prst="rect">
            <a:avLst/>
          </a:prstGeom>
          <a:noFill/>
        </p:spPr>
        <p:txBody>
          <a:bodyPr wrap="square" rtlCol="0">
            <a:spAutoFit/>
          </a:bodyPr>
          <a:lstStyle/>
          <a:p>
            <a:r>
              <a:rPr lang="en-US" sz="1400" b="1" dirty="0">
                <a:solidFill>
                  <a:srgbClr val="00B050"/>
                </a:solidFill>
              </a:rPr>
              <a:t>5</a:t>
            </a:r>
          </a:p>
        </p:txBody>
      </p:sp>
      <p:sp>
        <p:nvSpPr>
          <p:cNvPr id="45" name="TextBox 44"/>
          <p:cNvSpPr txBox="1"/>
          <p:nvPr/>
        </p:nvSpPr>
        <p:spPr>
          <a:xfrm>
            <a:off x="3931338" y="3342396"/>
            <a:ext cx="568169" cy="307777"/>
          </a:xfrm>
          <a:prstGeom prst="rect">
            <a:avLst/>
          </a:prstGeom>
          <a:noFill/>
        </p:spPr>
        <p:txBody>
          <a:bodyPr wrap="square" rtlCol="0">
            <a:spAutoFit/>
          </a:bodyPr>
          <a:lstStyle/>
          <a:p>
            <a:r>
              <a:rPr lang="en-US" sz="1400" b="1" dirty="0" smtClean="0"/>
              <a:t>6</a:t>
            </a:r>
            <a:endParaRPr lang="en-US" sz="1400" b="1" dirty="0"/>
          </a:p>
        </p:txBody>
      </p:sp>
      <p:sp>
        <p:nvSpPr>
          <p:cNvPr id="46" name="TextBox 45"/>
          <p:cNvSpPr txBox="1"/>
          <p:nvPr/>
        </p:nvSpPr>
        <p:spPr>
          <a:xfrm>
            <a:off x="6429453" y="3377024"/>
            <a:ext cx="568169" cy="307777"/>
          </a:xfrm>
          <a:prstGeom prst="rect">
            <a:avLst/>
          </a:prstGeom>
          <a:noFill/>
        </p:spPr>
        <p:txBody>
          <a:bodyPr wrap="square" rtlCol="0">
            <a:spAutoFit/>
          </a:bodyPr>
          <a:lstStyle/>
          <a:p>
            <a:r>
              <a:rPr lang="en-US" sz="1400" b="1" dirty="0" smtClean="0">
                <a:solidFill>
                  <a:srgbClr val="FF0000"/>
                </a:solidFill>
              </a:rPr>
              <a:t>7</a:t>
            </a:r>
            <a:endParaRPr lang="en-US" sz="1400" b="1" dirty="0">
              <a:solidFill>
                <a:srgbClr val="FF0000"/>
              </a:solidFill>
            </a:endParaRPr>
          </a:p>
        </p:txBody>
      </p:sp>
      <p:sp>
        <p:nvSpPr>
          <p:cNvPr id="47" name="TextBox 46"/>
          <p:cNvSpPr txBox="1"/>
          <p:nvPr/>
        </p:nvSpPr>
        <p:spPr>
          <a:xfrm>
            <a:off x="4156231" y="3657600"/>
            <a:ext cx="568169" cy="307777"/>
          </a:xfrm>
          <a:prstGeom prst="rect">
            <a:avLst/>
          </a:prstGeom>
          <a:noFill/>
        </p:spPr>
        <p:txBody>
          <a:bodyPr wrap="square" rtlCol="0">
            <a:spAutoFit/>
          </a:bodyPr>
          <a:lstStyle/>
          <a:p>
            <a:r>
              <a:rPr lang="en-US" sz="1400" b="1" dirty="0" smtClean="0"/>
              <a:t>8</a:t>
            </a:r>
            <a:endParaRPr lang="en-US" sz="1400" b="1" dirty="0"/>
          </a:p>
        </p:txBody>
      </p:sp>
      <p:sp>
        <p:nvSpPr>
          <p:cNvPr id="48" name="TextBox 47"/>
          <p:cNvSpPr txBox="1"/>
          <p:nvPr/>
        </p:nvSpPr>
        <p:spPr>
          <a:xfrm>
            <a:off x="2098831" y="3349823"/>
            <a:ext cx="568169" cy="307777"/>
          </a:xfrm>
          <a:prstGeom prst="rect">
            <a:avLst/>
          </a:prstGeom>
          <a:noFill/>
        </p:spPr>
        <p:txBody>
          <a:bodyPr wrap="square" rtlCol="0">
            <a:spAutoFit/>
          </a:bodyPr>
          <a:lstStyle/>
          <a:p>
            <a:r>
              <a:rPr lang="en-US" sz="1400" b="1" dirty="0" smtClean="0">
                <a:solidFill>
                  <a:srgbClr val="00B050"/>
                </a:solidFill>
              </a:rPr>
              <a:t>9</a:t>
            </a:r>
            <a:endParaRPr lang="en-US" sz="1400" b="1" dirty="0">
              <a:solidFill>
                <a:srgbClr val="00B050"/>
              </a:solidFill>
            </a:endParaRPr>
          </a:p>
        </p:txBody>
      </p:sp>
      <p:sp>
        <p:nvSpPr>
          <p:cNvPr id="49" name="TextBox 48"/>
          <p:cNvSpPr txBox="1"/>
          <p:nvPr/>
        </p:nvSpPr>
        <p:spPr>
          <a:xfrm>
            <a:off x="8181648" y="3942891"/>
            <a:ext cx="568169" cy="307777"/>
          </a:xfrm>
          <a:prstGeom prst="rect">
            <a:avLst/>
          </a:prstGeom>
          <a:noFill/>
        </p:spPr>
        <p:txBody>
          <a:bodyPr wrap="square" rtlCol="0">
            <a:spAutoFit/>
          </a:bodyPr>
          <a:lstStyle/>
          <a:p>
            <a:r>
              <a:rPr lang="en-US" sz="1400" b="1" dirty="0" smtClean="0">
                <a:solidFill>
                  <a:srgbClr val="0000CC"/>
                </a:solidFill>
              </a:rPr>
              <a:t>10</a:t>
            </a:r>
            <a:endParaRPr lang="en-US" sz="1400" b="1" dirty="0">
              <a:solidFill>
                <a:srgbClr val="0000CC"/>
              </a:solidFill>
            </a:endParaRPr>
          </a:p>
        </p:txBody>
      </p:sp>
      <p:sp>
        <p:nvSpPr>
          <p:cNvPr id="50" name="TextBox 49"/>
          <p:cNvSpPr txBox="1"/>
          <p:nvPr/>
        </p:nvSpPr>
        <p:spPr>
          <a:xfrm>
            <a:off x="4499507" y="3996123"/>
            <a:ext cx="568169" cy="307777"/>
          </a:xfrm>
          <a:prstGeom prst="rect">
            <a:avLst/>
          </a:prstGeom>
          <a:noFill/>
        </p:spPr>
        <p:txBody>
          <a:bodyPr wrap="square" rtlCol="0">
            <a:spAutoFit/>
          </a:bodyPr>
          <a:lstStyle/>
          <a:p>
            <a:r>
              <a:rPr lang="en-US" sz="1400" b="1" dirty="0" smtClean="0"/>
              <a:t>11</a:t>
            </a:r>
            <a:endParaRPr lang="en-US" sz="1400" b="1" dirty="0"/>
          </a:p>
        </p:txBody>
      </p:sp>
      <p:sp>
        <p:nvSpPr>
          <p:cNvPr id="51" name="TextBox 50"/>
          <p:cNvSpPr txBox="1"/>
          <p:nvPr/>
        </p:nvSpPr>
        <p:spPr>
          <a:xfrm>
            <a:off x="7051831" y="3695487"/>
            <a:ext cx="568169" cy="307777"/>
          </a:xfrm>
          <a:prstGeom prst="rect">
            <a:avLst/>
          </a:prstGeom>
          <a:noFill/>
        </p:spPr>
        <p:txBody>
          <a:bodyPr wrap="square" rtlCol="0">
            <a:spAutoFit/>
          </a:bodyPr>
          <a:lstStyle/>
          <a:p>
            <a:r>
              <a:rPr lang="en-US" sz="1400" b="1" dirty="0" smtClean="0">
                <a:solidFill>
                  <a:srgbClr val="FF0000"/>
                </a:solidFill>
              </a:rPr>
              <a:t>12</a:t>
            </a:r>
            <a:endParaRPr lang="en-US" sz="1400" b="1" dirty="0">
              <a:solidFill>
                <a:srgbClr val="FF0000"/>
              </a:solidFill>
            </a:endParaRPr>
          </a:p>
        </p:txBody>
      </p:sp>
      <p:pic>
        <p:nvPicPr>
          <p:cNvPr id="52" name="Picture 5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584" r="25769" b="7103"/>
          <a:stretch/>
        </p:blipFill>
        <p:spPr bwMode="auto">
          <a:xfrm>
            <a:off x="2660252" y="4278566"/>
            <a:ext cx="4121548" cy="2468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1672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37"/>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8"/>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43"/>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45"/>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46"/>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47"/>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4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49"/>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50"/>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51"/>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8" grpId="0"/>
      <p:bldP spid="19" grpId="0"/>
      <p:bldP spid="20" grpId="0"/>
      <p:bldP spid="21" grpId="0"/>
      <p:bldP spid="26" grpId="0"/>
      <p:bldP spid="28" grpId="0"/>
      <p:bldP spid="27" grpId="0"/>
      <p:bldP spid="30" grpId="0"/>
      <p:bldP spid="31" grpId="0"/>
      <p:bldP spid="32" grpId="0"/>
      <p:bldP spid="29" grpId="0"/>
      <p:bldP spid="34" grpId="0"/>
      <p:bldP spid="35" grpId="0"/>
      <p:bldP spid="36" grpId="0"/>
      <p:bldP spid="37" grpId="0"/>
      <p:bldP spid="38" grpId="0"/>
      <p:bldP spid="39" grpId="0"/>
      <p:bldP spid="41" grpId="0"/>
      <p:bldP spid="42" grpId="0"/>
      <p:bldP spid="43" grpId="0"/>
      <p:bldP spid="44" grpId="0"/>
      <p:bldP spid="45" grpId="0"/>
      <p:bldP spid="46" grpId="0"/>
      <p:bldP spid="47" grpId="0"/>
      <p:bldP spid="48" grpId="0"/>
      <p:bldP spid="49" grpId="0"/>
      <p:bldP spid="50"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520057"/>
            <a:ext cx="7858125" cy="63379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610203" y="0"/>
            <a:ext cx="4161717" cy="523220"/>
          </a:xfrm>
          <a:prstGeom prst="rect">
            <a:avLst/>
          </a:prstGeom>
          <a:noFill/>
        </p:spPr>
        <p:txBody>
          <a:bodyPr wrap="none" rtlCol="0">
            <a:spAutoFit/>
          </a:bodyPr>
          <a:lstStyle/>
          <a:p>
            <a:r>
              <a:rPr lang="en-US" sz="2800" b="1" dirty="0">
                <a:solidFill>
                  <a:srgbClr val="FF0000"/>
                </a:solidFill>
              </a:rPr>
              <a:t>Automated sequencing</a:t>
            </a:r>
          </a:p>
        </p:txBody>
      </p:sp>
    </p:spTree>
    <p:extLst>
      <p:ext uri="{BB962C8B-B14F-4D97-AF65-F5344CB8AC3E}">
        <p14:creationId xmlns:p14="http://schemas.microsoft.com/office/powerpoint/2010/main" val="27004616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82722"/>
            <a:ext cx="8534400" cy="5999078"/>
          </a:xfrm>
          <a:prstGeom prst="rect">
            <a:avLst/>
          </a:prstGeom>
        </p:spPr>
        <p:txBody>
          <a:bodyPr wrap="square">
            <a:spAutoFit/>
          </a:bodyPr>
          <a:lstStyle/>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Each </a:t>
            </a:r>
            <a:r>
              <a:rPr lang="en-IN" altLang="en-US" sz="2400" b="1" dirty="0" err="1">
                <a:ea typeface="DejaVu Sans" charset="0"/>
                <a:cs typeface="DejaVu Sans" charset="0"/>
              </a:rPr>
              <a:t>dideoxynucleotide</a:t>
            </a:r>
            <a:r>
              <a:rPr lang="en-IN" altLang="en-US" sz="2400" b="1" dirty="0">
                <a:ea typeface="DejaVu Sans" charset="0"/>
                <a:cs typeface="DejaVu Sans" charset="0"/>
              </a:rPr>
              <a:t> used are linked to a fluorescent molecule that gives all the fragments terminating in that nucleotide a particular </a:t>
            </a:r>
            <a:r>
              <a:rPr lang="en-IN" altLang="en-US" sz="2400" b="1" dirty="0" err="1">
                <a:ea typeface="DejaVu Sans" charset="0"/>
                <a:cs typeface="DejaVu Sans" charset="0"/>
              </a:rPr>
              <a:t>color</a:t>
            </a:r>
            <a:r>
              <a:rPr lang="en-IN" altLang="en-US" sz="2400" b="1" dirty="0">
                <a:ea typeface="DejaVu Sans" charset="0"/>
                <a:cs typeface="DejaVu Sans" charset="0"/>
              </a:rPr>
              <a:t>.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All four labelled </a:t>
            </a:r>
            <a:r>
              <a:rPr lang="en-IN" altLang="en-US" sz="2400" b="1" dirty="0" err="1">
                <a:ea typeface="DejaVu Sans" charset="0"/>
                <a:cs typeface="DejaVu Sans" charset="0"/>
              </a:rPr>
              <a:t>ddNTPs</a:t>
            </a:r>
            <a:r>
              <a:rPr lang="en-IN" altLang="en-US" sz="2400" b="1" dirty="0">
                <a:ea typeface="DejaVu Sans" charset="0"/>
                <a:cs typeface="DejaVu Sans" charset="0"/>
              </a:rPr>
              <a:t> are added to a single tube.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The resulting </a:t>
            </a:r>
            <a:r>
              <a:rPr lang="en-IN" altLang="en-US" sz="2400" b="1" dirty="0" err="1">
                <a:ea typeface="DejaVu Sans" charset="0"/>
                <a:cs typeface="DejaVu Sans" charset="0"/>
              </a:rPr>
              <a:t>colored</a:t>
            </a:r>
            <a:r>
              <a:rPr lang="en-IN" altLang="en-US" sz="2400" b="1" dirty="0">
                <a:ea typeface="DejaVu Sans" charset="0"/>
                <a:cs typeface="DejaVu Sans" charset="0"/>
              </a:rPr>
              <a:t> DNA fragments are then separated by capillary gel electrophoresis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The </a:t>
            </a:r>
            <a:r>
              <a:rPr lang="en-IN" altLang="en-US" sz="2400" b="1" dirty="0" err="1">
                <a:ea typeface="DejaVu Sans" charset="0"/>
                <a:cs typeface="DejaVu Sans" charset="0"/>
              </a:rPr>
              <a:t>color</a:t>
            </a:r>
            <a:r>
              <a:rPr lang="en-IN" altLang="en-US" sz="2400" b="1" dirty="0">
                <a:ea typeface="DejaVu Sans" charset="0"/>
                <a:cs typeface="DejaVu Sans" charset="0"/>
              </a:rPr>
              <a:t> associated with each peak is detected using a laser beam.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The DNA sequence is read by determining the sequence of </a:t>
            </a:r>
            <a:r>
              <a:rPr lang="en-IN" altLang="en-US" sz="2400" b="1" dirty="0" err="1">
                <a:ea typeface="DejaVu Sans" charset="0"/>
                <a:cs typeface="DejaVu Sans" charset="0"/>
              </a:rPr>
              <a:t>colors</a:t>
            </a:r>
            <a:r>
              <a:rPr lang="en-IN" altLang="en-US" sz="2400" b="1" dirty="0">
                <a:ea typeface="DejaVu Sans" charset="0"/>
                <a:cs typeface="DejaVu Sans" charset="0"/>
              </a:rPr>
              <a:t> in the peaks as they pass the detector.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This information is fed directly to a computer, which determines the sequence.</a:t>
            </a:r>
          </a:p>
        </p:txBody>
      </p:sp>
      <p:sp>
        <p:nvSpPr>
          <p:cNvPr id="3" name="TextBox 2"/>
          <p:cNvSpPr txBox="1"/>
          <p:nvPr/>
        </p:nvSpPr>
        <p:spPr>
          <a:xfrm>
            <a:off x="2543883" y="152400"/>
            <a:ext cx="4161717" cy="523220"/>
          </a:xfrm>
          <a:prstGeom prst="rect">
            <a:avLst/>
          </a:prstGeom>
          <a:noFill/>
        </p:spPr>
        <p:txBody>
          <a:bodyPr wrap="none" rtlCol="0">
            <a:spAutoFit/>
          </a:bodyPr>
          <a:lstStyle/>
          <a:p>
            <a:r>
              <a:rPr lang="en-US" sz="2800" b="1" dirty="0">
                <a:solidFill>
                  <a:srgbClr val="FF0000"/>
                </a:solidFill>
              </a:rPr>
              <a:t>Automated sequencing</a:t>
            </a:r>
          </a:p>
        </p:txBody>
      </p:sp>
    </p:spTree>
    <p:extLst>
      <p:ext uri="{BB962C8B-B14F-4D97-AF65-F5344CB8AC3E}">
        <p14:creationId xmlns:p14="http://schemas.microsoft.com/office/powerpoint/2010/main" val="9924596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1B9AE69-E616-47D7-9853-E7D7F491AC31}"/>
              </a:ext>
            </a:extLst>
          </p:cNvPr>
          <p:cNvPicPr>
            <a:picLocks noChangeAspect="1"/>
          </p:cNvPicPr>
          <p:nvPr/>
        </p:nvPicPr>
        <p:blipFill>
          <a:blip r:embed="rId3" cstate="print"/>
          <a:stretch>
            <a:fillRect/>
          </a:stretch>
        </p:blipFill>
        <p:spPr>
          <a:xfrm>
            <a:off x="1447800" y="1828799"/>
            <a:ext cx="2807416" cy="3600000"/>
          </a:xfrm>
          <a:prstGeom prst="rect">
            <a:avLst/>
          </a:prstGeom>
        </p:spPr>
      </p:pic>
      <p:pic>
        <p:nvPicPr>
          <p:cNvPr id="3" name="Picture 2">
            <a:extLst>
              <a:ext uri="{FF2B5EF4-FFF2-40B4-BE49-F238E27FC236}">
                <a16:creationId xmlns="" xmlns:a16="http://schemas.microsoft.com/office/drawing/2014/main" id="{BE035F3C-6AE5-469C-A67A-95238D3FD7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187" y="1837266"/>
            <a:ext cx="2629213" cy="3600000"/>
          </a:xfrm>
          <a:prstGeom prst="rect">
            <a:avLst/>
          </a:prstGeom>
        </p:spPr>
      </p:pic>
      <p:sp>
        <p:nvSpPr>
          <p:cNvPr id="8" name="Title 1">
            <a:extLst>
              <a:ext uri="{FF2B5EF4-FFF2-40B4-BE49-F238E27FC236}">
                <a16:creationId xmlns="" xmlns:a16="http://schemas.microsoft.com/office/drawing/2014/main" id="{10AF3CD5-EE0B-4466-9D45-4D1747EFDFDF}"/>
              </a:ext>
            </a:extLst>
          </p:cNvPr>
          <p:cNvSpPr txBox="1">
            <a:spLocks/>
          </p:cNvSpPr>
          <p:nvPr/>
        </p:nvSpPr>
        <p:spPr>
          <a:xfrm>
            <a:off x="628650" y="365126"/>
            <a:ext cx="7886700" cy="930274"/>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GB" b="1" kern="0" dirty="0">
                <a:solidFill>
                  <a:srgbClr val="C00000"/>
                </a:solidFill>
              </a:rPr>
              <a:t>References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762000" y="-76200"/>
            <a:ext cx="8229600" cy="1143000"/>
          </a:xfrm>
        </p:spPr>
        <p:txBody>
          <a:bodyPr/>
          <a:lstStyle/>
          <a:p>
            <a:r>
              <a:rPr lang="en-CA" altLang="en-US" sz="3600" b="1">
                <a:solidFill>
                  <a:srgbClr val="C00000"/>
                </a:solidFill>
              </a:rPr>
              <a:t>Extra resources</a:t>
            </a:r>
          </a:p>
        </p:txBody>
      </p:sp>
      <p:sp>
        <p:nvSpPr>
          <p:cNvPr id="100355" name="TextBox 2"/>
          <p:cNvSpPr txBox="1">
            <a:spLocks noChangeArrowheads="1"/>
          </p:cNvSpPr>
          <p:nvPr/>
        </p:nvSpPr>
        <p:spPr bwMode="auto">
          <a:xfrm>
            <a:off x="152400" y="762000"/>
            <a:ext cx="8839200"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400" b="1" u="sng" dirty="0"/>
              <a:t>Book</a:t>
            </a:r>
            <a:r>
              <a:rPr lang="en-CA" altLang="en-US" sz="2400" b="1" dirty="0"/>
              <a:t>:</a:t>
            </a:r>
          </a:p>
          <a:p>
            <a:pPr>
              <a:spcBef>
                <a:spcPct val="0"/>
              </a:spcBef>
              <a:buFontTx/>
              <a:buNone/>
            </a:pPr>
            <a:endParaRPr lang="en-CA" altLang="en-US" sz="2000" dirty="0"/>
          </a:p>
          <a:p>
            <a:pPr>
              <a:spcBef>
                <a:spcPct val="0"/>
              </a:spcBef>
              <a:buFontTx/>
              <a:buNone/>
            </a:pPr>
            <a:r>
              <a:rPr lang="en-CA" altLang="en-US" sz="2000" dirty="0"/>
              <a:t>The Double Helix: A Personal Account of the Discovery of the Structure of DNA - By James D Watson</a:t>
            </a:r>
          </a:p>
          <a:p>
            <a:pPr>
              <a:spcBef>
                <a:spcPct val="0"/>
              </a:spcBef>
              <a:buFontTx/>
              <a:buNone/>
            </a:pPr>
            <a:endParaRPr lang="en-CA" altLang="en-US" sz="2000" dirty="0"/>
          </a:p>
          <a:p>
            <a:pPr>
              <a:spcBef>
                <a:spcPct val="0"/>
              </a:spcBef>
              <a:buFontTx/>
              <a:buNone/>
            </a:pPr>
            <a:r>
              <a:rPr lang="en-CA" altLang="en-US" sz="2400" b="1" u="sng" dirty="0"/>
              <a:t>Videos</a:t>
            </a:r>
            <a:r>
              <a:rPr lang="en-CA" altLang="en-US" sz="2400" b="1" dirty="0"/>
              <a:t>:</a:t>
            </a:r>
          </a:p>
          <a:p>
            <a:pPr>
              <a:spcBef>
                <a:spcPct val="0"/>
              </a:spcBef>
              <a:buFontTx/>
              <a:buNone/>
            </a:pPr>
            <a:endParaRPr lang="en-CA" altLang="en-US" sz="2400" b="1" dirty="0"/>
          </a:p>
          <a:p>
            <a:pPr>
              <a:spcBef>
                <a:spcPct val="0"/>
              </a:spcBef>
              <a:buFontTx/>
              <a:buNone/>
            </a:pPr>
            <a:r>
              <a:rPr lang="en-CA" altLang="en-US" sz="2000" dirty="0"/>
              <a:t>DNA replication</a:t>
            </a:r>
          </a:p>
          <a:p>
            <a:pPr>
              <a:spcBef>
                <a:spcPct val="0"/>
              </a:spcBef>
              <a:buFontTx/>
              <a:buNone/>
            </a:pPr>
            <a:r>
              <a:rPr lang="en-CA" altLang="en-US" sz="2000" u="sng" dirty="0">
                <a:hlinkClick r:id="rId3"/>
              </a:rPr>
              <a:t>https://www.youtube.com/watch?v=TNKWgcFPHqw</a:t>
            </a:r>
            <a:endParaRPr lang="en-CA" altLang="en-US" sz="2000" u="sng" dirty="0"/>
          </a:p>
          <a:p>
            <a:pPr>
              <a:spcBef>
                <a:spcPct val="0"/>
              </a:spcBef>
              <a:buFontTx/>
              <a:buNone/>
            </a:pPr>
            <a:endParaRPr lang="en-CA" altLang="en-US" sz="2000" u="sng" dirty="0"/>
          </a:p>
          <a:p>
            <a:pPr>
              <a:spcBef>
                <a:spcPct val="0"/>
              </a:spcBef>
              <a:buFontTx/>
              <a:buNone/>
            </a:pPr>
            <a:r>
              <a:rPr lang="en-CA" altLang="en-US" sz="2000" u="sng" dirty="0"/>
              <a:t>DNA sequencing</a:t>
            </a:r>
            <a:r>
              <a:rPr lang="en-CA" altLang="en-US" sz="2000" dirty="0"/>
              <a:t>:</a:t>
            </a:r>
          </a:p>
          <a:p>
            <a:pPr>
              <a:spcBef>
                <a:spcPct val="0"/>
              </a:spcBef>
              <a:buFontTx/>
              <a:buNone/>
            </a:pPr>
            <a:r>
              <a:rPr lang="en-CA" altLang="en-US" sz="2000" dirty="0">
                <a:hlinkClick r:id="rId4"/>
              </a:rPr>
              <a:t>https://</a:t>
            </a:r>
            <a:r>
              <a:rPr lang="en-CA" altLang="en-US" sz="2000" dirty="0" smtClean="0">
                <a:hlinkClick r:id="rId4"/>
              </a:rPr>
              <a:t>www.youtube.com/watch?v=vK-HlMaitnE</a:t>
            </a:r>
            <a:endParaRPr lang="en-CA" altLang="en-US" sz="2000" dirty="0" smtClean="0"/>
          </a:p>
          <a:p>
            <a:pPr>
              <a:spcBef>
                <a:spcPct val="0"/>
              </a:spcBef>
              <a:buFontTx/>
              <a:buNone/>
            </a:pPr>
            <a:r>
              <a:rPr lang="en-CA" altLang="en-US" sz="2000" dirty="0">
                <a:hlinkClick r:id="rId5"/>
              </a:rPr>
              <a:t>https://www.youtube.com/watch?v=-</a:t>
            </a:r>
            <a:r>
              <a:rPr lang="en-CA" altLang="en-US" sz="2000" dirty="0" smtClean="0">
                <a:hlinkClick r:id="rId5"/>
              </a:rPr>
              <a:t>QIMkQ4E_wE&amp;t=487s</a:t>
            </a:r>
            <a:endParaRPr lang="en-CA" altLang="en-US" sz="2000" dirty="0" smtClean="0"/>
          </a:p>
          <a:p>
            <a:pPr>
              <a:spcBef>
                <a:spcPct val="0"/>
              </a:spcBef>
              <a:buFontTx/>
              <a:buNone/>
            </a:pPr>
            <a:endParaRPr lang="en-CA" altLang="en-US" sz="2000" dirty="0"/>
          </a:p>
          <a:p>
            <a:pPr>
              <a:spcBef>
                <a:spcPct val="0"/>
              </a:spcBef>
              <a:buFontTx/>
              <a:buNone/>
            </a:pPr>
            <a:endParaRPr lang="en-CA" altLang="en-US" sz="2000" dirty="0"/>
          </a:p>
          <a:p>
            <a:pPr>
              <a:spcBef>
                <a:spcPct val="0"/>
              </a:spcBef>
              <a:buFontTx/>
              <a:buNone/>
            </a:pPr>
            <a:r>
              <a:rPr lang="en-CA" altLang="en-US" sz="2000" dirty="0" smtClean="0"/>
              <a:t>Polymerase </a:t>
            </a:r>
            <a:r>
              <a:rPr lang="en-CA" altLang="en-US" sz="2000" dirty="0"/>
              <a:t>Chain Reaction (PCR)</a:t>
            </a:r>
          </a:p>
          <a:p>
            <a:pPr>
              <a:spcBef>
                <a:spcPct val="0"/>
              </a:spcBef>
              <a:buFontTx/>
              <a:buNone/>
            </a:pPr>
            <a:r>
              <a:rPr lang="en-CA" altLang="en-US" sz="2000" dirty="0">
                <a:hlinkClick r:id="rId6"/>
              </a:rPr>
              <a:t>http://video.mit.edu/watch/pcr-polymerase-chain-reaction-10948/</a:t>
            </a:r>
            <a:endParaRPr lang="en-CA" altLang="en-US" sz="2000" dirty="0"/>
          </a:p>
          <a:p>
            <a:pPr>
              <a:spcBef>
                <a:spcPct val="0"/>
              </a:spcBef>
              <a:buFontTx/>
              <a:buNone/>
            </a:pPr>
            <a:r>
              <a:rPr lang="en-CA" altLang="en-US" sz="2000" dirty="0">
                <a:hlinkClick r:id="rId7"/>
              </a:rPr>
              <a:t>https://www.dnalc.org/view/15475-The-cycles-of-the-polymerase-chain-reaction-PCR-3D-animation.html</a:t>
            </a:r>
            <a:endParaRPr lang="en-CA" alt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2050" name="Picture 2" descr="Diagram of a test tube containing CsCl, nitrogen-14-labeled DNA, and nitrogen-15-labeled DNA following high-speed centrifugation. The density of the medium in the test tube is greatest at the bottom and least at the top, thanks to the formation of the CsCl gradient. The nitrogen-14-labeled DNA forms a band relatively close to the top of the test tube, while the nitrogen-15-labeled DNA forms a band closer to the bottom of the test tube. The positions of the bands reflect their relative densi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706" y="685800"/>
            <a:ext cx="7037694" cy="58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16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55301" name="Picture 2" descr="Meselson-stahl experiment diagram en.svg"/>
          <p:cNvPicPr>
            <a:picLocks noChangeAspect="1" noChangeArrowheads="1"/>
          </p:cNvPicPr>
          <p:nvPr/>
        </p:nvPicPr>
        <p:blipFill>
          <a:blip r:embed="rId3" cstate="print">
            <a:extLst>
              <a:ext uri="{28A0092B-C50C-407E-A947-70E740481C1C}">
                <a14:useLocalDpi xmlns:a14="http://schemas.microsoft.com/office/drawing/2010/main" val="0"/>
              </a:ext>
            </a:extLst>
          </a:blip>
          <a:srcRect t="4021"/>
          <a:stretch>
            <a:fillRect/>
          </a:stretch>
        </p:blipFill>
        <p:spPr bwMode="auto">
          <a:xfrm>
            <a:off x="1081662" y="838198"/>
            <a:ext cx="6980677" cy="578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064280" y="3397875"/>
            <a:ext cx="981434" cy="3227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gram of the Meselson-Stahl experiment. All DNA is initially nitrogen-15-labeled. A DNA sample is taken prior to adding the bacteria to nitrogen-14 medium, and when centrifuged in a CsCl gradient, the DNA forms a single band low in the tube (indicating DNA labeled entirely with nitrogen-15). This is labeled as &quot;generation 0.&quot;&#10;&#10;The bacteria are then added to nitrogen-14 medium and grown for four generations. At each generation (which takes about 20 minutes to grow), a DNA sample is taken and analyzed by centrifugation in a CsCl gradient.&#10;&#10;* Generation 0 (see above). 100% of DNA in nitrogen-15 band.&#10;&#10;* Generation 1. 100% of DNA in a band intermediate in position between nitrogen-14 and nitrogen-15 bands.&#10;&#10;* Generation 2. 50% of DNA in a band intermediate in position between nitrogen-14 and nitrogen-15 bands. 50% of DNA in nitrogen-14 band.&#10;&#10;* Generation 3. 25% of DNA in a band intermediate in position between nitrogen-14 and nitrogen-15 bands. 75% of DNA in nitrogen-14 band.&#10;&#10;* Generation 4. 12% of DNA in a band intermediate in position between nitrogen-14 and nitrogen-15 bands. 88% of DNA in nitrogen-14 band.&#10;&#10;The right panel of the figure is a cartoon illustrating how these results can be explained by the semiconservative model. The starting double helix is fully labeled by nitrogen-15 (generation 0). Replication of this helix produces two helices that each contain one nitrogen-15 (old) and one nitrogen-14 (new) strand (generation 1). Replication of these two helices produces four helices, two which are also nitrogen-15/nitrogen-14 hybrids and two which are purely made of nitrogen-14 (generation 2). Replication of the generation 2 helices produces eight helices, two of which are nitrogen-15/nitrogen-14 hybids and six of which are purely made of nitrogen-14 (generation 3). Replication of the generation 3 helices produces sixteen helices, two of which are nitrogen-15/nitrogen-14 hybrids and fourteen of which are purely made of nitrogen-14 (generation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5262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990600" y="84138"/>
            <a:ext cx="7162800" cy="830262"/>
          </a:xfrm>
          <a:prstGeom prst="rect">
            <a:avLst/>
          </a:prstGeom>
          <a:noFill/>
          <a:ln w="9525">
            <a:noFill/>
            <a:miter lim="800000"/>
            <a:headEnd/>
            <a:tailEnd/>
          </a:ln>
          <a:effectLst/>
        </p:spPr>
        <p:txBody>
          <a:bodyPr>
            <a:spAutoFit/>
          </a:bodyPr>
          <a:lstStyle/>
          <a:p>
            <a:pPr algn="ctr" eaLnBrk="1" hangingPunct="1">
              <a:defRPr/>
            </a:pPr>
            <a:r>
              <a:rPr lang="en-US" sz="2400" b="1" dirty="0">
                <a:solidFill>
                  <a:srgbClr val="C00000"/>
                </a:solidFill>
                <a:latin typeface="+mn-lt"/>
                <a:cs typeface="Times New Roman" pitchFamily="18" charset="0"/>
              </a:rPr>
              <a:t>The Meselson-Stahl Experiment Supports Semiconservative Replication</a:t>
            </a:r>
            <a:endParaRPr lang="en-US" sz="2400" b="1" dirty="0">
              <a:solidFill>
                <a:srgbClr val="C00000"/>
              </a:solidFill>
              <a:latin typeface="+mn-lt"/>
            </a:endParaRPr>
          </a:p>
        </p:txBody>
      </p:sp>
    </p:spTree>
    <p:extLst>
      <p:ext uri="{BB962C8B-B14F-4D97-AF65-F5344CB8AC3E}">
        <p14:creationId xmlns:p14="http://schemas.microsoft.com/office/powerpoint/2010/main" val="455141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6683"/>
          <a:stretch>
            <a:fillRect/>
          </a:stretch>
        </p:blipFill>
        <p:spPr bwMode="auto">
          <a:xfrm>
            <a:off x="2347119" y="914400"/>
            <a:ext cx="444976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2"/>
          <p:cNvSpPr>
            <a:spLocks noChangeArrowheads="1"/>
          </p:cNvSpPr>
          <p:nvPr/>
        </p:nvSpPr>
        <p:spPr bwMode="auto">
          <a:xfrm>
            <a:off x="990600" y="84138"/>
            <a:ext cx="7162800" cy="830262"/>
          </a:xfrm>
          <a:prstGeom prst="rect">
            <a:avLst/>
          </a:prstGeom>
          <a:noFill/>
          <a:ln w="9525">
            <a:noFill/>
            <a:miter lim="800000"/>
            <a:headEnd/>
            <a:tailEnd/>
          </a:ln>
          <a:effectLst/>
        </p:spPr>
        <p:txBody>
          <a:bodyPr>
            <a:spAutoFit/>
          </a:bodyPr>
          <a:lstStyle/>
          <a:p>
            <a:pPr algn="ctr" eaLnBrk="1" hangingPunct="1">
              <a:defRPr/>
            </a:pPr>
            <a:r>
              <a:rPr lang="en-US" sz="2400" b="1" dirty="0">
                <a:solidFill>
                  <a:srgbClr val="C00000"/>
                </a:solidFill>
                <a:latin typeface="+mn-lt"/>
                <a:cs typeface="Times New Roman" pitchFamily="18" charset="0"/>
              </a:rPr>
              <a:t>The Meselson-Stahl Experiment Supports Semiconservative Replication</a:t>
            </a:r>
            <a:endParaRPr lang="en-US" sz="2400" b="1" dirty="0">
              <a:solidFill>
                <a:srgbClr val="C00000"/>
              </a:solidFill>
              <a:latin typeface="+mn-lt"/>
            </a:endParaRPr>
          </a:p>
        </p:txBody>
      </p:sp>
    </p:spTree>
    <p:extLst>
      <p:ext uri="{BB962C8B-B14F-4D97-AF65-F5344CB8AC3E}">
        <p14:creationId xmlns:p14="http://schemas.microsoft.com/office/powerpoint/2010/main" val="281164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2362200" y="228600"/>
            <a:ext cx="7162800" cy="584200"/>
          </a:xfrm>
          <a:prstGeom prst="rect">
            <a:avLst/>
          </a:prstGeom>
          <a:noFill/>
          <a:ln w="9525">
            <a:noFill/>
            <a:miter lim="800000"/>
            <a:headEnd/>
            <a:tailEnd/>
          </a:ln>
          <a:effectLst/>
        </p:spPr>
        <p:txBody>
          <a:bodyPr>
            <a:spAutoFit/>
          </a:bodyPr>
          <a:lstStyle/>
          <a:p>
            <a:pPr eaLnBrk="1" hangingPunct="1">
              <a:defRPr/>
            </a:pPr>
            <a:r>
              <a:rPr lang="en-US" sz="3200" b="1" dirty="0">
                <a:solidFill>
                  <a:srgbClr val="C00000"/>
                </a:solidFill>
                <a:latin typeface="+mj-lt"/>
                <a:cs typeface="Times New Roman" pitchFamily="18" charset="0"/>
              </a:rPr>
              <a:t>Outline for Replication</a:t>
            </a:r>
            <a:endParaRPr lang="en-US" sz="3200" b="1" dirty="0">
              <a:solidFill>
                <a:srgbClr val="C00000"/>
              </a:solidFill>
              <a:latin typeface="+mj-lt"/>
            </a:endParaRPr>
          </a:p>
        </p:txBody>
      </p:sp>
      <p:sp>
        <p:nvSpPr>
          <p:cNvPr id="46083" name="Text Box 3"/>
          <p:cNvSpPr txBox="1">
            <a:spLocks noChangeArrowheads="1"/>
          </p:cNvSpPr>
          <p:nvPr/>
        </p:nvSpPr>
        <p:spPr bwMode="auto">
          <a:xfrm>
            <a:off x="1981200" y="1295400"/>
            <a:ext cx="6054725" cy="2678113"/>
          </a:xfrm>
          <a:prstGeom prst="rect">
            <a:avLst/>
          </a:prstGeom>
          <a:noFill/>
          <a:ln>
            <a:noFill/>
          </a:ln>
          <a:extLst/>
        </p:spPr>
        <p:txBody>
          <a:bodyPr wrap="none">
            <a:spAutoFit/>
          </a:bodyPr>
          <a:lstStyle>
            <a:lvl1pPr marL="609600" indent="-609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defRPr/>
            </a:pPr>
            <a:r>
              <a:rPr lang="en-US" altLang="en-US" sz="2800" dirty="0">
                <a:latin typeface="+mj-lt"/>
              </a:rPr>
              <a:t>      A. Initiation</a:t>
            </a:r>
          </a:p>
          <a:p>
            <a:pPr eaLnBrk="1" hangingPunct="1">
              <a:lnSpc>
                <a:spcPct val="150000"/>
              </a:lnSpc>
              <a:spcBef>
                <a:spcPct val="0"/>
              </a:spcBef>
              <a:buFontTx/>
              <a:buNone/>
              <a:defRPr/>
            </a:pPr>
            <a:r>
              <a:rPr lang="en-US" altLang="en-US" sz="2800" dirty="0">
                <a:latin typeface="+mj-lt"/>
              </a:rPr>
              <a:t>      B. Priming</a:t>
            </a:r>
          </a:p>
          <a:p>
            <a:pPr eaLnBrk="1" hangingPunct="1">
              <a:lnSpc>
                <a:spcPct val="150000"/>
              </a:lnSpc>
              <a:spcBef>
                <a:spcPct val="0"/>
              </a:spcBef>
              <a:buFontTx/>
              <a:buNone/>
              <a:defRPr/>
            </a:pPr>
            <a:r>
              <a:rPr lang="en-US" altLang="en-US" sz="2800" dirty="0">
                <a:latin typeface="+mj-lt"/>
              </a:rPr>
              <a:t>      C. Elongation</a:t>
            </a:r>
          </a:p>
          <a:p>
            <a:pPr eaLnBrk="1" hangingPunct="1">
              <a:lnSpc>
                <a:spcPct val="150000"/>
              </a:lnSpc>
              <a:spcBef>
                <a:spcPct val="0"/>
              </a:spcBef>
              <a:buFontTx/>
              <a:buNone/>
              <a:defRPr/>
            </a:pPr>
            <a:r>
              <a:rPr lang="en-US" altLang="en-US" sz="2800" dirty="0">
                <a:latin typeface="+mj-lt"/>
              </a:rPr>
              <a:t>      D. Proofreading and Termination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AFC73AD9C6E40A08532756079ECC2" ma:contentTypeVersion="2" ma:contentTypeDescription="Create a new document." ma:contentTypeScope="" ma:versionID="c3e45a581cc654ae8656a19f9c87b034">
  <xsd:schema xmlns:xsd="http://www.w3.org/2001/XMLSchema" xmlns:xs="http://www.w3.org/2001/XMLSchema" xmlns:p="http://schemas.microsoft.com/office/2006/metadata/properties" xmlns:ns2="6aadc366-e0ef-454d-8ef9-f20d71656fc2" targetNamespace="http://schemas.microsoft.com/office/2006/metadata/properties" ma:root="true" ma:fieldsID="85a2cf402f2fdd768436e521f35a39ef" ns2:_="">
    <xsd:import namespace="6aadc366-e0ef-454d-8ef9-f20d71656f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dc366-e0ef-454d-8ef9-f20d71656f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B1128C-AD58-4166-A5C5-AE37D680B450}"/>
</file>

<file path=customXml/itemProps2.xml><?xml version="1.0" encoding="utf-8"?>
<ds:datastoreItem xmlns:ds="http://schemas.openxmlformats.org/officeDocument/2006/customXml" ds:itemID="{8B89A8A1-AE12-4A7D-BDFD-0013534A6EDC}"/>
</file>

<file path=customXml/itemProps3.xml><?xml version="1.0" encoding="utf-8"?>
<ds:datastoreItem xmlns:ds="http://schemas.openxmlformats.org/officeDocument/2006/customXml" ds:itemID="{9724FDD1-55EE-480B-975B-F4FF26060E8F}"/>
</file>

<file path=docProps/app.xml><?xml version="1.0" encoding="utf-8"?>
<Properties xmlns="http://schemas.openxmlformats.org/officeDocument/2006/extended-properties" xmlns:vt="http://schemas.openxmlformats.org/officeDocument/2006/docPropsVTypes">
  <TotalTime>18448</TotalTime>
  <Words>3592</Words>
  <Application>Microsoft Office PowerPoint</Application>
  <PresentationFormat>On-screen Show (4:3)</PresentationFormat>
  <Paragraphs>493</Paragraphs>
  <Slides>49</Slides>
  <Notes>37</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Lehninger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DNA Replication: Summary</vt:lpstr>
      <vt:lpstr>PowerPoint Presentation</vt:lpstr>
      <vt:lpstr>PowerPoint Presentation</vt:lpstr>
      <vt:lpstr>PowerPoint Presentation</vt:lpstr>
      <vt:lpstr>Polymerase Chain Reaction (PCR) and Its Applications </vt:lpstr>
      <vt:lpstr>What is PCR?</vt:lpstr>
      <vt:lpstr>Polymerase Chain Reaction (PCR)  Why “Polymerase” ?</vt:lpstr>
      <vt:lpstr>The “Reaction” Components</vt:lpstr>
      <vt:lpstr>PowerPoint Presentation</vt:lpstr>
      <vt:lpstr>Reaction Cycle and the Machine</vt:lpstr>
      <vt:lpstr>DNA Sequencing</vt:lpstr>
      <vt:lpstr>PowerPoint Presentation</vt:lpstr>
      <vt:lpstr>Requirements for Sanger-Coulson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resources</vt:lpstr>
    </vt:vector>
  </TitlesOfParts>
  <Company>IITKGP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Rito</cp:lastModifiedBy>
  <cp:revision>581</cp:revision>
  <cp:lastPrinted>2017-06-28T07:22:16Z</cp:lastPrinted>
  <dcterms:created xsi:type="dcterms:W3CDTF">2010-08-31T09:03:50Z</dcterms:created>
  <dcterms:modified xsi:type="dcterms:W3CDTF">2021-01-20T08:23:34Z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0x01010012CAFC73AD9C6E40A08532756079ECC2</vt:lpwstr>
  </property>
</Properties>
</file>